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46"/>
  </p:notesMasterIdLst>
  <p:sldIdLst>
    <p:sldId id="256" r:id="rId2"/>
    <p:sldId id="257" r:id="rId3"/>
    <p:sldId id="258" r:id="rId4"/>
    <p:sldId id="262" r:id="rId5"/>
    <p:sldId id="263" r:id="rId6"/>
    <p:sldId id="310" r:id="rId7"/>
    <p:sldId id="319" r:id="rId8"/>
    <p:sldId id="313" r:id="rId9"/>
    <p:sldId id="302" r:id="rId10"/>
    <p:sldId id="265" r:id="rId11"/>
    <p:sldId id="316" r:id="rId12"/>
    <p:sldId id="266" r:id="rId13"/>
    <p:sldId id="271" r:id="rId14"/>
    <p:sldId id="272" r:id="rId15"/>
    <p:sldId id="273" r:id="rId16"/>
    <p:sldId id="276" r:id="rId17"/>
    <p:sldId id="277" r:id="rId18"/>
    <p:sldId id="278" r:id="rId19"/>
    <p:sldId id="282" r:id="rId20"/>
    <p:sldId id="283" r:id="rId21"/>
    <p:sldId id="318" r:id="rId22"/>
    <p:sldId id="297" r:id="rId23"/>
    <p:sldId id="267" r:id="rId24"/>
    <p:sldId id="269" r:id="rId25"/>
    <p:sldId id="304" r:id="rId26"/>
    <p:sldId id="286" r:id="rId27"/>
    <p:sldId id="285" r:id="rId28"/>
    <p:sldId id="288" r:id="rId29"/>
    <p:sldId id="317" r:id="rId30"/>
    <p:sldId id="290" r:id="rId31"/>
    <p:sldId id="295" r:id="rId32"/>
    <p:sldId id="296" r:id="rId33"/>
    <p:sldId id="289" r:id="rId34"/>
    <p:sldId id="293" r:id="rId35"/>
    <p:sldId id="294" r:id="rId36"/>
    <p:sldId id="303" r:id="rId37"/>
    <p:sldId id="298" r:id="rId38"/>
    <p:sldId id="299" r:id="rId39"/>
    <p:sldId id="300" r:id="rId40"/>
    <p:sldId id="307" r:id="rId41"/>
    <p:sldId id="305" r:id="rId42"/>
    <p:sldId id="301" r:id="rId43"/>
    <p:sldId id="315" r:id="rId44"/>
    <p:sldId id="30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612"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Tan </a:t>
            </a:r>
            <a:r>
              <a:rPr lang="en-US" baseline="0">
                <a:latin typeface="Symbol" pitchFamily="18" charset="2"/>
              </a:rPr>
              <a:t>q</a:t>
            </a:r>
            <a:r>
              <a:rPr lang="en-US"/>
              <a:t> vs </a:t>
            </a:r>
            <a:r>
              <a:rPr lang="en-US">
                <a:latin typeface="Symbol" pitchFamily="18" charset="2"/>
              </a:rPr>
              <a:t>q</a:t>
            </a:r>
          </a:p>
        </c:rich>
      </c:tx>
      <c:layout/>
      <c:overlay val="0"/>
    </c:title>
    <c:autoTitleDeleted val="0"/>
    <c:plotArea>
      <c:layout>
        <c:manualLayout>
          <c:layoutTarget val="inner"/>
          <c:xMode val="edge"/>
          <c:yMode val="edge"/>
          <c:x val="5.1666666666666673E-2"/>
          <c:y val="4.214129483814523E-2"/>
          <c:w val="0.87229111986001739"/>
          <c:h val="0.8326195683872849"/>
        </c:manualLayout>
      </c:layout>
      <c:scatterChart>
        <c:scatterStyle val="smoothMarker"/>
        <c:varyColors val="0"/>
        <c:ser>
          <c:idx val="0"/>
          <c:order val="0"/>
          <c:xVal>
            <c:numRef>
              <c:f>Sheet1!$BG$3:$BG$27</c:f>
              <c:numCache>
                <c:formatCode>0.0</c:formatCode>
                <c:ptCount val="25"/>
                <c:pt idx="0" formatCode="General">
                  <c:v>1</c:v>
                </c:pt>
                <c:pt idx="1">
                  <c:v>2</c:v>
                </c:pt>
                <c:pt idx="2" formatCode="General">
                  <c:v>3</c:v>
                </c:pt>
                <c:pt idx="3" formatCode="General">
                  <c:v>4</c:v>
                </c:pt>
                <c:pt idx="4" formatCode="General">
                  <c:v>5</c:v>
                </c:pt>
                <c:pt idx="5" formatCode="General">
                  <c:v>6</c:v>
                </c:pt>
                <c:pt idx="6" formatCode="General">
                  <c:v>7</c:v>
                </c:pt>
                <c:pt idx="7" formatCode="General">
                  <c:v>8</c:v>
                </c:pt>
                <c:pt idx="8" formatCode="General">
                  <c:v>9</c:v>
                </c:pt>
                <c:pt idx="9" formatCode="General">
                  <c:v>10</c:v>
                </c:pt>
                <c:pt idx="10" formatCode="General">
                  <c:v>15</c:v>
                </c:pt>
                <c:pt idx="11" formatCode="General">
                  <c:v>20</c:v>
                </c:pt>
                <c:pt idx="12" formatCode="General">
                  <c:v>25</c:v>
                </c:pt>
                <c:pt idx="13" formatCode="General">
                  <c:v>30</c:v>
                </c:pt>
                <c:pt idx="14">
                  <c:v>35</c:v>
                </c:pt>
                <c:pt idx="15" formatCode="General">
                  <c:v>40</c:v>
                </c:pt>
                <c:pt idx="16" formatCode="General">
                  <c:v>45</c:v>
                </c:pt>
                <c:pt idx="17" formatCode="General">
                  <c:v>50</c:v>
                </c:pt>
                <c:pt idx="18" formatCode="General">
                  <c:v>55</c:v>
                </c:pt>
                <c:pt idx="19" formatCode="General">
                  <c:v>60</c:v>
                </c:pt>
                <c:pt idx="20" formatCode="General">
                  <c:v>65</c:v>
                </c:pt>
                <c:pt idx="21" formatCode="General">
                  <c:v>70</c:v>
                </c:pt>
                <c:pt idx="22" formatCode="General">
                  <c:v>75</c:v>
                </c:pt>
                <c:pt idx="23" formatCode="General">
                  <c:v>80</c:v>
                </c:pt>
                <c:pt idx="24" formatCode="General">
                  <c:v>85</c:v>
                </c:pt>
              </c:numCache>
            </c:numRef>
          </c:xVal>
          <c:yVal>
            <c:numRef>
              <c:f>Sheet1!$BH$3:$BH$27</c:f>
              <c:numCache>
                <c:formatCode>0.0000</c:formatCode>
                <c:ptCount val="25"/>
                <c:pt idx="0">
                  <c:v>1.7457328653419354E-2</c:v>
                </c:pt>
                <c:pt idx="1">
                  <c:v>3.4925301083051974E-2</c:v>
                </c:pt>
                <c:pt idx="2">
                  <c:v>5.2414587039093644E-2</c:v>
                </c:pt>
                <c:pt idx="3">
                  <c:v>6.9935908354512882E-2</c:v>
                </c:pt>
                <c:pt idx="4">
                  <c:v>8.7500065324658496E-2</c:v>
                </c:pt>
                <c:pt idx="5">
                  <c:v>0.1051179634961151</c:v>
                </c:pt>
                <c:pt idx="6">
                  <c:v>0.12280064100690942</c:v>
                </c:pt>
                <c:pt idx="7">
                  <c:v>0.14055929662514458</c:v>
                </c:pt>
                <c:pt idx="8">
                  <c:v>0.15840531863948568</c:v>
                </c:pt>
                <c:pt idx="9">
                  <c:v>0.17635031476272406</c:v>
                </c:pt>
                <c:pt idx="10">
                  <c:v>0.26798557547594998</c:v>
                </c:pt>
                <c:pt idx="11">
                  <c:v>0.36402149170546944</c:v>
                </c:pt>
                <c:pt idx="12">
                  <c:v>0.46637653788436201</c:v>
                </c:pt>
                <c:pt idx="13">
                  <c:v>0.57744079416255589</c:v>
                </c:pt>
                <c:pt idx="14">
                  <c:v>0.70032558508117437</c:v>
                </c:pt>
                <c:pt idx="15">
                  <c:v>0.83925389938588391</c:v>
                </c:pt>
                <c:pt idx="16">
                  <c:v>1.0002036939493073</c:v>
                </c:pt>
                <c:pt idx="17">
                  <c:v>1.1920274881396775</c:v>
                </c:pt>
                <c:pt idx="18">
                  <c:v>1.4285264046121737</c:v>
                </c:pt>
                <c:pt idx="19">
                  <c:v>1.7325940638830251</c:v>
                </c:pt>
                <c:pt idx="20">
                  <c:v>2.1453307650150495</c:v>
                </c:pt>
                <c:pt idx="21">
                  <c:v>2.7488322192545454</c:v>
                </c:pt>
                <c:pt idx="22">
                  <c:v>3.734586142721664</c:v>
                </c:pt>
                <c:pt idx="23">
                  <c:v>5.6772919938027009</c:v>
                </c:pt>
                <c:pt idx="24">
                  <c:v>11.455431286114365</c:v>
                </c:pt>
              </c:numCache>
            </c:numRef>
          </c:yVal>
          <c:smooth val="1"/>
          <c:extLst xmlns:c16r2="http://schemas.microsoft.com/office/drawing/2015/06/chart">
            <c:ext xmlns:c16="http://schemas.microsoft.com/office/drawing/2014/chart" uri="{C3380CC4-5D6E-409C-BE32-E72D297353CC}">
              <c16:uniqueId val="{00000000-2F8F-432E-85D8-A0FDDFFE0261}"/>
            </c:ext>
          </c:extLst>
        </c:ser>
        <c:dLbls>
          <c:showLegendKey val="0"/>
          <c:showVal val="0"/>
          <c:showCatName val="0"/>
          <c:showSerName val="0"/>
          <c:showPercent val="0"/>
          <c:showBubbleSize val="0"/>
        </c:dLbls>
        <c:axId val="225263616"/>
        <c:axId val="225264192"/>
      </c:scatterChart>
      <c:valAx>
        <c:axId val="225263616"/>
        <c:scaling>
          <c:orientation val="minMax"/>
          <c:max val="40"/>
          <c:min val="0"/>
        </c:scaling>
        <c:delete val="0"/>
        <c:axPos val="b"/>
        <c:numFmt formatCode="General" sourceLinked="1"/>
        <c:majorTickMark val="out"/>
        <c:minorTickMark val="none"/>
        <c:tickLblPos val="nextTo"/>
        <c:crossAx val="225264192"/>
        <c:crosses val="autoZero"/>
        <c:crossBetween val="midCat"/>
      </c:valAx>
      <c:valAx>
        <c:axId val="225264192"/>
        <c:scaling>
          <c:orientation val="minMax"/>
          <c:max val="1"/>
        </c:scaling>
        <c:delete val="0"/>
        <c:axPos val="l"/>
        <c:majorGridlines>
          <c:spPr>
            <a:ln>
              <a:noFill/>
            </a:ln>
          </c:spPr>
        </c:majorGridlines>
        <c:numFmt formatCode="0.0" sourceLinked="0"/>
        <c:majorTickMark val="out"/>
        <c:minorTickMark val="none"/>
        <c:tickLblPos val="nextTo"/>
        <c:crossAx val="225263616"/>
        <c:crosses val="autoZero"/>
        <c:crossBetween val="midCat"/>
        <c:minorUnit val="0.1"/>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ECD63-CFFE-429A-8D24-8CFA1EA7C2CF}" type="datetimeFigureOut">
              <a:rPr lang="en-AU" smtClean="0"/>
              <a:t>20/11/2019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E4777F-3B58-4E7D-9E4E-875033634858}" type="slidenum">
              <a:rPr lang="en-AU" smtClean="0"/>
              <a:t>‹#›</a:t>
            </a:fld>
            <a:endParaRPr lang="en-AU"/>
          </a:p>
        </p:txBody>
      </p:sp>
    </p:spTree>
    <p:extLst>
      <p:ext uri="{BB962C8B-B14F-4D97-AF65-F5344CB8AC3E}">
        <p14:creationId xmlns:p14="http://schemas.microsoft.com/office/powerpoint/2010/main" val="739213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38D585C8-AE8D-4477-BC02-2212C74C84C5}" type="datetimeFigureOut">
              <a:rPr lang="en-AU" smtClean="0"/>
              <a:t>20/11/2019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08DF71-2B34-4FF4-B307-D7B7A012D33E}" type="slidenum">
              <a:rPr lang="en-AU" smtClean="0"/>
              <a:t>‹#›</a:t>
            </a:fld>
            <a:endParaRPr lang="en-A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D585C8-AE8D-4477-BC02-2212C74C84C5}" type="datetimeFigureOut">
              <a:rPr lang="en-AU" smtClean="0"/>
              <a:t>20/11/2019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08DF71-2B34-4FF4-B307-D7B7A012D33E}"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D585C8-AE8D-4477-BC02-2212C74C84C5}" type="datetimeFigureOut">
              <a:rPr lang="en-AU" smtClean="0"/>
              <a:t>20/11/2019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08DF71-2B34-4FF4-B307-D7B7A012D33E}"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8D585C8-AE8D-4477-BC02-2212C74C84C5}" type="datetimeFigureOut">
              <a:rPr lang="en-AU" smtClean="0"/>
              <a:t>20/11/2019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08DF71-2B34-4FF4-B307-D7B7A012D33E}" type="slidenum">
              <a:rPr lang="en-AU" smtClean="0"/>
              <a:t>‹#›</a:t>
            </a:fld>
            <a:endParaRPr lang="en-AU"/>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D585C8-AE8D-4477-BC02-2212C74C84C5}" type="datetimeFigureOut">
              <a:rPr lang="en-AU" smtClean="0"/>
              <a:t>20/11/2019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08DF71-2B34-4FF4-B307-D7B7A012D33E}"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38D585C8-AE8D-4477-BC02-2212C74C84C5}" type="datetimeFigureOut">
              <a:rPr lang="en-AU" smtClean="0"/>
              <a:t>20/11/2019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908DF71-2B34-4FF4-B307-D7B7A012D33E}"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8D585C8-AE8D-4477-BC02-2212C74C84C5}" type="datetimeFigureOut">
              <a:rPr lang="en-AU" smtClean="0"/>
              <a:t>20/11/2019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908DF71-2B34-4FF4-B307-D7B7A012D33E}"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D585C8-AE8D-4477-BC02-2212C74C84C5}" type="datetimeFigureOut">
              <a:rPr lang="en-AU" smtClean="0"/>
              <a:t>20/11/2019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908DF71-2B34-4FF4-B307-D7B7A012D33E}"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D585C8-AE8D-4477-BC02-2212C74C84C5}" type="datetimeFigureOut">
              <a:rPr lang="en-AU" smtClean="0"/>
              <a:t>20/11/2019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908DF71-2B34-4FF4-B307-D7B7A012D33E}"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D585C8-AE8D-4477-BC02-2212C74C84C5}" type="datetimeFigureOut">
              <a:rPr lang="en-AU" smtClean="0"/>
              <a:t>20/11/2019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908DF71-2B34-4FF4-B307-D7B7A012D33E}"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D585C8-AE8D-4477-BC02-2212C74C84C5}" type="datetimeFigureOut">
              <a:rPr lang="en-AU" smtClean="0"/>
              <a:t>20/11/2019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908DF71-2B34-4FF4-B307-D7B7A012D33E}"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38D585C8-AE8D-4477-BC02-2212C74C84C5}" type="datetimeFigureOut">
              <a:rPr lang="en-AU" smtClean="0"/>
              <a:t>20/11/2019</a:t>
            </a:fld>
            <a:endParaRPr lang="en-A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A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908DF71-2B34-4FF4-B307-D7B7A012D33E}" type="slidenum">
              <a:rPr lang="en-AU" smtClean="0"/>
              <a:t>‹#›</a:t>
            </a:fld>
            <a:endParaRPr lang="en-AU"/>
          </a:p>
        </p:txBody>
      </p:sp>
    </p:spTree>
  </p:cSld>
  <p:clrMap bg1="dk1" tx1="lt1" bg2="dk2" tx2="lt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icdmp.p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4" y="1785392"/>
            <a:ext cx="9216008" cy="3287216"/>
          </a:xfrm>
        </p:spPr>
        <p:txBody>
          <a:bodyPr>
            <a:noAutofit/>
          </a:bodyPr>
          <a:lstStyle/>
          <a:p>
            <a:pPr>
              <a:lnSpc>
                <a:spcPct val="150000"/>
              </a:lnSpc>
            </a:pPr>
            <a:r>
              <a:rPr lang="en-US" sz="2000" dirty="0">
                <a:latin typeface="Times New Roman" pitchFamily="18" charset="0"/>
                <a:cs typeface="Times New Roman" pitchFamily="18" charset="0"/>
              </a:rPr>
              <a:t>V </a:t>
            </a:r>
            <a:r>
              <a:rPr lang="en-US" sz="2000" dirty="0" err="1">
                <a:latin typeface="Times New Roman" pitchFamily="18" charset="0"/>
                <a:cs typeface="Times New Roman" pitchFamily="18" charset="0"/>
              </a:rPr>
              <a:t>Damideh</a:t>
            </a:r>
            <a:r>
              <a:rPr lang="en-US" sz="2000" baseline="30000" dirty="0" err="1">
                <a:latin typeface="Times New Roman" pitchFamily="18" charset="0"/>
                <a:cs typeface="Times New Roman" pitchFamily="18" charset="0"/>
              </a:rPr>
              <a:t>a</a:t>
            </a:r>
            <a:r>
              <a:rPr lang="en-US" sz="2000" dirty="0">
                <a:latin typeface="Times New Roman" pitchFamily="18" charset="0"/>
                <a:cs typeface="Times New Roman" pitchFamily="18" charset="0"/>
              </a:rPr>
              <a:t>, O H Chin</a:t>
            </a:r>
            <a:r>
              <a:rPr lang="en-US" sz="2000" baseline="30000" dirty="0">
                <a:latin typeface="Times New Roman" pitchFamily="18" charset="0"/>
                <a:cs typeface="Times New Roman" pitchFamily="18" charset="0"/>
              </a:rPr>
              <a:t>a</a:t>
            </a:r>
            <a:r>
              <a:rPr lang="en-US" sz="2000" dirty="0">
                <a:latin typeface="Times New Roman" pitchFamily="18" charset="0"/>
                <a:cs typeface="Times New Roman" pitchFamily="18" charset="0"/>
              </a:rPr>
              <a:t>, S H </a:t>
            </a:r>
            <a:r>
              <a:rPr lang="en-US" sz="2000" dirty="0" err="1">
                <a:latin typeface="Times New Roman" pitchFamily="18" charset="0"/>
                <a:cs typeface="Times New Roman" pitchFamily="18" charset="0"/>
              </a:rPr>
              <a:t>Saw</a:t>
            </a:r>
            <a:r>
              <a:rPr lang="en-US" sz="2000" baseline="30000" dirty="0" err="1">
                <a:latin typeface="Times New Roman" pitchFamily="18" charset="0"/>
                <a:cs typeface="Times New Roman" pitchFamily="18" charset="0"/>
              </a:rPr>
              <a:t>b,c,e</a:t>
            </a:r>
            <a:r>
              <a:rPr lang="en-US" sz="2000" dirty="0">
                <a:latin typeface="Times New Roman" pitchFamily="18" charset="0"/>
                <a:cs typeface="Times New Roman" pitchFamily="18" charset="0"/>
              </a:rPr>
              <a:t>, P C K </a:t>
            </a:r>
            <a:r>
              <a:rPr lang="en-US" sz="2000" dirty="0" err="1">
                <a:latin typeface="Times New Roman" pitchFamily="18" charset="0"/>
                <a:cs typeface="Times New Roman" pitchFamily="18" charset="0"/>
              </a:rPr>
              <a:t>Lee</a:t>
            </a:r>
            <a:r>
              <a:rPr lang="en-US" sz="2000" baseline="30000" dirty="0" err="1">
                <a:latin typeface="Times New Roman" pitchFamily="18" charset="0"/>
                <a:cs typeface="Times New Roman" pitchFamily="18" charset="0"/>
              </a:rPr>
              <a:t>c</a:t>
            </a:r>
            <a:r>
              <a:rPr lang="en-US" sz="2000" dirty="0">
                <a:latin typeface="Times New Roman" pitchFamily="18" charset="0"/>
                <a:cs typeface="Times New Roman" pitchFamily="18" charset="0"/>
              </a:rPr>
              <a:t>, R S </a:t>
            </a:r>
            <a:r>
              <a:rPr lang="en-US" sz="2000" dirty="0" err="1">
                <a:latin typeface="Times New Roman" pitchFamily="18" charset="0"/>
                <a:cs typeface="Times New Roman" pitchFamily="18" charset="0"/>
              </a:rPr>
              <a:t>Rawat</a:t>
            </a:r>
            <a:r>
              <a:rPr lang="en-US" sz="2000" baseline="30000" dirty="0" err="1">
                <a:latin typeface="Times New Roman" pitchFamily="18" charset="0"/>
                <a:cs typeface="Times New Roman" pitchFamily="18" charset="0"/>
              </a:rPr>
              <a:t>c</a:t>
            </a:r>
            <a:r>
              <a:rPr lang="en-US" sz="2000" dirty="0">
                <a:latin typeface="Times New Roman" pitchFamily="18" charset="0"/>
                <a:cs typeface="Times New Roman" pitchFamily="18" charset="0"/>
              </a:rPr>
              <a:t>, A </a:t>
            </a:r>
            <a:r>
              <a:rPr lang="en-US" sz="2000" dirty="0" err="1">
                <a:latin typeface="Times New Roman" pitchFamily="18" charset="0"/>
                <a:cs typeface="Times New Roman" pitchFamily="18" charset="0"/>
              </a:rPr>
              <a:t>Singh</a:t>
            </a:r>
            <a:r>
              <a:rPr lang="en-US" sz="2000" baseline="30000" dirty="0" err="1">
                <a:latin typeface="Times New Roman" pitchFamily="18" charset="0"/>
                <a:cs typeface="Times New Roman" pitchFamily="18" charset="0"/>
              </a:rPr>
              <a:t>d</a:t>
            </a:r>
            <a:r>
              <a:rPr lang="en-US" sz="2000" dirty="0">
                <a:latin typeface="Times New Roman" pitchFamily="18" charset="0"/>
                <a:cs typeface="Times New Roman" pitchFamily="18" charset="0"/>
              </a:rPr>
              <a:t>,</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S </a:t>
            </a:r>
            <a:r>
              <a:rPr lang="en-US" sz="2000" dirty="0" err="1">
                <a:latin typeface="Times New Roman" pitchFamily="18" charset="0"/>
                <a:cs typeface="Times New Roman" pitchFamily="18" charset="0"/>
              </a:rPr>
              <a:t>Lee</a:t>
            </a:r>
            <a:r>
              <a:rPr lang="en-US" sz="2000" baseline="30000" dirty="0" err="1">
                <a:latin typeface="Times New Roman" pitchFamily="18" charset="0"/>
                <a:cs typeface="Times New Roman" pitchFamily="18" charset="0"/>
              </a:rPr>
              <a:t>a,b,d</a:t>
            </a:r>
            <a:r>
              <a:rPr lang="en-US" sz="2000" baseline="30000" dirty="0">
                <a:latin typeface="Times New Roman" pitchFamily="18" charset="0"/>
                <a:cs typeface="Times New Roman" pitchFamily="18" charset="0"/>
              </a:rPr>
              <a:t>,*</a:t>
            </a:r>
            <a:r>
              <a:rPr lang="en-AU" sz="2000" dirty="0">
                <a:latin typeface="Times New Roman" pitchFamily="18" charset="0"/>
                <a:cs typeface="Times New Roman" pitchFamily="18" charset="0"/>
              </a:rPr>
              <a:t/>
            </a:r>
            <a:br>
              <a:rPr lang="en-AU" sz="2000" dirty="0">
                <a:latin typeface="Times New Roman" pitchFamily="18" charset="0"/>
                <a:cs typeface="Times New Roman" pitchFamily="18" charset="0"/>
              </a:rPr>
            </a:br>
            <a:r>
              <a:rPr lang="en-US" sz="2000" dirty="0">
                <a:latin typeface="Times New Roman" pitchFamily="18" charset="0"/>
                <a:cs typeface="Times New Roman" pitchFamily="18" charset="0"/>
              </a:rPr>
              <a:t> </a:t>
            </a:r>
            <a:r>
              <a:rPr lang="en-AU" sz="2000" dirty="0">
                <a:latin typeface="Times New Roman" pitchFamily="18" charset="0"/>
                <a:cs typeface="Times New Roman" pitchFamily="18" charset="0"/>
              </a:rPr>
              <a:t/>
            </a:r>
            <a:br>
              <a:rPr lang="en-AU" sz="2000" dirty="0">
                <a:latin typeface="Times New Roman" pitchFamily="18" charset="0"/>
                <a:cs typeface="Times New Roman" pitchFamily="18" charset="0"/>
              </a:rPr>
            </a:br>
            <a:r>
              <a:rPr lang="en-US" sz="1800" i="1" baseline="30000" dirty="0" err="1">
                <a:latin typeface="Times New Roman" pitchFamily="18" charset="0"/>
                <a:cs typeface="Times New Roman" pitchFamily="18" charset="0"/>
              </a:rPr>
              <a:t>a</a:t>
            </a:r>
            <a:r>
              <a:rPr lang="en-US" sz="1800" i="1" dirty="0" err="1">
                <a:latin typeface="Times New Roman" pitchFamily="18" charset="0"/>
                <a:cs typeface="Times New Roman" pitchFamily="18" charset="0"/>
              </a:rPr>
              <a:t>Plasma</a:t>
            </a:r>
            <a:r>
              <a:rPr lang="en-US" sz="1800" i="1" dirty="0">
                <a:latin typeface="Times New Roman" pitchFamily="18" charset="0"/>
                <a:cs typeface="Times New Roman" pitchFamily="18" charset="0"/>
              </a:rPr>
              <a:t> Technology Research Centre, University of Malaya, 50603 Kuala Lumpur, Malaysia </a:t>
            </a:r>
            <a:r>
              <a:rPr lang="en-AU" sz="1800" dirty="0">
                <a:latin typeface="Times New Roman" pitchFamily="18" charset="0"/>
                <a:cs typeface="Times New Roman" pitchFamily="18" charset="0"/>
              </a:rPr>
              <a:t/>
            </a:r>
            <a:br>
              <a:rPr lang="en-AU" sz="1800" dirty="0">
                <a:latin typeface="Times New Roman" pitchFamily="18" charset="0"/>
                <a:cs typeface="Times New Roman" pitchFamily="18" charset="0"/>
              </a:rPr>
            </a:br>
            <a:r>
              <a:rPr lang="en-US" sz="1800" i="1" baseline="30000" dirty="0" err="1">
                <a:latin typeface="Times New Roman" pitchFamily="18" charset="0"/>
                <a:cs typeface="Times New Roman" pitchFamily="18" charset="0"/>
              </a:rPr>
              <a:t>b</a:t>
            </a:r>
            <a:r>
              <a:rPr lang="en-US" sz="1800" i="1" dirty="0" err="1">
                <a:latin typeface="Times New Roman" pitchFamily="18" charset="0"/>
                <a:cs typeface="Times New Roman" pitchFamily="18" charset="0"/>
              </a:rPr>
              <a:t>Institute</a:t>
            </a:r>
            <a:r>
              <a:rPr lang="en-US" sz="1800" i="1" dirty="0">
                <a:latin typeface="Times New Roman" pitchFamily="18" charset="0"/>
                <a:cs typeface="Times New Roman" pitchFamily="18" charset="0"/>
              </a:rPr>
              <a:t> for Plasma Focus Studies, 32 </a:t>
            </a:r>
            <a:r>
              <a:rPr lang="en-US" sz="1800" i="1" dirty="0" err="1">
                <a:latin typeface="Times New Roman" pitchFamily="18" charset="0"/>
                <a:cs typeface="Times New Roman" pitchFamily="18" charset="0"/>
              </a:rPr>
              <a:t>Oakpark</a:t>
            </a:r>
            <a:r>
              <a:rPr lang="en-US" sz="1800" i="1" dirty="0">
                <a:latin typeface="Times New Roman" pitchFamily="18" charset="0"/>
                <a:cs typeface="Times New Roman" pitchFamily="18" charset="0"/>
              </a:rPr>
              <a:t> Drive, </a:t>
            </a:r>
            <a:r>
              <a:rPr lang="en-US" sz="1800" i="1" dirty="0" err="1">
                <a:latin typeface="Times New Roman" pitchFamily="18" charset="0"/>
                <a:cs typeface="Times New Roman" pitchFamily="18" charset="0"/>
              </a:rPr>
              <a:t>Chadstone</a:t>
            </a:r>
            <a:r>
              <a:rPr lang="en-US" sz="1800" i="1" dirty="0">
                <a:latin typeface="Times New Roman" pitchFamily="18" charset="0"/>
                <a:cs typeface="Times New Roman" pitchFamily="18" charset="0"/>
              </a:rPr>
              <a:t>, Vic 3148, Australia </a:t>
            </a:r>
            <a:r>
              <a:rPr lang="en-AU" sz="1800" dirty="0">
                <a:latin typeface="Times New Roman" pitchFamily="18" charset="0"/>
                <a:cs typeface="Times New Roman" pitchFamily="18" charset="0"/>
              </a:rPr>
              <a:t/>
            </a:r>
            <a:br>
              <a:rPr lang="en-AU" sz="1800" dirty="0">
                <a:latin typeface="Times New Roman" pitchFamily="18" charset="0"/>
                <a:cs typeface="Times New Roman" pitchFamily="18" charset="0"/>
              </a:rPr>
            </a:br>
            <a:r>
              <a:rPr lang="en-US" sz="1800" i="1" baseline="30000" dirty="0" err="1">
                <a:latin typeface="Times New Roman" pitchFamily="18" charset="0"/>
                <a:cs typeface="Times New Roman" pitchFamily="18" charset="0"/>
              </a:rPr>
              <a:t>c</a:t>
            </a:r>
            <a:r>
              <a:rPr lang="en-US" sz="1800" i="1" dirty="0" err="1">
                <a:latin typeface="Times New Roman" pitchFamily="18" charset="0"/>
                <a:cs typeface="Times New Roman" pitchFamily="18" charset="0"/>
              </a:rPr>
              <a:t>Radiation</a:t>
            </a:r>
            <a:r>
              <a:rPr lang="en-US" sz="1800" i="1" dirty="0">
                <a:latin typeface="Times New Roman" pitchFamily="18" charset="0"/>
                <a:cs typeface="Times New Roman" pitchFamily="18" charset="0"/>
              </a:rPr>
              <a:t> Sources Laboratory, National Institute of Education, </a:t>
            </a:r>
            <a:r>
              <a:rPr lang="en-US" sz="1800" i="1" dirty="0" err="1">
                <a:latin typeface="Times New Roman" pitchFamily="18" charset="0"/>
                <a:cs typeface="Times New Roman" pitchFamily="18" charset="0"/>
              </a:rPr>
              <a:t>Nanyang</a:t>
            </a:r>
            <a:r>
              <a:rPr lang="en-US" sz="1800" i="1" dirty="0">
                <a:latin typeface="Times New Roman" pitchFamily="18" charset="0"/>
                <a:cs typeface="Times New Roman" pitchFamily="18" charset="0"/>
              </a:rPr>
              <a:t> Technological University, 637616 Singapore </a:t>
            </a:r>
            <a:r>
              <a:rPr lang="en-AU" sz="1800" dirty="0">
                <a:latin typeface="Times New Roman" pitchFamily="18" charset="0"/>
                <a:cs typeface="Times New Roman" pitchFamily="18" charset="0"/>
              </a:rPr>
              <a:t/>
            </a:r>
            <a:br>
              <a:rPr lang="en-AU" sz="1800" dirty="0">
                <a:latin typeface="Times New Roman" pitchFamily="18" charset="0"/>
                <a:cs typeface="Times New Roman" pitchFamily="18" charset="0"/>
              </a:rPr>
            </a:br>
            <a:r>
              <a:rPr lang="en-US" sz="1800" i="1" baseline="30000" dirty="0" err="1">
                <a:latin typeface="Times New Roman" pitchFamily="18" charset="0"/>
                <a:cs typeface="Times New Roman" pitchFamily="18" charset="0"/>
              </a:rPr>
              <a:t>d</a:t>
            </a:r>
            <a:r>
              <a:rPr lang="en-US" sz="1800" i="1" dirty="0" err="1">
                <a:latin typeface="Times New Roman" pitchFamily="18" charset="0"/>
                <a:cs typeface="Times New Roman" pitchFamily="18" charset="0"/>
              </a:rPr>
              <a:t>INTI</a:t>
            </a:r>
            <a:r>
              <a:rPr lang="en-US" sz="1800" i="1" dirty="0">
                <a:latin typeface="Times New Roman" pitchFamily="18" charset="0"/>
                <a:cs typeface="Times New Roman" pitchFamily="18" charset="0"/>
              </a:rPr>
              <a:t> International University, 71800 </a:t>
            </a:r>
            <a:r>
              <a:rPr lang="en-US" sz="1800" i="1" dirty="0" err="1">
                <a:latin typeface="Times New Roman" pitchFamily="18" charset="0"/>
                <a:cs typeface="Times New Roman" pitchFamily="18" charset="0"/>
              </a:rPr>
              <a:t>Nilai</a:t>
            </a:r>
            <a:r>
              <a:rPr lang="en-US" sz="1800" i="1" dirty="0">
                <a:latin typeface="Times New Roman" pitchFamily="18" charset="0"/>
                <a:cs typeface="Times New Roman" pitchFamily="18" charset="0"/>
              </a:rPr>
              <a:t>, Malaysia</a:t>
            </a:r>
            <a:r>
              <a:rPr lang="en-AU" sz="1800" dirty="0">
                <a:latin typeface="Times New Roman" pitchFamily="18" charset="0"/>
                <a:cs typeface="Times New Roman" pitchFamily="18" charset="0"/>
              </a:rPr>
              <a:t/>
            </a:r>
            <a:br>
              <a:rPr lang="en-AU" sz="1800" dirty="0">
                <a:latin typeface="Times New Roman" pitchFamily="18" charset="0"/>
                <a:cs typeface="Times New Roman" pitchFamily="18" charset="0"/>
              </a:rPr>
            </a:br>
            <a:r>
              <a:rPr lang="en-US" sz="1800" i="1" baseline="30000" dirty="0" err="1">
                <a:latin typeface="Times New Roman" pitchFamily="18" charset="0"/>
                <a:cs typeface="Times New Roman" pitchFamily="18" charset="0"/>
              </a:rPr>
              <a:t>e</a:t>
            </a:r>
            <a:r>
              <a:rPr lang="en-US" sz="1800" i="1" dirty="0" err="1">
                <a:latin typeface="Times New Roman" pitchFamily="18" charset="0"/>
                <a:cs typeface="Times New Roman" pitchFamily="18" charset="0"/>
              </a:rPr>
              <a:t>First</a:t>
            </a:r>
            <a:r>
              <a:rPr lang="en-US" sz="1800" i="1" dirty="0">
                <a:latin typeface="Times New Roman" pitchFamily="18" charset="0"/>
                <a:cs typeface="Times New Roman" pitchFamily="18" charset="0"/>
              </a:rPr>
              <a:t> City University College, Bandar Utama,47800 </a:t>
            </a:r>
            <a:r>
              <a:rPr lang="en-US" sz="1800" i="1" dirty="0" err="1">
                <a:latin typeface="Times New Roman" pitchFamily="18" charset="0"/>
                <a:cs typeface="Times New Roman" pitchFamily="18" charset="0"/>
              </a:rPr>
              <a:t>Petaling</a:t>
            </a:r>
            <a:r>
              <a:rPr lang="en-US" sz="1800" i="1" dirty="0">
                <a:latin typeface="Times New Roman" pitchFamily="18" charset="0"/>
                <a:cs typeface="Times New Roman" pitchFamily="18" charset="0"/>
              </a:rPr>
              <a:t> Jaya,, Malaysia</a:t>
            </a:r>
            <a:br>
              <a:rPr lang="en-US" sz="1800" i="1" dirty="0">
                <a:latin typeface="Times New Roman" pitchFamily="18" charset="0"/>
                <a:cs typeface="Times New Roman" pitchFamily="18" charset="0"/>
              </a:rPr>
            </a:br>
            <a:r>
              <a:rPr lang="en-AU" sz="1800" dirty="0">
                <a:latin typeface="Times New Roman" pitchFamily="18" charset="0"/>
                <a:cs typeface="Times New Roman" pitchFamily="18" charset="0"/>
              </a:rPr>
              <a:t/>
            </a:r>
            <a:br>
              <a:rPr lang="en-AU" sz="1800" dirty="0">
                <a:latin typeface="Times New Roman" pitchFamily="18" charset="0"/>
                <a:cs typeface="Times New Roman" pitchFamily="18" charset="0"/>
              </a:rPr>
            </a:br>
            <a:r>
              <a:rPr lang="en-US" sz="2000" i="1" dirty="0">
                <a:latin typeface="Times New Roman" pitchFamily="18" charset="0"/>
                <a:cs typeface="Times New Roman" pitchFamily="18" charset="0"/>
              </a:rPr>
              <a:t>*corresponding author</a:t>
            </a:r>
            <a:endParaRPr lang="en-AU" sz="2000" dirty="0"/>
          </a:p>
        </p:txBody>
      </p:sp>
      <p:sp>
        <p:nvSpPr>
          <p:cNvPr id="2" name="Title 1"/>
          <p:cNvSpPr>
            <a:spLocks noGrp="1"/>
          </p:cNvSpPr>
          <p:nvPr>
            <p:ph type="ctrTitle"/>
          </p:nvPr>
        </p:nvSpPr>
        <p:spPr>
          <a:xfrm>
            <a:off x="467544" y="116632"/>
            <a:ext cx="8483144" cy="2016224"/>
          </a:xfrm>
        </p:spPr>
        <p:txBody>
          <a:bodyPr>
            <a:normAutofit fontScale="90000"/>
          </a:bodyPr>
          <a:lstStyle/>
          <a:p>
            <a:r>
              <a:rPr lang="en-US" sz="2700" b="1" dirty="0">
                <a:latin typeface="Times New Roman" pitchFamily="18" charset="0"/>
                <a:cs typeface="Times New Roman" pitchFamily="18" charset="0"/>
              </a:rPr>
              <a:t/>
            </a:r>
            <a:br>
              <a:rPr lang="en-US" sz="2700" b="1" dirty="0">
                <a:latin typeface="Times New Roman" pitchFamily="18" charset="0"/>
                <a:cs typeface="Times New Roman" pitchFamily="18" charset="0"/>
              </a:rPr>
            </a:br>
            <a:r>
              <a:rPr lang="en-US" sz="2700" b="1" dirty="0">
                <a:latin typeface="Times New Roman" pitchFamily="18" charset="0"/>
                <a:cs typeface="Times New Roman" pitchFamily="18" charset="0"/>
              </a:rPr>
              <a:t/>
            </a:r>
            <a:br>
              <a:rPr lang="en-US" sz="2700" b="1" dirty="0">
                <a:latin typeface="Times New Roman" pitchFamily="18" charset="0"/>
                <a:cs typeface="Times New Roman" pitchFamily="18" charset="0"/>
              </a:rPr>
            </a:br>
            <a:r>
              <a:rPr lang="en-US" sz="2700" b="1" dirty="0">
                <a:latin typeface="Times New Roman" pitchFamily="18" charset="0"/>
                <a:cs typeface="Times New Roman" pitchFamily="18" charset="0"/>
              </a:rPr>
              <a:t/>
            </a:r>
            <a:br>
              <a:rPr lang="en-US" sz="2700" b="1" dirty="0">
                <a:latin typeface="Times New Roman" pitchFamily="18" charset="0"/>
                <a:cs typeface="Times New Roman" pitchFamily="18" charset="0"/>
              </a:rPr>
            </a:br>
            <a:r>
              <a:rPr lang="en-US" sz="2700" b="1" dirty="0">
                <a:latin typeface="Times New Roman" pitchFamily="18" charset="0"/>
                <a:cs typeface="Times New Roman" pitchFamily="18" charset="0"/>
              </a:rPr>
              <a:t/>
            </a:r>
            <a:br>
              <a:rPr lang="en-US" sz="2700" b="1" dirty="0">
                <a:latin typeface="Times New Roman" pitchFamily="18" charset="0"/>
                <a:cs typeface="Times New Roman" pitchFamily="18" charset="0"/>
              </a:rPr>
            </a:br>
            <a:r>
              <a:rPr lang="en-US" sz="2700" b="1" dirty="0">
                <a:latin typeface="Times New Roman" pitchFamily="18" charset="0"/>
                <a:cs typeface="Times New Roman" pitchFamily="18" charset="0"/>
              </a:rPr>
              <a:t>Plasma Focus Ion beam Properties – Validation Of Lee Code Computations By Faraday Cup Measurements</a:t>
            </a:r>
            <a:r>
              <a:rPr lang="en-AU" dirty="0"/>
              <a:t/>
            </a:r>
            <a:br>
              <a:rPr lang="en-AU" dirty="0"/>
            </a:br>
            <a:r>
              <a:rPr lang="en-US" dirty="0"/>
              <a:t> </a:t>
            </a:r>
            <a:r>
              <a:rPr lang="en-AU" dirty="0"/>
              <a:t/>
            </a:r>
            <a:br>
              <a:rPr lang="en-AU" dirty="0"/>
            </a:br>
            <a:endParaRPr lang="en-AU" sz="2200" dirty="0">
              <a:latin typeface="Times New Roman" pitchFamily="18" charset="0"/>
              <a:cs typeface="Times New Roman" pitchFamily="18" charset="0"/>
            </a:endParaRPr>
          </a:p>
        </p:txBody>
      </p:sp>
    </p:spTree>
    <p:extLst>
      <p:ext uri="{BB962C8B-B14F-4D97-AF65-F5344CB8AC3E}">
        <p14:creationId xmlns:p14="http://schemas.microsoft.com/office/powerpoint/2010/main" val="2790050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ubtitle 2"/>
          <p:cNvSpPr>
            <a:spLocks noGrp="1"/>
          </p:cNvSpPr>
          <p:nvPr>
            <p:ph type="subTitle" idx="1"/>
          </p:nvPr>
        </p:nvSpPr>
        <p:spPr>
          <a:xfrm>
            <a:off x="1447800" y="5181600"/>
            <a:ext cx="5410200" cy="191616"/>
          </a:xfrm>
        </p:spPr>
        <p:txBody>
          <a:bodyPr>
            <a:normAutofit/>
          </a:bodyPr>
          <a:lstStyle/>
          <a:p>
            <a:endParaRPr lang="en-MY" sz="600" dirty="0"/>
          </a:p>
        </p:txBody>
      </p:sp>
      <p:sp>
        <p:nvSpPr>
          <p:cNvPr id="25602" name="Title 1"/>
          <p:cNvSpPr>
            <a:spLocks noGrp="1"/>
          </p:cNvSpPr>
          <p:nvPr>
            <p:ph type="ctrTitle"/>
          </p:nvPr>
        </p:nvSpPr>
        <p:spPr>
          <a:xfrm>
            <a:off x="755576" y="1988840"/>
            <a:ext cx="7772400" cy="2155825"/>
          </a:xfrm>
        </p:spPr>
        <p:txBody>
          <a:bodyPr>
            <a:normAutofit fontScale="90000"/>
          </a:bodyPr>
          <a:lstStyle/>
          <a:p>
            <a:r>
              <a:rPr lang="en-US" sz="6000" b="1" dirty="0">
                <a:latin typeface="Times New Roman" pitchFamily="18" charset="0"/>
                <a:cs typeface="Times New Roman" pitchFamily="18" charset="0"/>
              </a:rPr>
              <a:t>Summary of basic physical picture</a:t>
            </a:r>
            <a:r>
              <a:rPr lang="en-MY" b="1" dirty="0">
                <a:latin typeface="Times New Roman" pitchFamily="18" charset="0"/>
                <a:cs typeface="Times New Roman" pitchFamily="18" charset="0"/>
              </a:rPr>
              <a:t/>
            </a:r>
            <a:br>
              <a:rPr lang="en-MY" b="1" dirty="0">
                <a:latin typeface="Times New Roman" pitchFamily="18" charset="0"/>
                <a:cs typeface="Times New Roman" pitchFamily="18" charset="0"/>
              </a:rPr>
            </a:br>
            <a:endParaRPr lang="en-MY" b="1" dirty="0">
              <a:latin typeface="Times New Roman" pitchFamily="18" charset="0"/>
              <a:cs typeface="Times New Roman" pitchFamily="18" charset="0"/>
            </a:endParaRPr>
          </a:p>
        </p:txBody>
      </p:sp>
    </p:spTree>
    <p:extLst>
      <p:ext uri="{BB962C8B-B14F-4D97-AF65-F5344CB8AC3E}">
        <p14:creationId xmlns:p14="http://schemas.microsoft.com/office/powerpoint/2010/main" val="320597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152400" y="76200"/>
            <a:ext cx="9144000" cy="1066800"/>
          </a:xfrm>
        </p:spPr>
        <p:txBody>
          <a:bodyPr>
            <a:noAutofit/>
          </a:bodyPr>
          <a:lstStyle/>
          <a:p>
            <a:pPr>
              <a:defRPr/>
            </a:pPr>
            <a:r>
              <a:rPr lang="en-US" sz="1860" b="1" dirty="0">
                <a:solidFill>
                  <a:srgbClr val="FF6600"/>
                </a:solidFill>
                <a:effectLst>
                  <a:outerShdw blurRad="38100" dist="38100" dir="2700000" algn="tl">
                    <a:srgbClr val="000000">
                      <a:alpha val="43137"/>
                    </a:srgbClr>
                  </a:outerShdw>
                </a:effectLst>
                <a:latin typeface="Times New Roman" pitchFamily="18" charset="0"/>
              </a:rPr>
              <a:t>Comparing large and small PF’s- Dimensions and lifetimes- putting shadowgraphs side-by-side, same scale</a:t>
            </a:r>
          </a:p>
        </p:txBody>
      </p:sp>
      <p:sp>
        <p:nvSpPr>
          <p:cNvPr id="30723" name="Text Box 6"/>
          <p:cNvSpPr txBox="1">
            <a:spLocks noChangeArrowheads="1"/>
          </p:cNvSpPr>
          <p:nvPr/>
        </p:nvSpPr>
        <p:spPr bwMode="auto">
          <a:xfrm>
            <a:off x="1943100" y="5602917"/>
            <a:ext cx="525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spcBef>
                <a:spcPct val="50000"/>
              </a:spcBef>
            </a:pPr>
            <a:r>
              <a:rPr lang="en-US" b="1" dirty="0">
                <a:solidFill>
                  <a:srgbClr val="FFC000"/>
                </a:solidFill>
              </a:rPr>
              <a:t>Lifetime   ~10ns	  order of  ~100 ns</a:t>
            </a:r>
            <a:r>
              <a:rPr lang="en-US" b="1" dirty="0">
                <a:solidFill>
                  <a:srgbClr val="FFC000"/>
                </a:solidFill>
                <a:latin typeface="Arial" pitchFamily="34" charset="0"/>
              </a:rPr>
              <a:t> </a:t>
            </a:r>
          </a:p>
        </p:txBody>
      </p:sp>
      <p:pic>
        <p:nvPicPr>
          <p:cNvPr id="30724" name="Picture 5" descr="comparePFpinches"/>
          <p:cNvPicPr>
            <a:picLocks noChangeAspect="1" noChangeArrowheads="1"/>
          </p:cNvPicPr>
          <p:nvPr/>
        </p:nvPicPr>
        <p:blipFill>
          <a:blip r:embed="rId2">
            <a:extLst>
              <a:ext uri="{28A0092B-C50C-407E-A947-70E740481C1C}">
                <a14:useLocalDpi xmlns:a14="http://schemas.microsoft.com/office/drawing/2010/main" val="0"/>
              </a:ext>
            </a:extLst>
          </a:blip>
          <a:srcRect b="21451"/>
          <a:stretch>
            <a:fillRect/>
          </a:stretch>
        </p:blipFill>
        <p:spPr bwMode="auto">
          <a:xfrm>
            <a:off x="2552700" y="1362075"/>
            <a:ext cx="437832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6"/>
          <p:cNvSpPr txBox="1">
            <a:spLocks noChangeArrowheads="1"/>
          </p:cNvSpPr>
          <p:nvPr/>
        </p:nvSpPr>
        <p:spPr bwMode="auto">
          <a:xfrm>
            <a:off x="2123728" y="4445351"/>
            <a:ext cx="3962400" cy="9494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spcAft>
                <a:spcPts val="1000"/>
              </a:spcAft>
            </a:pPr>
            <a:r>
              <a:rPr lang="en-US" sz="1400" b="1" dirty="0">
                <a:solidFill>
                  <a:srgbClr val="FFC000"/>
                </a:solidFill>
                <a:latin typeface="Times New Roman" pitchFamily="18" charset="0"/>
                <a:cs typeface="Times New Roman" pitchFamily="18" charset="0"/>
              </a:rPr>
              <a:t>Anode radius:  1 cm                                  11.6 cm</a:t>
            </a:r>
          </a:p>
          <a:p>
            <a:pPr eaLnBrk="1" hangingPunct="1">
              <a:spcAft>
                <a:spcPts val="1000"/>
              </a:spcAft>
            </a:pPr>
            <a:r>
              <a:rPr lang="en-US" sz="1400" b="1" dirty="0">
                <a:solidFill>
                  <a:srgbClr val="FFC000"/>
                </a:solidFill>
                <a:latin typeface="Times New Roman" pitchFamily="18" charset="0"/>
                <a:cs typeface="Times New Roman" pitchFamily="18" charset="0"/>
              </a:rPr>
              <a:t>Pinch Radius:  1mm                                  12mm</a:t>
            </a:r>
          </a:p>
          <a:p>
            <a:pPr eaLnBrk="1" hangingPunct="1">
              <a:spcAft>
                <a:spcPts val="1000"/>
              </a:spcAft>
            </a:pPr>
            <a:r>
              <a:rPr lang="en-US" sz="1400" b="1" dirty="0">
                <a:solidFill>
                  <a:srgbClr val="FFC000"/>
                </a:solidFill>
                <a:latin typeface="Times New Roman" pitchFamily="18" charset="0"/>
                <a:cs typeface="Times New Roman" pitchFamily="18" charset="0"/>
              </a:rPr>
              <a:t>Pinch length:   8mm                                   90mm</a:t>
            </a:r>
          </a:p>
        </p:txBody>
      </p:sp>
      <p:cxnSp>
        <p:nvCxnSpPr>
          <p:cNvPr id="35846" name="AutoShape 7"/>
          <p:cNvCxnSpPr>
            <a:cxnSpLocks noChangeShapeType="1"/>
          </p:cNvCxnSpPr>
          <p:nvPr/>
        </p:nvCxnSpPr>
        <p:spPr bwMode="auto">
          <a:xfrm>
            <a:off x="3429000" y="4189413"/>
            <a:ext cx="228600" cy="1587"/>
          </a:xfrm>
          <a:prstGeom prst="straightConnector1">
            <a:avLst/>
          </a:prstGeom>
          <a:noFill/>
          <a:ln w="12700">
            <a:solidFill>
              <a:schemeClr val="tx1">
                <a:lumMod val="95000"/>
              </a:schemeClr>
            </a:solidFill>
            <a:round/>
            <a:headEnd type="arrow" w="med" len="med"/>
            <a:tailEnd type="arrow" w="med" len="med"/>
          </a:ln>
        </p:spPr>
      </p:cxnSp>
      <p:cxnSp>
        <p:nvCxnSpPr>
          <p:cNvPr id="35847" name="AutoShape 8"/>
          <p:cNvCxnSpPr>
            <a:cxnSpLocks noChangeShapeType="1"/>
          </p:cNvCxnSpPr>
          <p:nvPr/>
        </p:nvCxnSpPr>
        <p:spPr bwMode="auto">
          <a:xfrm>
            <a:off x="4914900" y="4189413"/>
            <a:ext cx="1257300" cy="1587"/>
          </a:xfrm>
          <a:prstGeom prst="straightConnector1">
            <a:avLst/>
          </a:prstGeom>
          <a:noFill/>
          <a:ln w="9525">
            <a:solidFill>
              <a:schemeClr val="tx1">
                <a:lumMod val="95000"/>
              </a:schemeClr>
            </a:solidFill>
            <a:round/>
            <a:headEnd type="arrow" w="med" len="med"/>
            <a:tailEnd type="arrow" w="med" len="med"/>
          </a:ln>
        </p:spPr>
      </p:cxnSp>
    </p:spTree>
    <p:extLst>
      <p:ext uri="{BB962C8B-B14F-4D97-AF65-F5344CB8AC3E}">
        <p14:creationId xmlns:p14="http://schemas.microsoft.com/office/powerpoint/2010/main" val="237033861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ctrTitle"/>
          </p:nvPr>
        </p:nvSpPr>
        <p:spPr>
          <a:xfrm>
            <a:off x="152400" y="228600"/>
            <a:ext cx="8382000" cy="923925"/>
          </a:xfrm>
        </p:spPr>
        <p:txBody>
          <a:bodyPr>
            <a:normAutofit fontScale="90000"/>
          </a:bodyPr>
          <a:lstStyle/>
          <a:p>
            <a:pPr>
              <a:defRPr/>
            </a:pPr>
            <a:r>
              <a:rPr lang="en-AU" b="1" dirty="0">
                <a:solidFill>
                  <a:schemeClr val="bg1">
                    <a:lumMod val="95000"/>
                    <a:lumOff val="5000"/>
                  </a:schemeClr>
                </a:solidFill>
                <a:effectLst>
                  <a:outerShdw blurRad="38100" dist="38100" dir="2700000" algn="tl">
                    <a:srgbClr val="000000">
                      <a:alpha val="43137"/>
                    </a:srgbClr>
                  </a:outerShdw>
                </a:effectLst>
              </a:rPr>
              <a:t>   </a:t>
            </a:r>
            <a:r>
              <a:rPr lang="en-AU" sz="3200" b="1" dirty="0">
                <a:solidFill>
                  <a:srgbClr val="FF6600"/>
                </a:solidFill>
                <a:effectLst>
                  <a:outerShdw blurRad="38100" dist="38100" dir="2700000" algn="tl">
                    <a:srgbClr val="000000">
                      <a:alpha val="43137"/>
                    </a:srgbClr>
                  </a:outerShdw>
                </a:effectLst>
              </a:rPr>
              <a:t>Plasma Focus Pinch with plasma stream </a:t>
            </a:r>
            <a:br>
              <a:rPr lang="en-AU" sz="3200" b="1" dirty="0">
                <a:solidFill>
                  <a:srgbClr val="FF6600"/>
                </a:solidFill>
                <a:effectLst>
                  <a:outerShdw blurRad="38100" dist="38100" dir="2700000" algn="tl">
                    <a:srgbClr val="000000">
                      <a:alpha val="43137"/>
                    </a:srgbClr>
                  </a:outerShdw>
                </a:effectLst>
              </a:rPr>
            </a:br>
            <a:r>
              <a:rPr lang="en-AU" sz="2000" b="1" dirty="0">
                <a:solidFill>
                  <a:srgbClr val="FF6600"/>
                </a:solidFill>
                <a:effectLst>
                  <a:outerShdw blurRad="38100" dist="38100" dir="2700000" algn="tl">
                    <a:srgbClr val="000000">
                      <a:alpha val="43137"/>
                    </a:srgbClr>
                  </a:outerShdw>
                </a:effectLst>
              </a:rPr>
              <a:t>(Paul Lee- INTI PF)</a:t>
            </a:r>
          </a:p>
        </p:txBody>
      </p:sp>
      <p:pic>
        <p:nvPicPr>
          <p:cNvPr id="26627" name="Picture 8" descr="PF pi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0"/>
            <a:ext cx="518160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7423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p:cNvSpPr>
          <p:nvPr>
            <p:ph type="subTitle" idx="1"/>
          </p:nvPr>
        </p:nvSpPr>
        <p:spPr>
          <a:xfrm>
            <a:off x="685800" y="2209800"/>
            <a:ext cx="8458200" cy="4114800"/>
          </a:xfrm>
        </p:spPr>
        <p:txBody>
          <a:bodyPr/>
          <a:lstStyle/>
          <a:p>
            <a:endParaRPr lang="en-US"/>
          </a:p>
          <a:p>
            <a:endParaRPr lang="en-US"/>
          </a:p>
          <a:p>
            <a:pPr>
              <a:buFont typeface="Wingdings 2" pitchFamily="18" charset="2"/>
              <a:buNone/>
            </a:pPr>
            <a:r>
              <a:rPr lang="en-US"/>
              <a:t>	</a:t>
            </a:r>
            <a:endParaRPr lang="en-US" sz="1000" b="1"/>
          </a:p>
        </p:txBody>
      </p:sp>
      <p:sp>
        <p:nvSpPr>
          <p:cNvPr id="87042" name="Rectangle 2"/>
          <p:cNvSpPr>
            <a:spLocks noGrp="1"/>
          </p:cNvSpPr>
          <p:nvPr>
            <p:ph type="ctrTitle"/>
          </p:nvPr>
        </p:nvSpPr>
        <p:spPr>
          <a:xfrm>
            <a:off x="76200" y="381000"/>
            <a:ext cx="8839200" cy="723900"/>
          </a:xfrm>
        </p:spPr>
        <p:txBody>
          <a:bodyPr>
            <a:normAutofit/>
          </a:bodyPr>
          <a:lstStyle/>
          <a:p>
            <a:pPr>
              <a:defRPr/>
            </a:pPr>
            <a:r>
              <a:rPr lang="en-US" sz="4000" b="1" dirty="0">
                <a:solidFill>
                  <a:schemeClr val="bg1">
                    <a:lumMod val="95000"/>
                    <a:lumOff val="5000"/>
                  </a:schemeClr>
                </a:solidFill>
                <a:effectLst>
                  <a:outerShdw blurRad="38100" dist="38100" dir="2700000" algn="tl">
                    <a:srgbClr val="000000">
                      <a:alpha val="43137"/>
                    </a:srgbClr>
                  </a:outerShdw>
                </a:effectLst>
              </a:rPr>
              <a:t>  </a:t>
            </a:r>
            <a:r>
              <a:rPr lang="en-US" sz="3600" b="1" dirty="0">
                <a:solidFill>
                  <a:srgbClr val="FF6600"/>
                </a:solidFill>
                <a:effectLst>
                  <a:outerShdw blurRad="38100" dist="38100" dir="2700000" algn="tl">
                    <a:srgbClr val="000000">
                      <a:alpha val="43137"/>
                    </a:srgbClr>
                  </a:outerShdw>
                </a:effectLst>
              </a:rPr>
              <a:t>Emissions from the PF Pinch region</a:t>
            </a:r>
          </a:p>
        </p:txBody>
      </p:sp>
      <p:sp>
        <p:nvSpPr>
          <p:cNvPr id="27652" name="Text Box 5"/>
          <p:cNvSpPr txBox="1">
            <a:spLocks noChangeArrowheads="1"/>
          </p:cNvSpPr>
          <p:nvPr/>
        </p:nvSpPr>
        <p:spPr bwMode="auto">
          <a:xfrm>
            <a:off x="6553200" y="3027363"/>
            <a:ext cx="2590800" cy="706437"/>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spcBef>
                <a:spcPct val="50000"/>
              </a:spcBef>
            </a:pPr>
            <a:r>
              <a:rPr lang="en-US" sz="1600" b="1">
                <a:solidFill>
                  <a:srgbClr val="0033CC"/>
                </a:solidFill>
                <a:latin typeface="Times New Roman" pitchFamily="18" charset="0"/>
              </a:rPr>
              <a:t>Mach500 Plasma stream</a:t>
            </a:r>
          </a:p>
          <a:p>
            <a:pPr eaLnBrk="1" hangingPunct="1">
              <a:spcBef>
                <a:spcPct val="50000"/>
              </a:spcBef>
            </a:pPr>
            <a:r>
              <a:rPr lang="en-US" sz="1600" b="1">
                <a:solidFill>
                  <a:srgbClr val="0033CC"/>
                </a:solidFill>
                <a:latin typeface="Times New Roman" pitchFamily="18" charset="0"/>
              </a:rPr>
              <a:t>Mach20 anode material jet</a:t>
            </a:r>
          </a:p>
        </p:txBody>
      </p:sp>
      <p:pic>
        <p:nvPicPr>
          <p:cNvPr id="27653" name="Picture 6" descr="PF emiss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65532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449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pinch sequ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84784"/>
            <a:ext cx="26082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3"/>
          <p:cNvSpPr>
            <a:spLocks noGrp="1"/>
          </p:cNvSpPr>
          <p:nvPr>
            <p:ph type="subTitle" idx="1"/>
          </p:nvPr>
        </p:nvSpPr>
        <p:spPr>
          <a:xfrm>
            <a:off x="3467100" y="4725144"/>
            <a:ext cx="5256584" cy="1152128"/>
          </a:xfrm>
        </p:spPr>
        <p:txBody>
          <a:bodyPr>
            <a:normAutofit/>
          </a:bodyPr>
          <a:lstStyle/>
          <a:p>
            <a:pPr>
              <a:buFont typeface="Arial" pitchFamily="34" charset="0"/>
              <a:buNone/>
              <a:defRPr/>
            </a:pPr>
            <a:r>
              <a:rPr lang="en-US" sz="1600" b="1" dirty="0">
                <a:solidFill>
                  <a:schemeClr val="tx1"/>
                </a:solidFill>
              </a:rPr>
              <a:t>Highest post-pinch axial shock waves speed ~50cm/us M500</a:t>
            </a:r>
          </a:p>
          <a:p>
            <a:pPr>
              <a:buFont typeface="Arial" pitchFamily="34" charset="0"/>
              <a:buNone/>
              <a:defRPr/>
            </a:pPr>
            <a:endParaRPr lang="en-US" sz="1600" b="1" dirty="0"/>
          </a:p>
          <a:p>
            <a:pPr>
              <a:buFont typeface="Arial" pitchFamily="34" charset="0"/>
              <a:buNone/>
              <a:defRPr/>
            </a:pPr>
            <a:r>
              <a:rPr lang="en-US" sz="1600" b="1" dirty="0">
                <a:solidFill>
                  <a:schemeClr val="tx1"/>
                </a:solidFill>
              </a:rPr>
              <a:t>Highest pre-pinch radial speed&gt;25cm/us M250</a:t>
            </a:r>
          </a:p>
        </p:txBody>
      </p:sp>
      <p:sp>
        <p:nvSpPr>
          <p:cNvPr id="83970" name="Rectangle 2"/>
          <p:cNvSpPr>
            <a:spLocks noGrp="1"/>
          </p:cNvSpPr>
          <p:nvPr>
            <p:ph type="ctrTitle"/>
          </p:nvPr>
        </p:nvSpPr>
        <p:spPr>
          <a:xfrm>
            <a:off x="152400" y="504353"/>
            <a:ext cx="8839200" cy="867247"/>
          </a:xfrm>
        </p:spPr>
        <p:txBody>
          <a:bodyPr/>
          <a:lstStyle/>
          <a:p>
            <a:pPr>
              <a:defRPr/>
            </a:pPr>
            <a:r>
              <a:rPr lang="en-US" sz="2400" b="1" dirty="0">
                <a:solidFill>
                  <a:srgbClr val="FF6600"/>
                </a:solidFill>
                <a:effectLst>
                  <a:outerShdw blurRad="38100" dist="38100" dir="2700000" algn="tl">
                    <a:srgbClr val="000000">
                      <a:alpha val="43137"/>
                    </a:srgbClr>
                  </a:outerShdw>
                </a:effectLst>
              </a:rPr>
              <a:t>Sequence of shadowgraphs of PF Pinch- </a:t>
            </a:r>
            <a:br>
              <a:rPr lang="en-US" sz="2400" b="1" dirty="0">
                <a:solidFill>
                  <a:srgbClr val="FF6600"/>
                </a:solidFill>
                <a:effectLst>
                  <a:outerShdw blurRad="38100" dist="38100" dir="2700000" algn="tl">
                    <a:srgbClr val="000000">
                      <a:alpha val="43137"/>
                    </a:srgbClr>
                  </a:outerShdw>
                </a:effectLst>
              </a:rPr>
            </a:br>
            <a:r>
              <a:rPr lang="en-US" sz="2400" b="1" dirty="0">
                <a:solidFill>
                  <a:srgbClr val="FF6600"/>
                </a:solidFill>
                <a:effectLst>
                  <a:outerShdw blurRad="38100" dist="38100" dir="2700000" algn="tl">
                    <a:srgbClr val="000000">
                      <a:alpha val="43137"/>
                    </a:srgbClr>
                  </a:outerShdw>
                </a:effectLst>
              </a:rPr>
              <a:t>(</a:t>
            </a:r>
            <a:r>
              <a:rPr lang="en-US" sz="1800" b="1" dirty="0">
                <a:solidFill>
                  <a:srgbClr val="FF6600"/>
                </a:solidFill>
                <a:effectLst>
                  <a:outerShdw blurRad="38100" dist="38100" dir="2700000" algn="tl">
                    <a:srgbClr val="000000">
                      <a:alpha val="43137"/>
                    </a:srgbClr>
                  </a:outerShdw>
                </a:effectLst>
              </a:rPr>
              <a:t>M Shahid Rafique PhD Thesis NTU/NIE Singapore 2000)</a:t>
            </a:r>
            <a:endParaRPr lang="en-US" sz="1800" b="1" dirty="0">
              <a:solidFill>
                <a:schemeClr val="bg1">
                  <a:lumMod val="95000"/>
                  <a:lumOff val="5000"/>
                </a:schemeClr>
              </a:solidFill>
              <a:effectLst>
                <a:outerShdw blurRad="38100" dist="38100" dir="2700000" algn="tl">
                  <a:srgbClr val="000000">
                    <a:alpha val="43137"/>
                  </a:srgbClr>
                </a:outerShdw>
              </a:effectLst>
            </a:endParaRPr>
          </a:p>
        </p:txBody>
      </p:sp>
      <p:pic>
        <p:nvPicPr>
          <p:cNvPr id="28677" name="Picture 5" descr="post pinch sequ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1451075"/>
            <a:ext cx="49911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49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152400"/>
            <a:ext cx="8229600" cy="1143000"/>
          </a:xfrm>
        </p:spPr>
        <p:txBody>
          <a:bodyPr>
            <a:normAutofit fontScale="90000"/>
          </a:bodyPr>
          <a:lstStyle/>
          <a:p>
            <a:r>
              <a:rPr lang="en-US" sz="2000" b="1" dirty="0">
                <a:solidFill>
                  <a:srgbClr val="FFFF00"/>
                </a:solidFill>
                <a:latin typeface="Times New Roman" pitchFamily="18" charset="0"/>
                <a:cs typeface="Times New Roman" pitchFamily="18" charset="0"/>
              </a:rPr>
              <a:t>Extracted from V A </a:t>
            </a:r>
            <a:r>
              <a:rPr lang="en-US" sz="2000" b="1" dirty="0" err="1">
                <a:solidFill>
                  <a:srgbClr val="FFFF00"/>
                </a:solidFill>
                <a:latin typeface="Times New Roman" pitchFamily="18" charset="0"/>
                <a:cs typeface="Times New Roman" pitchFamily="18" charset="0"/>
              </a:rPr>
              <a:t>Gribkov</a:t>
            </a:r>
            <a:r>
              <a:rPr lang="en-US" sz="2000" b="1" dirty="0">
                <a:solidFill>
                  <a:srgbClr val="FFFF00"/>
                </a:solidFill>
                <a:latin typeface="Times New Roman" pitchFamily="18" charset="0"/>
                <a:cs typeface="Times New Roman" pitchFamily="18" charset="0"/>
              </a:rPr>
              <a:t> presentation: IAEA Dec 2012</a:t>
            </a:r>
            <a:r>
              <a:rPr lang="pt-BR" sz="2000" b="1" dirty="0">
                <a:solidFill>
                  <a:srgbClr val="FFFF00"/>
                </a:solidFill>
                <a:latin typeface="Times New Roman" pitchFamily="18" charset="0"/>
                <a:cs typeface="Times New Roman" pitchFamily="18" charset="0"/>
              </a:rPr>
              <a:t>-</a:t>
            </a:r>
            <a:br>
              <a:rPr lang="pt-BR" sz="2000" b="1" dirty="0">
                <a:solidFill>
                  <a:srgbClr val="FFFF00"/>
                </a:solidFill>
                <a:latin typeface="Times New Roman" pitchFamily="18" charset="0"/>
                <a:cs typeface="Times New Roman" pitchFamily="18" charset="0"/>
              </a:rPr>
            </a:br>
            <a:r>
              <a:rPr lang="pt-BR" sz="2000" b="1" dirty="0">
                <a:solidFill>
                  <a:srgbClr val="FFFF00"/>
                </a:solidFill>
                <a:latin typeface="Times New Roman" pitchFamily="18" charset="0"/>
                <a:cs typeface="Times New Roman" pitchFamily="18" charset="0"/>
              </a:rPr>
              <a:t> V N Pimenov 2008 Nukleonika 53: 111-121</a:t>
            </a:r>
            <a:r>
              <a:rPr lang="en-MY" sz="2400" b="1" dirty="0"/>
              <a:t/>
            </a:r>
            <a:br>
              <a:rPr lang="en-MY" sz="2400" b="1" dirty="0"/>
            </a:br>
            <a:endParaRPr lang="en-MY" sz="2400" b="1" dirty="0"/>
          </a:p>
        </p:txBody>
      </p:sp>
      <p:sp>
        <p:nvSpPr>
          <p:cNvPr id="29699" name="Content Placeholder 2"/>
          <p:cNvSpPr>
            <a:spLocks noGrp="1"/>
          </p:cNvSpPr>
          <p:nvPr>
            <p:ph sz="quarter" idx="13"/>
          </p:nvPr>
        </p:nvSpPr>
        <p:spPr/>
        <p:txBody>
          <a:bodyPr/>
          <a:lstStyle/>
          <a:p>
            <a:endParaRPr lang="en-MY" dirty="0"/>
          </a:p>
        </p:txBody>
      </p:sp>
      <p:pic>
        <p:nvPicPr>
          <p:cNvPr id="29700" name="Picture 2" descr="C:\Users\Sing\Desktop\FIB and S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1413"/>
            <a:ext cx="6781800"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237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r>
              <a:rPr lang="en-US" sz="3000" b="1" dirty="0">
                <a:latin typeface="Times New Roman" pitchFamily="18" charset="0"/>
                <a:cs typeface="Times New Roman" pitchFamily="18" charset="0"/>
              </a:rPr>
              <a:t>Basic Definition of Ion Beam characteristics</a:t>
            </a:r>
            <a:endParaRPr lang="en-MY" sz="3000" b="1" dirty="0">
              <a:latin typeface="Times New Roman" pitchFamily="18" charset="0"/>
              <a:cs typeface="Times New Roman" pitchFamily="18" charset="0"/>
            </a:endParaRPr>
          </a:p>
        </p:txBody>
      </p:sp>
      <p:sp>
        <p:nvSpPr>
          <p:cNvPr id="3" name="Content Placeholder 2"/>
          <p:cNvSpPr>
            <a:spLocks noGrp="1"/>
          </p:cNvSpPr>
          <p:nvPr>
            <p:ph sz="quarter" idx="13"/>
          </p:nvPr>
        </p:nvSpPr>
        <p:spPr>
          <a:xfrm>
            <a:off x="457200" y="1600200"/>
            <a:ext cx="8229600" cy="3581400"/>
          </a:xfrm>
        </p:spPr>
        <p:txBody>
          <a:bodyPr/>
          <a:lstStyle/>
          <a:p>
            <a:pPr>
              <a:defRPr/>
            </a:pPr>
            <a:r>
              <a:rPr lang="en-US" sz="3200" dirty="0">
                <a:latin typeface="Times New Roman" pitchFamily="18" charset="0"/>
                <a:cs typeface="Times New Roman" pitchFamily="18" charset="0"/>
              </a:rPr>
              <a:t>Beam </a:t>
            </a:r>
            <a:r>
              <a:rPr lang="en-US" sz="3200" b="1" dirty="0">
                <a:latin typeface="Times New Roman" pitchFamily="18" charset="0"/>
                <a:cs typeface="Times New Roman" pitchFamily="18" charset="0"/>
              </a:rPr>
              <a:t>number </a:t>
            </a:r>
            <a:r>
              <a:rPr lang="en-US" sz="3200" b="1" dirty="0" err="1">
                <a:latin typeface="Times New Roman" pitchFamily="18" charset="0"/>
                <a:cs typeface="Times New Roman" pitchFamily="18" charset="0"/>
              </a:rPr>
              <a:t>fluence</a:t>
            </a:r>
            <a:r>
              <a:rPr lang="en-US" sz="3200" b="1" dirty="0">
                <a:latin typeface="Times New Roman" pitchFamily="18" charset="0"/>
                <a:cs typeface="Times New Roman" pitchFamily="18" charset="0"/>
              </a:rPr>
              <a:t> F</a:t>
            </a:r>
            <a:r>
              <a:rPr lang="en-US" sz="3200" b="1" baseline="-25000" dirty="0">
                <a:latin typeface="Times New Roman" pitchFamily="18" charset="0"/>
                <a:cs typeface="Times New Roman" pitchFamily="18" charset="0"/>
              </a:rPr>
              <a:t>ib	</a:t>
            </a:r>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(ions m</a:t>
            </a:r>
            <a:r>
              <a:rPr lang="en-US" sz="3200" baseline="30000" dirty="0">
                <a:latin typeface="Times New Roman" pitchFamily="18" charset="0"/>
                <a:cs typeface="Times New Roman" pitchFamily="18" charset="0"/>
              </a:rPr>
              <a:t>-2</a:t>
            </a:r>
            <a:r>
              <a:rPr lang="en-US" sz="3200" dirty="0">
                <a:latin typeface="Times New Roman" pitchFamily="18" charset="0"/>
                <a:cs typeface="Times New Roman" pitchFamily="18" charset="0"/>
              </a:rPr>
              <a:t>) </a:t>
            </a:r>
          </a:p>
          <a:p>
            <a:pPr marL="0" indent="0">
              <a:lnSpc>
                <a:spcPct val="150000"/>
              </a:lnSpc>
              <a:buFontTx/>
              <a:buNone/>
              <a:defRPr/>
            </a:pPr>
            <a:endParaRPr lang="en-US" sz="3200" dirty="0">
              <a:latin typeface="Times New Roman" pitchFamily="18" charset="0"/>
              <a:cs typeface="Times New Roman" pitchFamily="18" charset="0"/>
            </a:endParaRPr>
          </a:p>
          <a:p>
            <a:pPr marL="0" indent="0">
              <a:lnSpc>
                <a:spcPct val="150000"/>
              </a:lnSpc>
              <a:buFontTx/>
              <a:buNone/>
              <a:defRPr/>
            </a:pPr>
            <a:r>
              <a:rPr lang="en-US" sz="3200" dirty="0">
                <a:latin typeface="Times New Roman" pitchFamily="18" charset="0"/>
                <a:cs typeface="Times New Roman" pitchFamily="18" charset="0"/>
              </a:rPr>
              <a:t>Flux =</a:t>
            </a:r>
            <a:r>
              <a:rPr lang="en-US" sz="3200" dirty="0" err="1">
                <a:latin typeface="Times New Roman" pitchFamily="18" charset="0"/>
                <a:cs typeface="Times New Roman" pitchFamily="18" charset="0"/>
              </a:rPr>
              <a:t>fluence</a:t>
            </a:r>
            <a:r>
              <a:rPr lang="en-US" sz="3200" dirty="0">
                <a:latin typeface="Times New Roman" pitchFamily="18" charset="0"/>
                <a:cs typeface="Times New Roman" pitchFamily="18" charset="0"/>
              </a:rPr>
              <a:t> x pulse duration</a:t>
            </a:r>
          </a:p>
          <a:p>
            <a:pPr>
              <a:defRPr/>
            </a:pPr>
            <a:r>
              <a:rPr lang="en-US" sz="3200" dirty="0">
                <a:latin typeface="Times New Roman" pitchFamily="18" charset="0"/>
                <a:cs typeface="Times New Roman" pitchFamily="18" charset="0"/>
              </a:rPr>
              <a:t>Beam </a:t>
            </a:r>
            <a:r>
              <a:rPr lang="en-US" sz="3200" b="1" dirty="0">
                <a:latin typeface="Times New Roman" pitchFamily="18" charset="0"/>
                <a:cs typeface="Times New Roman" pitchFamily="18" charset="0"/>
              </a:rPr>
              <a:t>number flux </a:t>
            </a:r>
            <a:r>
              <a:rPr lang="en-US" sz="3200" b="1" dirty="0" err="1">
                <a:latin typeface="Times New Roman" pitchFamily="18" charset="0"/>
                <a:cs typeface="Times New Roman" pitchFamily="18" charset="0"/>
              </a:rPr>
              <a:t>F</a:t>
            </a:r>
            <a:r>
              <a:rPr lang="en-US" sz="3200" b="1" baseline="-25000" dirty="0" err="1">
                <a:latin typeface="Times New Roman" pitchFamily="18" charset="0"/>
                <a:cs typeface="Times New Roman" pitchFamily="18" charset="0"/>
              </a:rPr>
              <a:t>ib</a:t>
            </a:r>
            <a:r>
              <a:rPr lang="en-US" sz="3200" b="1" dirty="0" err="1">
                <a:latin typeface="Symbol" pitchFamily="18" charset="2"/>
              </a:rPr>
              <a:t>t</a:t>
            </a:r>
            <a:r>
              <a:rPr lang="en-US" sz="3200" b="1" dirty="0"/>
              <a:t> 		</a:t>
            </a:r>
            <a:r>
              <a:rPr lang="en-US" sz="3200" dirty="0">
                <a:latin typeface="Times New Roman" pitchFamily="18" charset="0"/>
                <a:cs typeface="Times New Roman" pitchFamily="18" charset="0"/>
              </a:rPr>
              <a:t>(ions m</a:t>
            </a:r>
            <a:r>
              <a:rPr lang="en-US" sz="3200" baseline="30000" dirty="0">
                <a:latin typeface="Times New Roman" pitchFamily="18" charset="0"/>
                <a:cs typeface="Times New Roman" pitchFamily="18" charset="0"/>
              </a:rPr>
              <a:t>-2</a:t>
            </a:r>
            <a:r>
              <a:rPr lang="en-US" sz="3200" dirty="0">
                <a:latin typeface="Times New Roman" pitchFamily="18" charset="0"/>
                <a:cs typeface="Times New Roman" pitchFamily="18" charset="0"/>
              </a:rPr>
              <a:t>s</a:t>
            </a:r>
            <a:r>
              <a:rPr lang="en-US" sz="3200" baseline="30000" dirty="0">
                <a:latin typeface="Times New Roman" pitchFamily="18" charset="0"/>
                <a:cs typeface="Times New Roman" pitchFamily="18" charset="0"/>
              </a:rPr>
              <a:t>-1</a:t>
            </a:r>
            <a:r>
              <a:rPr lang="en-US" sz="3200" dirty="0">
                <a:latin typeface="Times New Roman" pitchFamily="18" charset="0"/>
                <a:cs typeface="Times New Roman" pitchFamily="18" charset="0"/>
              </a:rPr>
              <a:t>)</a:t>
            </a:r>
          </a:p>
          <a:p>
            <a:pPr>
              <a:defRPr/>
            </a:pPr>
            <a:endParaRPr lang="en-MY" sz="3200" dirty="0"/>
          </a:p>
        </p:txBody>
      </p:sp>
    </p:spTree>
    <p:extLst>
      <p:ext uri="{BB962C8B-B14F-4D97-AF65-F5344CB8AC3E}">
        <p14:creationId xmlns:p14="http://schemas.microsoft.com/office/powerpoint/2010/main" val="2593603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ubtitle 2"/>
          <p:cNvSpPr>
            <a:spLocks noGrp="1"/>
          </p:cNvSpPr>
          <p:nvPr>
            <p:ph type="subTitle" idx="1"/>
          </p:nvPr>
        </p:nvSpPr>
        <p:spPr>
          <a:xfrm>
            <a:off x="685800" y="2454276"/>
            <a:ext cx="8001000" cy="3886200"/>
          </a:xfrm>
        </p:spPr>
        <p:txBody>
          <a:bodyPr>
            <a:normAutofit fontScale="92500"/>
          </a:bodyPr>
          <a:lstStyle/>
          <a:p>
            <a:pPr algn="l">
              <a:spcBef>
                <a:spcPct val="0"/>
              </a:spcBef>
            </a:pPr>
            <a:r>
              <a:rPr lang="en-US" sz="3200" dirty="0">
                <a:latin typeface="Times New Roman" pitchFamily="18" charset="0"/>
                <a:cs typeface="Times New Roman" pitchFamily="18" charset="0"/>
              </a:rPr>
              <a:t>Starting point: Ion beam flux </a:t>
            </a:r>
            <a:r>
              <a:rPr lang="en-US" sz="4000" b="1" dirty="0" err="1">
                <a:solidFill>
                  <a:srgbClr val="00B0F0"/>
                </a:solidFill>
                <a:latin typeface="Times New Roman" pitchFamily="18" charset="0"/>
                <a:cs typeface="Times New Roman" pitchFamily="18" charset="0"/>
              </a:rPr>
              <a:t>J</a:t>
            </a:r>
            <a:r>
              <a:rPr lang="en-US" sz="4000" b="1" baseline="-25000" dirty="0" err="1">
                <a:solidFill>
                  <a:srgbClr val="00B0F0"/>
                </a:solidFill>
                <a:latin typeface="Times New Roman" pitchFamily="18" charset="0"/>
                <a:cs typeface="Times New Roman" pitchFamily="18" charset="0"/>
              </a:rPr>
              <a:t>b</a:t>
            </a:r>
            <a:r>
              <a:rPr lang="en-US" sz="4000" b="1" dirty="0">
                <a:solidFill>
                  <a:srgbClr val="00B0F0"/>
                </a:solidFill>
                <a:latin typeface="Times New Roman" pitchFamily="18" charset="0"/>
                <a:cs typeface="Times New Roman" pitchFamily="18" charset="0"/>
              </a:rPr>
              <a:t> =</a:t>
            </a:r>
            <a:r>
              <a:rPr lang="en-US" sz="4000" b="1" dirty="0" err="1">
                <a:solidFill>
                  <a:srgbClr val="00B0F0"/>
                </a:solidFill>
                <a:latin typeface="Times New Roman" pitchFamily="18" charset="0"/>
                <a:cs typeface="Times New Roman" pitchFamily="18" charset="0"/>
              </a:rPr>
              <a:t>n</a:t>
            </a:r>
            <a:r>
              <a:rPr lang="en-US" sz="4000" b="1" baseline="-25000" dirty="0" err="1">
                <a:solidFill>
                  <a:srgbClr val="00B0F0"/>
                </a:solidFill>
                <a:latin typeface="Times New Roman" pitchFamily="18" charset="0"/>
                <a:cs typeface="Times New Roman" pitchFamily="18" charset="0"/>
              </a:rPr>
              <a:t>b</a:t>
            </a:r>
            <a:r>
              <a:rPr lang="en-US" sz="4000" b="1" dirty="0" err="1">
                <a:solidFill>
                  <a:srgbClr val="00B0F0"/>
                </a:solidFill>
                <a:latin typeface="Times New Roman" pitchFamily="18" charset="0"/>
                <a:cs typeface="Times New Roman" pitchFamily="18" charset="0"/>
              </a:rPr>
              <a:t>v</a:t>
            </a:r>
            <a:r>
              <a:rPr lang="en-US" sz="4000" b="1" baseline="-25000" dirty="0" err="1">
                <a:solidFill>
                  <a:srgbClr val="00B0F0"/>
                </a:solidFill>
                <a:latin typeface="Times New Roman" pitchFamily="18" charset="0"/>
                <a:cs typeface="Times New Roman" pitchFamily="18" charset="0"/>
              </a:rPr>
              <a:t>b</a:t>
            </a:r>
            <a:r>
              <a:rPr lang="en-US" sz="4000" b="1" dirty="0">
                <a:solidFill>
                  <a:srgbClr val="00B0F0"/>
                </a:solidFill>
                <a:latin typeface="Times New Roman" pitchFamily="18" charset="0"/>
                <a:cs typeface="Times New Roman" pitchFamily="18" charset="0"/>
              </a:rPr>
              <a:t> </a:t>
            </a:r>
            <a:r>
              <a:rPr lang="en-US" sz="3200" dirty="0">
                <a:latin typeface="Times New Roman" pitchFamily="18" charset="0"/>
                <a:cs typeface="Times New Roman" pitchFamily="18" charset="0"/>
              </a:rPr>
              <a:t>where</a:t>
            </a:r>
            <a:endParaRPr lang="en-MY" sz="3200" dirty="0">
              <a:latin typeface="Times New Roman" pitchFamily="18" charset="0"/>
              <a:cs typeface="Times New Roman" pitchFamily="18" charset="0"/>
            </a:endParaRPr>
          </a:p>
          <a:p>
            <a:pPr algn="l">
              <a:spcBef>
                <a:spcPct val="0"/>
              </a:spcBef>
            </a:pPr>
            <a:endParaRPr lang="en-US" sz="3200" dirty="0">
              <a:latin typeface="Times New Roman" pitchFamily="18" charset="0"/>
              <a:cs typeface="Times New Roman" pitchFamily="18" charset="0"/>
            </a:endParaRPr>
          </a:p>
          <a:p>
            <a:pPr algn="l">
              <a:spcBef>
                <a:spcPct val="0"/>
              </a:spcBef>
            </a:pPr>
            <a:r>
              <a:rPr lang="en-US" sz="3200" dirty="0" err="1">
                <a:latin typeface="Times New Roman" pitchFamily="18" charset="0"/>
                <a:cs typeface="Times New Roman" pitchFamily="18" charset="0"/>
              </a:rPr>
              <a:t>n</a:t>
            </a:r>
            <a:r>
              <a:rPr lang="en-US" sz="3200" baseline="-25000" dirty="0" err="1">
                <a:latin typeface="Times New Roman" pitchFamily="18" charset="0"/>
                <a:cs typeface="Times New Roman" pitchFamily="18" charset="0"/>
              </a:rPr>
              <a:t>b</a:t>
            </a:r>
            <a:r>
              <a:rPr lang="en-US" sz="3200" dirty="0">
                <a:latin typeface="Times New Roman" pitchFamily="18" charset="0"/>
                <a:cs typeface="Times New Roman" pitchFamily="18" charset="0"/>
              </a:rPr>
              <a:t>= number of beam ions </a:t>
            </a:r>
            <a:r>
              <a:rPr lang="en-US" sz="3200" dirty="0" err="1">
                <a:latin typeface="Times New Roman" pitchFamily="18" charset="0"/>
                <a:cs typeface="Times New Roman" pitchFamily="18" charset="0"/>
              </a:rPr>
              <a:t>N</a:t>
            </a:r>
            <a:r>
              <a:rPr lang="en-US" sz="3200" baseline="-25000" dirty="0" err="1">
                <a:latin typeface="Times New Roman" pitchFamily="18" charset="0"/>
                <a:cs typeface="Times New Roman" pitchFamily="18" charset="0"/>
              </a:rPr>
              <a:t>b</a:t>
            </a:r>
            <a:r>
              <a:rPr lang="en-US" sz="3200" baseline="-25000" dirty="0">
                <a:latin typeface="Times New Roman" pitchFamily="18" charset="0"/>
                <a:cs typeface="Times New Roman" pitchFamily="18" charset="0"/>
              </a:rPr>
              <a:t> </a:t>
            </a:r>
            <a:r>
              <a:rPr lang="en-US" sz="3200" dirty="0">
                <a:latin typeface="Times New Roman" pitchFamily="18" charset="0"/>
                <a:cs typeface="Times New Roman" pitchFamily="18" charset="0"/>
              </a:rPr>
              <a:t>divided by volume of plasma traversed </a:t>
            </a:r>
          </a:p>
          <a:p>
            <a:pPr algn="l">
              <a:spcBef>
                <a:spcPct val="0"/>
              </a:spcBef>
            </a:pPr>
            <a:r>
              <a:rPr lang="en-US" sz="3200" dirty="0" err="1">
                <a:latin typeface="Times New Roman" pitchFamily="18" charset="0"/>
                <a:cs typeface="Times New Roman" pitchFamily="18" charset="0"/>
              </a:rPr>
              <a:t>v</a:t>
            </a:r>
            <a:r>
              <a:rPr lang="en-US" sz="3200" baseline="-25000" dirty="0" err="1">
                <a:latin typeface="Times New Roman" pitchFamily="18" charset="0"/>
                <a:cs typeface="Times New Roman" pitchFamily="18" charset="0"/>
              </a:rPr>
              <a:t>b</a:t>
            </a:r>
            <a:r>
              <a:rPr lang="en-US" sz="3200" baseline="-25000" dirty="0">
                <a:latin typeface="Times New Roman" pitchFamily="18" charset="0"/>
                <a:cs typeface="Times New Roman" pitchFamily="18" charset="0"/>
              </a:rPr>
              <a:t>  </a:t>
            </a:r>
            <a:r>
              <a:rPr lang="en-US" sz="3200" dirty="0">
                <a:latin typeface="Times New Roman" pitchFamily="18" charset="0"/>
                <a:cs typeface="Times New Roman" pitchFamily="18" charset="0"/>
              </a:rPr>
              <a:t>= effective speed of the beam ions. </a:t>
            </a:r>
            <a:endParaRPr lang="en-MY" sz="3200" dirty="0">
              <a:latin typeface="Times New Roman" pitchFamily="18" charset="0"/>
              <a:cs typeface="Times New Roman" pitchFamily="18" charset="0"/>
            </a:endParaRPr>
          </a:p>
          <a:p>
            <a:pPr algn="l">
              <a:spcBef>
                <a:spcPct val="0"/>
              </a:spcBef>
            </a:pPr>
            <a:r>
              <a:rPr lang="en-US" sz="2400" dirty="0">
                <a:latin typeface="Times New Roman" pitchFamily="18" charset="0"/>
                <a:cs typeface="Times New Roman" pitchFamily="18" charset="0"/>
              </a:rPr>
              <a:t>All quantities in SI units, except where otherwise stated.</a:t>
            </a:r>
            <a:endParaRPr lang="en-MY" sz="2400" dirty="0">
              <a:latin typeface="Times New Roman" pitchFamily="18" charset="0"/>
              <a:cs typeface="Times New Roman" pitchFamily="18" charset="0"/>
            </a:endParaRPr>
          </a:p>
          <a:p>
            <a:pPr algn="l">
              <a:spcBef>
                <a:spcPct val="0"/>
              </a:spcBef>
            </a:pPr>
            <a:r>
              <a:rPr lang="en-US" sz="3200" dirty="0">
                <a:latin typeface="Times New Roman" pitchFamily="18" charset="0"/>
                <a:cs typeface="Times New Roman" pitchFamily="18" charset="0"/>
              </a:rPr>
              <a:t>Note that </a:t>
            </a:r>
            <a:r>
              <a:rPr lang="en-US" sz="3200" dirty="0" err="1">
                <a:latin typeface="Times New Roman" pitchFamily="18" charset="0"/>
                <a:cs typeface="Times New Roman" pitchFamily="18" charset="0"/>
              </a:rPr>
              <a:t>n</a:t>
            </a:r>
            <a:r>
              <a:rPr lang="en-US" sz="3200" baseline="-25000" dirty="0" err="1">
                <a:latin typeface="Times New Roman" pitchFamily="18" charset="0"/>
                <a:cs typeface="Times New Roman" pitchFamily="18" charset="0"/>
              </a:rPr>
              <a:t>b</a:t>
            </a:r>
            <a:r>
              <a:rPr lang="en-US" sz="3200" dirty="0" err="1">
                <a:latin typeface="Times New Roman" pitchFamily="18" charset="0"/>
                <a:cs typeface="Times New Roman" pitchFamily="18" charset="0"/>
              </a:rPr>
              <a:t>v</a:t>
            </a:r>
            <a:r>
              <a:rPr lang="en-US" sz="3200" baseline="-25000" dirty="0" err="1">
                <a:latin typeface="Times New Roman" pitchFamily="18" charset="0"/>
                <a:cs typeface="Times New Roman" pitchFamily="18" charset="0"/>
              </a:rPr>
              <a:t>b</a:t>
            </a:r>
            <a:r>
              <a:rPr lang="en-US" sz="3200" dirty="0">
                <a:latin typeface="Times New Roman" pitchFamily="18" charset="0"/>
                <a:cs typeface="Times New Roman" pitchFamily="18" charset="0"/>
              </a:rPr>
              <a:t> has units of ions per m</a:t>
            </a:r>
            <a:r>
              <a:rPr lang="en-US" sz="3200" baseline="30000" dirty="0">
                <a:latin typeface="Times New Roman" pitchFamily="18" charset="0"/>
                <a:cs typeface="Times New Roman" pitchFamily="18" charset="0"/>
              </a:rPr>
              <a:t>-2</a:t>
            </a:r>
            <a:r>
              <a:rPr lang="en-US" sz="3200" dirty="0">
                <a:latin typeface="Times New Roman" pitchFamily="18" charset="0"/>
                <a:cs typeface="Times New Roman" pitchFamily="18" charset="0"/>
              </a:rPr>
              <a:t> s</a:t>
            </a:r>
            <a:r>
              <a:rPr lang="en-US" sz="3200" baseline="30000" dirty="0">
                <a:latin typeface="Times New Roman" pitchFamily="18" charset="0"/>
                <a:cs typeface="Times New Roman" pitchFamily="18" charset="0"/>
              </a:rPr>
              <a:t>-1</a:t>
            </a:r>
            <a:r>
              <a:rPr lang="en-US" sz="3200" dirty="0">
                <a:latin typeface="Times New Roman" pitchFamily="18" charset="0"/>
                <a:cs typeface="Times New Roman" pitchFamily="18" charset="0"/>
              </a:rPr>
              <a:t>.</a:t>
            </a:r>
            <a:endParaRPr lang="en-MY" sz="3200" dirty="0">
              <a:latin typeface="Times New Roman" pitchFamily="18" charset="0"/>
              <a:cs typeface="Times New Roman" pitchFamily="18" charset="0"/>
            </a:endParaRPr>
          </a:p>
          <a:p>
            <a:endParaRPr lang="en-MY" sz="3200" dirty="0"/>
          </a:p>
        </p:txBody>
      </p:sp>
      <p:sp>
        <p:nvSpPr>
          <p:cNvPr id="34818" name="Title 1"/>
          <p:cNvSpPr>
            <a:spLocks noGrp="1"/>
          </p:cNvSpPr>
          <p:nvPr>
            <p:ph type="ctrTitle"/>
          </p:nvPr>
        </p:nvSpPr>
        <p:spPr>
          <a:xfrm>
            <a:off x="539552" y="298451"/>
            <a:ext cx="7772400" cy="2155825"/>
          </a:xfrm>
        </p:spPr>
        <p:txBody>
          <a:bodyPr>
            <a:normAutofit/>
          </a:bodyPr>
          <a:lstStyle/>
          <a:p>
            <a:r>
              <a:rPr lang="en-US" b="1" dirty="0">
                <a:latin typeface="Times New Roman" pitchFamily="18" charset="0"/>
                <a:cs typeface="Times New Roman" pitchFamily="18" charset="0"/>
              </a:rPr>
              <a:t>Ion beam flux and </a:t>
            </a:r>
            <a:r>
              <a:rPr lang="en-US" b="1" dirty="0" err="1">
                <a:latin typeface="Times New Roman" pitchFamily="18" charset="0"/>
                <a:cs typeface="Times New Roman" pitchFamily="18" charset="0"/>
              </a:rPr>
              <a:t>fluence</a:t>
            </a:r>
            <a:r>
              <a:rPr lang="en-US" b="1" dirty="0">
                <a:latin typeface="Times New Roman" pitchFamily="18" charset="0"/>
                <a:cs typeface="Times New Roman" pitchFamily="18" charset="0"/>
              </a:rPr>
              <a:t> equations</a:t>
            </a:r>
            <a:r>
              <a:rPr lang="en-MY" dirty="0">
                <a:cs typeface="Times New Roman" pitchFamily="18" charset="0"/>
              </a:rPr>
              <a:t/>
            </a:r>
            <a:br>
              <a:rPr lang="en-MY" dirty="0">
                <a:cs typeface="Times New Roman" pitchFamily="18" charset="0"/>
              </a:rPr>
            </a:br>
            <a:endParaRPr lang="en-MY" dirty="0"/>
          </a:p>
        </p:txBody>
      </p:sp>
    </p:spTree>
    <p:extLst>
      <p:ext uri="{BB962C8B-B14F-4D97-AF65-F5344CB8AC3E}">
        <p14:creationId xmlns:p14="http://schemas.microsoft.com/office/powerpoint/2010/main" val="862206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ubtitle 2"/>
          <p:cNvSpPr>
            <a:spLocks noGrp="1"/>
          </p:cNvSpPr>
          <p:nvPr>
            <p:ph type="subTitle" idx="1"/>
          </p:nvPr>
        </p:nvSpPr>
        <p:spPr>
          <a:xfrm>
            <a:off x="609600" y="1066800"/>
            <a:ext cx="8496944" cy="5410200"/>
          </a:xfrm>
        </p:spPr>
        <p:txBody>
          <a:bodyPr>
            <a:normAutofit/>
          </a:bodyPr>
          <a:lstStyle/>
          <a:p>
            <a:pPr algn="l"/>
            <a:r>
              <a:rPr lang="en-US" sz="1800" b="1" dirty="0">
                <a:latin typeface="Times New Roman" pitchFamily="18" charset="0"/>
                <a:cs typeface="Times New Roman" pitchFamily="18" charset="0"/>
              </a:rPr>
              <a:t>Assumption: A fraction </a:t>
            </a:r>
            <a:r>
              <a:rPr lang="en-US" sz="1800" b="1" dirty="0" err="1">
                <a:latin typeface="Times New Roman" pitchFamily="18" charset="0"/>
                <a:cs typeface="Times New Roman" pitchFamily="18" charset="0"/>
              </a:rPr>
              <a:t>f</a:t>
            </a:r>
            <a:r>
              <a:rPr lang="en-US" sz="1800" b="1" baseline="-25000" dirty="0" err="1">
                <a:latin typeface="Times New Roman" pitchFamily="18" charset="0"/>
                <a:cs typeface="Times New Roman" pitchFamily="18" charset="0"/>
              </a:rPr>
              <a:t>e</a:t>
            </a:r>
            <a:r>
              <a:rPr lang="en-US" sz="1800" b="1" baseline="-25000" dirty="0">
                <a:latin typeface="Times New Roman" pitchFamily="18" charset="0"/>
                <a:cs typeface="Times New Roman" pitchFamily="18" charset="0"/>
              </a:rPr>
              <a:t>  </a:t>
            </a:r>
            <a:r>
              <a:rPr lang="en-US" sz="1800" b="1" dirty="0">
                <a:latin typeface="Times New Roman" pitchFamily="18" charset="0"/>
                <a:cs typeface="Times New Roman" pitchFamily="18" charset="0"/>
              </a:rPr>
              <a:t>of  inductive pinch energy converts to KE of beam</a:t>
            </a:r>
          </a:p>
          <a:p>
            <a:pPr algn="l">
              <a:spcAft>
                <a:spcPts val="1200"/>
              </a:spcAft>
            </a:pPr>
            <a:r>
              <a:rPr lang="en-US" sz="1800" b="1" dirty="0">
                <a:latin typeface="Times New Roman" pitchFamily="18" charset="0"/>
                <a:cs typeface="Times New Roman" pitchFamily="18" charset="0"/>
              </a:rPr>
              <a:t>The voltage driving the beam is U derived from inductive considerations</a:t>
            </a:r>
          </a:p>
          <a:p>
            <a:pPr algn="l">
              <a:spcBef>
                <a:spcPct val="0"/>
              </a:spcBef>
            </a:pPr>
            <a:r>
              <a:rPr lang="en-US" sz="2400" b="1" dirty="0">
                <a:solidFill>
                  <a:srgbClr val="00B0F0"/>
                </a:solidFill>
                <a:latin typeface="Times New Roman" pitchFamily="18" charset="0"/>
                <a:cs typeface="Times New Roman" pitchFamily="18" charset="0"/>
              </a:rPr>
              <a:t>Result:</a:t>
            </a:r>
            <a:endParaRPr lang="en-MY" sz="2400" b="1" dirty="0">
              <a:solidFill>
                <a:srgbClr val="00B0F0"/>
              </a:solidFill>
              <a:latin typeface="Times New Roman" pitchFamily="18" charset="0"/>
              <a:cs typeface="Times New Roman" pitchFamily="18" charset="0"/>
            </a:endParaRPr>
          </a:p>
          <a:p>
            <a:pPr algn="l">
              <a:spcBef>
                <a:spcPct val="0"/>
              </a:spcBef>
            </a:pPr>
            <a:endParaRPr lang="en-US" sz="900" dirty="0">
              <a:solidFill>
                <a:srgbClr val="00B0F0"/>
              </a:solidFill>
              <a:latin typeface="Times New Roman" pitchFamily="18" charset="0"/>
              <a:cs typeface="Times New Roman" pitchFamily="18" charset="0"/>
            </a:endParaRPr>
          </a:p>
          <a:p>
            <a:pPr algn="l">
              <a:spcBef>
                <a:spcPct val="0"/>
              </a:spcBef>
            </a:pPr>
            <a:r>
              <a:rPr lang="en-US" sz="2800" b="1" dirty="0">
                <a:solidFill>
                  <a:srgbClr val="00B0F0"/>
                </a:solidFill>
                <a:latin typeface="Times New Roman" pitchFamily="18" charset="0"/>
                <a:cs typeface="Times New Roman" pitchFamily="18" charset="0"/>
              </a:rPr>
              <a:t>Flux = </a:t>
            </a:r>
            <a:r>
              <a:rPr lang="en-US" sz="2800" b="1" dirty="0" err="1">
                <a:solidFill>
                  <a:srgbClr val="00B0F0"/>
                </a:solidFill>
                <a:latin typeface="Times New Roman" pitchFamily="18" charset="0"/>
                <a:cs typeface="Times New Roman" pitchFamily="18" charset="0"/>
              </a:rPr>
              <a:t>J</a:t>
            </a:r>
            <a:r>
              <a:rPr lang="en-US" sz="2800" b="1" baseline="-25000" dirty="0" err="1">
                <a:solidFill>
                  <a:srgbClr val="00B0F0"/>
                </a:solidFill>
                <a:latin typeface="Times New Roman" pitchFamily="18" charset="0"/>
                <a:cs typeface="Times New Roman" pitchFamily="18" charset="0"/>
              </a:rPr>
              <a:t>b</a:t>
            </a:r>
            <a:r>
              <a:rPr lang="en-US" sz="2800" b="1" dirty="0">
                <a:solidFill>
                  <a:srgbClr val="00B0F0"/>
                </a:solidFill>
                <a:latin typeface="Times New Roman" pitchFamily="18" charset="0"/>
                <a:cs typeface="Times New Roman" pitchFamily="18" charset="0"/>
              </a:rPr>
              <a:t> =  2.75x10</a:t>
            </a:r>
            <a:r>
              <a:rPr lang="en-US" sz="2800" b="1" baseline="30000" dirty="0">
                <a:solidFill>
                  <a:srgbClr val="00B0F0"/>
                </a:solidFill>
                <a:latin typeface="Times New Roman" pitchFamily="18" charset="0"/>
                <a:cs typeface="Times New Roman" pitchFamily="18" charset="0"/>
              </a:rPr>
              <a:t>15  </a:t>
            </a:r>
            <a:r>
              <a:rPr lang="en-US" sz="2800" b="1" dirty="0">
                <a:solidFill>
                  <a:srgbClr val="00B0F0"/>
                </a:solidFill>
                <a:latin typeface="Times New Roman" pitchFamily="18" charset="0"/>
                <a:cs typeface="Times New Roman" pitchFamily="18" charset="0"/>
              </a:rPr>
              <a:t>(</a:t>
            </a:r>
            <a:r>
              <a:rPr lang="en-US" sz="2800" b="1" dirty="0" err="1">
                <a:solidFill>
                  <a:srgbClr val="00B0F0"/>
                </a:solidFill>
                <a:latin typeface="Times New Roman" pitchFamily="18" charset="0"/>
                <a:cs typeface="Times New Roman" pitchFamily="18" charset="0"/>
              </a:rPr>
              <a:t>f</a:t>
            </a:r>
            <a:r>
              <a:rPr lang="en-US" sz="2800" b="1" baseline="-25000" dirty="0" err="1">
                <a:solidFill>
                  <a:srgbClr val="00B0F0"/>
                </a:solidFill>
                <a:latin typeface="Times New Roman" pitchFamily="18" charset="0"/>
                <a:cs typeface="Times New Roman" pitchFamily="18" charset="0"/>
              </a:rPr>
              <a:t>e</a:t>
            </a:r>
            <a:r>
              <a:rPr lang="en-US" sz="2800" b="1" dirty="0">
                <a:solidFill>
                  <a:srgbClr val="00B0F0"/>
                </a:solidFill>
                <a:latin typeface="Times New Roman" pitchFamily="18" charset="0"/>
                <a:cs typeface="Times New Roman" pitchFamily="18" charset="0"/>
              </a:rPr>
              <a:t>/[M </a:t>
            </a:r>
            <a:r>
              <a:rPr lang="en-US" sz="2800" b="1" dirty="0" err="1">
                <a:solidFill>
                  <a:srgbClr val="00B0F0"/>
                </a:solidFill>
                <a:latin typeface="Times New Roman" pitchFamily="18" charset="0"/>
                <a:cs typeface="Times New Roman" pitchFamily="18" charset="0"/>
              </a:rPr>
              <a:t>Z</a:t>
            </a:r>
            <a:r>
              <a:rPr lang="en-US" sz="2800" b="1" baseline="-25000" dirty="0" err="1">
                <a:solidFill>
                  <a:srgbClr val="00B0F0"/>
                </a:solidFill>
                <a:latin typeface="Times New Roman" pitchFamily="18" charset="0"/>
                <a:cs typeface="Times New Roman" pitchFamily="18" charset="0"/>
              </a:rPr>
              <a:t>eff</a:t>
            </a:r>
            <a:r>
              <a:rPr lang="en-US" sz="2800" b="1" dirty="0">
                <a:solidFill>
                  <a:srgbClr val="00B0F0"/>
                </a:solidFill>
                <a:latin typeface="Times New Roman" pitchFamily="18" charset="0"/>
                <a:cs typeface="Times New Roman" pitchFamily="18" charset="0"/>
              </a:rPr>
              <a:t>]</a:t>
            </a:r>
            <a:r>
              <a:rPr lang="en-US" sz="2800" b="1" baseline="30000" dirty="0">
                <a:solidFill>
                  <a:srgbClr val="00B0F0"/>
                </a:solidFill>
                <a:latin typeface="Times New Roman" pitchFamily="18" charset="0"/>
                <a:cs typeface="Times New Roman" pitchFamily="18" charset="0"/>
              </a:rPr>
              <a:t>1/2</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ln</a:t>
            </a:r>
            <a:r>
              <a:rPr lang="en-US" sz="2800" b="1" dirty="0">
                <a:solidFill>
                  <a:srgbClr val="00B0F0"/>
                </a:solidFill>
                <a:latin typeface="Times New Roman" pitchFamily="18" charset="0"/>
                <a:cs typeface="Times New Roman" pitchFamily="18" charset="0"/>
              </a:rPr>
              <a:t>[b/</a:t>
            </a:r>
            <a:r>
              <a:rPr lang="en-US" sz="2800" b="1" dirty="0" err="1">
                <a:solidFill>
                  <a:srgbClr val="00B0F0"/>
                </a:solidFill>
                <a:latin typeface="Times New Roman" pitchFamily="18" charset="0"/>
                <a:cs typeface="Times New Roman" pitchFamily="18" charset="0"/>
              </a:rPr>
              <a:t>r</a:t>
            </a:r>
            <a:r>
              <a:rPr lang="en-US" sz="2800" b="1" baseline="-25000" dirty="0" err="1">
                <a:solidFill>
                  <a:srgbClr val="00B0F0"/>
                </a:solidFill>
                <a:latin typeface="Times New Roman" pitchFamily="18" charset="0"/>
                <a:cs typeface="Times New Roman" pitchFamily="18" charset="0"/>
              </a:rPr>
              <a:t>p</a:t>
            </a:r>
            <a:r>
              <a:rPr lang="en-US" sz="2800" b="1" dirty="0">
                <a:solidFill>
                  <a:srgbClr val="00B0F0"/>
                </a:solidFill>
                <a:latin typeface="Times New Roman" pitchFamily="18" charset="0"/>
                <a:cs typeface="Times New Roman" pitchFamily="18" charset="0"/>
              </a:rPr>
              <a:t>])/(r</a:t>
            </a:r>
            <a:r>
              <a:rPr lang="en-US" sz="2800" b="1" baseline="-25000" dirty="0">
                <a:solidFill>
                  <a:srgbClr val="00B0F0"/>
                </a:solidFill>
                <a:latin typeface="Times New Roman" pitchFamily="18" charset="0"/>
                <a:cs typeface="Times New Roman" pitchFamily="18" charset="0"/>
              </a:rPr>
              <a:t>p</a:t>
            </a:r>
            <a:r>
              <a:rPr lang="en-US" sz="2800" b="1" baseline="30000" dirty="0">
                <a:solidFill>
                  <a:srgbClr val="00B0F0"/>
                </a:solidFill>
                <a:latin typeface="Times New Roman" pitchFamily="18" charset="0"/>
                <a:cs typeface="Times New Roman" pitchFamily="18" charset="0"/>
              </a:rPr>
              <a:t>2</a:t>
            </a:r>
            <a:r>
              <a:rPr lang="en-US" sz="2800" b="1" dirty="0">
                <a:solidFill>
                  <a:srgbClr val="00B0F0"/>
                </a:solidFill>
                <a:latin typeface="Times New Roman" pitchFamily="18" charset="0"/>
                <a:cs typeface="Times New Roman" pitchFamily="18" charset="0"/>
              </a:rPr>
              <a:t>)}(I</a:t>
            </a:r>
            <a:r>
              <a:rPr lang="en-US" sz="2800" b="1" baseline="-25000" dirty="0">
                <a:solidFill>
                  <a:srgbClr val="00B0F0"/>
                </a:solidFill>
                <a:latin typeface="Times New Roman" pitchFamily="18" charset="0"/>
                <a:cs typeface="Times New Roman" pitchFamily="18" charset="0"/>
              </a:rPr>
              <a:t>pinch</a:t>
            </a:r>
            <a:r>
              <a:rPr lang="en-US" sz="2800" b="1" baseline="30000" dirty="0">
                <a:solidFill>
                  <a:srgbClr val="00B0F0"/>
                </a:solidFill>
                <a:latin typeface="Times New Roman" pitchFamily="18" charset="0"/>
                <a:cs typeface="Times New Roman" pitchFamily="18" charset="0"/>
              </a:rPr>
              <a:t>2</a:t>
            </a:r>
            <a:r>
              <a:rPr lang="en-US" sz="2800" b="1" dirty="0">
                <a:solidFill>
                  <a:srgbClr val="00B0F0"/>
                </a:solidFill>
                <a:latin typeface="Times New Roman" pitchFamily="18" charset="0"/>
                <a:cs typeface="Times New Roman" pitchFamily="18" charset="0"/>
              </a:rPr>
              <a:t>)/U</a:t>
            </a:r>
            <a:r>
              <a:rPr lang="en-US" sz="2800" b="1" baseline="30000" dirty="0">
                <a:solidFill>
                  <a:srgbClr val="00B0F0"/>
                </a:solidFill>
                <a:latin typeface="Times New Roman" pitchFamily="18" charset="0"/>
                <a:cs typeface="Times New Roman" pitchFamily="18" charset="0"/>
              </a:rPr>
              <a:t>1/2  </a:t>
            </a:r>
            <a:r>
              <a:rPr lang="en-US" sz="2800" b="1" dirty="0">
                <a:solidFill>
                  <a:srgbClr val="00B0F0"/>
                </a:solidFill>
                <a:latin typeface="Times New Roman" pitchFamily="18" charset="0"/>
                <a:cs typeface="Times New Roman" pitchFamily="18" charset="0"/>
              </a:rPr>
              <a:t>ions m</a:t>
            </a:r>
            <a:r>
              <a:rPr lang="en-US" sz="2800" b="1" baseline="30000" dirty="0">
                <a:solidFill>
                  <a:srgbClr val="00B0F0"/>
                </a:solidFill>
                <a:latin typeface="Times New Roman" pitchFamily="18" charset="0"/>
                <a:cs typeface="Times New Roman" pitchFamily="18" charset="0"/>
              </a:rPr>
              <a:t>-2</a:t>
            </a:r>
            <a:r>
              <a:rPr lang="en-US" sz="2800" b="1" dirty="0">
                <a:solidFill>
                  <a:srgbClr val="00B0F0"/>
                </a:solidFill>
                <a:latin typeface="Times New Roman" pitchFamily="18" charset="0"/>
                <a:cs typeface="Times New Roman" pitchFamily="18" charset="0"/>
              </a:rPr>
              <a:t>s</a:t>
            </a:r>
            <a:r>
              <a:rPr lang="en-US" sz="2800" b="1" baseline="30000" dirty="0">
                <a:solidFill>
                  <a:srgbClr val="00B0F0"/>
                </a:solidFill>
                <a:latin typeface="Times New Roman" pitchFamily="18" charset="0"/>
                <a:cs typeface="Times New Roman" pitchFamily="18" charset="0"/>
              </a:rPr>
              <a:t>-1 	</a:t>
            </a:r>
            <a:endParaRPr lang="en-US" sz="1800" dirty="0"/>
          </a:p>
          <a:p>
            <a:pPr algn="l"/>
            <a:r>
              <a:rPr lang="en-US" sz="3200" b="1" dirty="0" err="1">
                <a:solidFill>
                  <a:srgbClr val="00B0F0"/>
                </a:solidFill>
                <a:latin typeface="Times New Roman" pitchFamily="18" charset="0"/>
                <a:cs typeface="Times New Roman" pitchFamily="18" charset="0"/>
              </a:rPr>
              <a:t>Fluence</a:t>
            </a:r>
            <a:r>
              <a:rPr lang="en-US" sz="3200" b="1" dirty="0">
                <a:solidFill>
                  <a:srgbClr val="00B0F0"/>
                </a:solidFill>
                <a:latin typeface="Times New Roman" pitchFamily="18" charset="0"/>
                <a:cs typeface="Times New Roman" pitchFamily="18" charset="0"/>
              </a:rPr>
              <a:t> = </a:t>
            </a:r>
            <a:r>
              <a:rPr lang="en-US" sz="3200" b="1" dirty="0" err="1">
                <a:solidFill>
                  <a:srgbClr val="00B0F0"/>
                </a:solidFill>
                <a:latin typeface="Times New Roman" pitchFamily="18" charset="0"/>
                <a:cs typeface="Times New Roman" pitchFamily="18" charset="0"/>
              </a:rPr>
              <a:t>J</a:t>
            </a:r>
            <a:r>
              <a:rPr lang="en-US" sz="3200" b="1" baseline="-25000" dirty="0" err="1">
                <a:solidFill>
                  <a:srgbClr val="00B0F0"/>
                </a:solidFill>
                <a:latin typeface="Times New Roman" pitchFamily="18" charset="0"/>
                <a:cs typeface="Times New Roman" pitchFamily="18" charset="0"/>
              </a:rPr>
              <a:t>b</a:t>
            </a:r>
            <a:r>
              <a:rPr lang="en-US" sz="3200" b="1" dirty="0" err="1">
                <a:solidFill>
                  <a:srgbClr val="00B0F0"/>
                </a:solidFill>
                <a:latin typeface="Symbol" pitchFamily="18" charset="2"/>
                <a:cs typeface="Times New Roman" pitchFamily="18" charset="0"/>
              </a:rPr>
              <a:t>t</a:t>
            </a:r>
            <a:r>
              <a:rPr lang="en-US" sz="3200" b="1" dirty="0">
                <a:solidFill>
                  <a:srgbClr val="00B0F0"/>
                </a:solidFill>
                <a:latin typeface="Symbol" pitchFamily="18" charset="2"/>
                <a:cs typeface="Times New Roman" pitchFamily="18" charset="0"/>
              </a:rPr>
              <a:t> </a:t>
            </a:r>
            <a:r>
              <a:rPr lang="en-US" sz="3200" b="1" dirty="0">
                <a:solidFill>
                  <a:srgbClr val="00B0F0"/>
                </a:solidFill>
                <a:latin typeface="Times New Roman" pitchFamily="18" charset="0"/>
                <a:cs typeface="Times New Roman" pitchFamily="18" charset="0"/>
              </a:rPr>
              <a:t>ions m</a:t>
            </a:r>
            <a:r>
              <a:rPr lang="en-US" sz="3200" b="1" baseline="30000" dirty="0">
                <a:solidFill>
                  <a:srgbClr val="00B0F0"/>
                </a:solidFill>
                <a:latin typeface="Times New Roman" pitchFamily="18" charset="0"/>
                <a:cs typeface="Times New Roman" pitchFamily="18" charset="0"/>
              </a:rPr>
              <a:t>-2</a:t>
            </a:r>
            <a:endParaRPr lang="en-US" sz="2000" b="1" dirty="0">
              <a:latin typeface="Symbol" pitchFamily="18" charset="2"/>
              <a:cs typeface="Times New Roman" pitchFamily="18" charset="0"/>
            </a:endParaRPr>
          </a:p>
          <a:p>
            <a:pPr algn="l"/>
            <a:r>
              <a:rPr lang="en-US" sz="2000" b="1" dirty="0">
                <a:latin typeface="Times New Roman" pitchFamily="18" charset="0"/>
                <a:cs typeface="Times New Roman" pitchFamily="18" charset="0"/>
              </a:rPr>
              <a:t>Details of derivation in:</a:t>
            </a:r>
          </a:p>
          <a:p>
            <a:pPr algn="l"/>
            <a:r>
              <a:rPr lang="en-US" sz="2000" dirty="0">
                <a:latin typeface="Times New Roman" pitchFamily="18" charset="0"/>
                <a:cs typeface="Times New Roman" pitchFamily="18" charset="0"/>
              </a:rPr>
              <a:t>Plasma Focus Ion Beam </a:t>
            </a:r>
            <a:r>
              <a:rPr lang="en-US" sz="2000" dirty="0" err="1">
                <a:latin typeface="Times New Roman" pitchFamily="18" charset="0"/>
                <a:cs typeface="Times New Roman" pitchFamily="18" charset="0"/>
              </a:rPr>
              <a:t>Fluence</a:t>
            </a:r>
            <a:r>
              <a:rPr lang="en-US" sz="2000" dirty="0">
                <a:latin typeface="Times New Roman" pitchFamily="18" charset="0"/>
                <a:cs typeface="Times New Roman" pitchFamily="18" charset="0"/>
              </a:rPr>
              <a:t> and Flux –for various gases </a:t>
            </a:r>
            <a:endParaRPr lang="en-AU" sz="2000" dirty="0">
              <a:latin typeface="Times New Roman" pitchFamily="18" charset="0"/>
              <a:cs typeface="Times New Roman" pitchFamily="18" charset="0"/>
            </a:endParaRPr>
          </a:p>
          <a:p>
            <a:pPr algn="l"/>
            <a:r>
              <a:rPr lang="en-US" sz="2000" dirty="0">
                <a:latin typeface="Times New Roman" pitchFamily="18" charset="0"/>
                <a:cs typeface="Times New Roman" pitchFamily="18" charset="0"/>
              </a:rPr>
              <a:t>S Lee</a:t>
            </a:r>
            <a:r>
              <a:rPr lang="en-US" sz="2000" baseline="30000" dirty="0">
                <a:latin typeface="Times New Roman" pitchFamily="18" charset="0"/>
                <a:cs typeface="Times New Roman" pitchFamily="18" charset="0"/>
              </a:rPr>
              <a:t> </a:t>
            </a:r>
            <a:r>
              <a:rPr lang="en-US" sz="2000" dirty="0">
                <a:latin typeface="Times New Roman" pitchFamily="18" charset="0"/>
                <a:cs typeface="Times New Roman" pitchFamily="18" charset="0"/>
              </a:rPr>
              <a:t>and S H Saw </a:t>
            </a:r>
            <a:r>
              <a:rPr lang="en-MY" sz="2000" dirty="0">
                <a:latin typeface="Times New Roman" pitchFamily="18" charset="0"/>
                <a:cs typeface="Times New Roman" pitchFamily="18" charset="0"/>
              </a:rPr>
              <a:t>Phys. Plasmas </a:t>
            </a:r>
            <a:r>
              <a:rPr lang="en-MY" sz="2000" b="1" dirty="0">
                <a:latin typeface="Times New Roman" pitchFamily="18" charset="0"/>
                <a:cs typeface="Times New Roman" pitchFamily="18" charset="0"/>
              </a:rPr>
              <a:t>20</a:t>
            </a:r>
            <a:r>
              <a:rPr lang="en-MY" sz="2000" dirty="0">
                <a:latin typeface="Times New Roman" pitchFamily="18" charset="0"/>
                <a:cs typeface="Times New Roman" pitchFamily="18" charset="0"/>
              </a:rPr>
              <a:t>, 062702 (2013); </a:t>
            </a:r>
            <a:r>
              <a:rPr lang="en-MY" sz="1800" dirty="0" err="1">
                <a:latin typeface="Times New Roman" pitchFamily="18" charset="0"/>
                <a:cs typeface="Times New Roman" pitchFamily="18" charset="0"/>
              </a:rPr>
              <a:t>doi</a:t>
            </a:r>
            <a:r>
              <a:rPr lang="en-MY" sz="1800" dirty="0">
                <a:latin typeface="Times New Roman" pitchFamily="18" charset="0"/>
                <a:cs typeface="Times New Roman" pitchFamily="18" charset="0"/>
              </a:rPr>
              <a:t>: 10.1063/1.4811650</a:t>
            </a:r>
            <a:r>
              <a:rPr lang="en-US" sz="1800" dirty="0">
                <a:latin typeface="Times New Roman" pitchFamily="18" charset="0"/>
                <a:cs typeface="Times New Roman" pitchFamily="18" charset="0"/>
              </a:rPr>
              <a:t>.</a:t>
            </a:r>
            <a:endParaRPr lang="en-MY" sz="1800" dirty="0">
              <a:latin typeface="Times New Roman" pitchFamily="18" charset="0"/>
              <a:cs typeface="Times New Roman" pitchFamily="18" charset="0"/>
            </a:endParaRPr>
          </a:p>
        </p:txBody>
      </p:sp>
      <p:sp>
        <p:nvSpPr>
          <p:cNvPr id="35842" name="Title 1"/>
          <p:cNvSpPr>
            <a:spLocks noGrp="1"/>
          </p:cNvSpPr>
          <p:nvPr>
            <p:ph type="ctrTitle"/>
          </p:nvPr>
        </p:nvSpPr>
        <p:spPr>
          <a:xfrm>
            <a:off x="762000" y="381000"/>
            <a:ext cx="7772400" cy="1103784"/>
          </a:xfrm>
        </p:spPr>
        <p:txBody>
          <a:bodyPr>
            <a:normAutofit fontScale="90000"/>
          </a:bodyPr>
          <a:lstStyle/>
          <a:p>
            <a:r>
              <a:rPr lang="en-US" sz="2400" dirty="0">
                <a:solidFill>
                  <a:srgbClr val="00B0F0"/>
                </a:solidFill>
                <a:latin typeface="Times New Roman" pitchFamily="18" charset="0"/>
                <a:cs typeface="Times New Roman" pitchFamily="18" charset="0"/>
              </a:rPr>
              <a:t>We derive </a:t>
            </a:r>
            <a:r>
              <a:rPr lang="en-US" sz="2400" b="1" dirty="0" err="1">
                <a:solidFill>
                  <a:srgbClr val="00B0F0"/>
                </a:solidFill>
                <a:latin typeface="Times New Roman" pitchFamily="18" charset="0"/>
                <a:cs typeface="Times New Roman" pitchFamily="18" charset="0"/>
              </a:rPr>
              <a:t>n</a:t>
            </a:r>
            <a:r>
              <a:rPr lang="en-US" sz="2400" b="1" baseline="-25000" dirty="0" err="1">
                <a:solidFill>
                  <a:srgbClr val="00B0F0"/>
                </a:solidFill>
                <a:latin typeface="Times New Roman" pitchFamily="18" charset="0"/>
                <a:cs typeface="Times New Roman" pitchFamily="18" charset="0"/>
              </a:rPr>
              <a:t>b</a:t>
            </a:r>
            <a:r>
              <a:rPr lang="en-US" sz="2400" b="1" dirty="0">
                <a:solidFill>
                  <a:srgbClr val="00B0F0"/>
                </a:solidFill>
                <a:latin typeface="Times New Roman" pitchFamily="18" charset="0"/>
                <a:cs typeface="Times New Roman" pitchFamily="18" charset="0"/>
              </a:rPr>
              <a:t> from pinch inductive energy considerations.</a:t>
            </a:r>
            <a:r>
              <a:rPr lang="en-MY" sz="2400" b="1" dirty="0">
                <a:solidFill>
                  <a:srgbClr val="0000FF"/>
                </a:solidFill>
              </a:rPr>
              <a:t/>
            </a:r>
            <a:br>
              <a:rPr lang="en-MY" sz="2400" b="1" dirty="0">
                <a:solidFill>
                  <a:srgbClr val="0000FF"/>
                </a:solidFill>
              </a:rPr>
            </a:br>
            <a:endParaRPr lang="en-MY" sz="2400" b="1" dirty="0">
              <a:solidFill>
                <a:srgbClr val="0000FF"/>
              </a:solidFill>
            </a:endParaRPr>
          </a:p>
        </p:txBody>
      </p:sp>
    </p:spTree>
    <p:extLst>
      <p:ext uri="{BB962C8B-B14F-4D97-AF65-F5344CB8AC3E}">
        <p14:creationId xmlns:p14="http://schemas.microsoft.com/office/powerpoint/2010/main" val="2419859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ubtitle 2"/>
          <p:cNvSpPr>
            <a:spLocks noGrp="1"/>
          </p:cNvSpPr>
          <p:nvPr>
            <p:ph type="subTitle" idx="1"/>
          </p:nvPr>
        </p:nvSpPr>
        <p:spPr>
          <a:xfrm>
            <a:off x="412018" y="1484784"/>
            <a:ext cx="8382000" cy="4752528"/>
          </a:xfrm>
        </p:spPr>
        <p:txBody>
          <a:bodyPr>
            <a:normAutofit fontScale="92500" lnSpcReduction="10000"/>
          </a:bodyPr>
          <a:lstStyle/>
          <a:p>
            <a:pPr algn="l">
              <a:spcBef>
                <a:spcPct val="0"/>
              </a:spcBef>
            </a:pPr>
            <a:r>
              <a:rPr lang="en-US" sz="3200" dirty="0">
                <a:latin typeface="Times New Roman" pitchFamily="18" charset="0"/>
                <a:cs typeface="Times New Roman" pitchFamily="18" charset="0"/>
              </a:rPr>
              <a:t>The parameter </a:t>
            </a:r>
            <a:r>
              <a:rPr lang="en-US" sz="3200" dirty="0" err="1">
                <a:latin typeface="Times New Roman" pitchFamily="18" charset="0"/>
                <a:cs typeface="Times New Roman" pitchFamily="18" charset="0"/>
              </a:rPr>
              <a:t>f</a:t>
            </a:r>
            <a:r>
              <a:rPr lang="en-US" sz="3200" baseline="-25000" dirty="0" err="1">
                <a:latin typeface="Times New Roman" pitchFamily="18" charset="0"/>
                <a:cs typeface="Times New Roman" pitchFamily="18" charset="0"/>
              </a:rPr>
              <a:t>e</a:t>
            </a:r>
            <a:r>
              <a:rPr lang="en-US" sz="3200" dirty="0">
                <a:latin typeface="Times New Roman" pitchFamily="18" charset="0"/>
                <a:cs typeface="Times New Roman" pitchFamily="18" charset="0"/>
              </a:rPr>
              <a:t> is fraction of energy converted into beam energy from the inductive energy of the pinch. </a:t>
            </a:r>
          </a:p>
          <a:p>
            <a:pPr algn="l">
              <a:spcBef>
                <a:spcPct val="0"/>
              </a:spcBef>
            </a:pPr>
            <a:r>
              <a:rPr lang="en-US" sz="3200" dirty="0">
                <a:latin typeface="Times New Roman" pitchFamily="18" charset="0"/>
                <a:cs typeface="Times New Roman" pitchFamily="18" charset="0"/>
              </a:rPr>
              <a:t>By analyzing neutron yield data</a:t>
            </a:r>
            <a:r>
              <a:rPr lang="en-US" sz="3200" baseline="30000" dirty="0">
                <a:latin typeface="Times New Roman" pitchFamily="18" charset="0"/>
                <a:cs typeface="Times New Roman" pitchFamily="18" charset="0"/>
              </a:rPr>
              <a:t>1,3,4 </a:t>
            </a:r>
            <a:r>
              <a:rPr lang="en-US" sz="3200" dirty="0">
                <a:latin typeface="Times New Roman" pitchFamily="18" charset="0"/>
                <a:cs typeface="Times New Roman" pitchFamily="18" charset="0"/>
              </a:rPr>
              <a:t>and pinch dimensional and  temporal relationships</a:t>
            </a:r>
            <a:r>
              <a:rPr lang="en-US" sz="3200" baseline="30000" dirty="0">
                <a:latin typeface="Times New Roman" pitchFamily="18" charset="0"/>
                <a:cs typeface="Times New Roman" pitchFamily="18" charset="0"/>
              </a:rPr>
              <a:t>15 </a:t>
            </a:r>
            <a:r>
              <a:rPr lang="en-US" sz="3200" dirty="0">
                <a:latin typeface="Times New Roman" pitchFamily="18" charset="0"/>
                <a:cs typeface="Times New Roman" pitchFamily="18" charset="0"/>
              </a:rPr>
              <a:t>we estimate a value of </a:t>
            </a:r>
            <a:r>
              <a:rPr lang="en-US" sz="3200" dirty="0" err="1">
                <a:latin typeface="Times New Roman" pitchFamily="18" charset="0"/>
                <a:cs typeface="Times New Roman" pitchFamily="18" charset="0"/>
              </a:rPr>
              <a:t>f</a:t>
            </a:r>
            <a:r>
              <a:rPr lang="en-US" sz="3200" baseline="-25000" dirty="0" err="1">
                <a:latin typeface="Times New Roman" pitchFamily="18" charset="0"/>
                <a:cs typeface="Times New Roman" pitchFamily="18" charset="0"/>
              </a:rPr>
              <a:t>e</a:t>
            </a:r>
            <a:r>
              <a:rPr lang="en-US" sz="3200" dirty="0">
                <a:latin typeface="Times New Roman" pitchFamily="18" charset="0"/>
                <a:cs typeface="Times New Roman" pitchFamily="18" charset="0"/>
              </a:rPr>
              <a:t> =0.14.</a:t>
            </a:r>
            <a:endParaRPr lang="en-MY" sz="3200" dirty="0">
              <a:latin typeface="Times New Roman" pitchFamily="18" charset="0"/>
              <a:cs typeface="Times New Roman" pitchFamily="18" charset="0"/>
            </a:endParaRPr>
          </a:p>
          <a:p>
            <a:pPr algn="l"/>
            <a:r>
              <a:rPr lang="en-US" sz="3200" dirty="0">
                <a:latin typeface="Times New Roman" pitchFamily="18" charset="0"/>
                <a:cs typeface="Times New Roman" pitchFamily="18" charset="0"/>
              </a:rPr>
              <a:t>This is equivalent to ion beam energy of 3%-6% E</a:t>
            </a:r>
            <a:r>
              <a:rPr lang="en-US" sz="3200" baseline="-25000" dirty="0">
                <a:latin typeface="Times New Roman" pitchFamily="18" charset="0"/>
                <a:cs typeface="Times New Roman" pitchFamily="18" charset="0"/>
              </a:rPr>
              <a:t>0</a:t>
            </a:r>
            <a:r>
              <a:rPr lang="en-US" sz="3200" dirty="0">
                <a:latin typeface="Times New Roman" pitchFamily="18" charset="0"/>
                <a:cs typeface="Times New Roman" pitchFamily="18" charset="0"/>
              </a:rPr>
              <a:t> in the case when the pinch inductive energy holds 20% -40% of E</a:t>
            </a:r>
            <a:r>
              <a:rPr lang="en-US" sz="3200" baseline="-25000" dirty="0">
                <a:latin typeface="Times New Roman" pitchFamily="18" charset="0"/>
                <a:cs typeface="Times New Roman" pitchFamily="18" charset="0"/>
              </a:rPr>
              <a:t>0. </a:t>
            </a:r>
            <a:r>
              <a:rPr lang="en-US" sz="3200" dirty="0">
                <a:latin typeface="Times New Roman" pitchFamily="18" charset="0"/>
                <a:cs typeface="Times New Roman" pitchFamily="18" charset="0"/>
              </a:rPr>
              <a:t>This estimate of </a:t>
            </a:r>
            <a:r>
              <a:rPr lang="en-US" sz="3200" dirty="0" err="1">
                <a:latin typeface="Times New Roman" pitchFamily="18" charset="0"/>
                <a:cs typeface="Times New Roman" pitchFamily="18" charset="0"/>
              </a:rPr>
              <a:t>f</a:t>
            </a:r>
            <a:r>
              <a:rPr lang="en-US" sz="3200" baseline="-25000" dirty="0" err="1">
                <a:latin typeface="Times New Roman" pitchFamily="18" charset="0"/>
                <a:cs typeface="Times New Roman" pitchFamily="18" charset="0"/>
              </a:rPr>
              <a:t>e</a:t>
            </a:r>
            <a:r>
              <a:rPr lang="en-US" sz="3200" dirty="0">
                <a:latin typeface="Times New Roman" pitchFamily="18" charset="0"/>
                <a:cs typeface="Times New Roman" pitchFamily="18" charset="0"/>
              </a:rPr>
              <a:t> is consistent with data. </a:t>
            </a:r>
            <a:endParaRPr lang="en-MY" sz="3200" dirty="0">
              <a:latin typeface="Times New Roman" pitchFamily="18" charset="0"/>
              <a:cs typeface="Times New Roman" pitchFamily="18" charset="0"/>
            </a:endParaRPr>
          </a:p>
          <a:p>
            <a:endParaRPr lang="en-MY" sz="2400" dirty="0"/>
          </a:p>
        </p:txBody>
      </p:sp>
      <p:sp>
        <p:nvSpPr>
          <p:cNvPr id="39938" name="Title 1"/>
          <p:cNvSpPr>
            <a:spLocks noGrp="1"/>
          </p:cNvSpPr>
          <p:nvPr>
            <p:ph type="ctrTitle"/>
          </p:nvPr>
        </p:nvSpPr>
        <p:spPr>
          <a:xfrm>
            <a:off x="1043608" y="260648"/>
            <a:ext cx="7772400" cy="990600"/>
          </a:xfrm>
        </p:spPr>
        <p:txBody>
          <a:bodyPr/>
          <a:lstStyle/>
          <a:p>
            <a:r>
              <a:rPr lang="en-US" sz="4000" dirty="0">
                <a:latin typeface="Times New Roman" pitchFamily="18" charset="0"/>
                <a:cs typeface="Times New Roman" pitchFamily="18" charset="0"/>
              </a:rPr>
              <a:t>Value of </a:t>
            </a:r>
            <a:r>
              <a:rPr lang="en-US" sz="4000" dirty="0" err="1">
                <a:latin typeface="Times New Roman" pitchFamily="18" charset="0"/>
                <a:cs typeface="Times New Roman" pitchFamily="18" charset="0"/>
              </a:rPr>
              <a:t>f</a:t>
            </a:r>
            <a:r>
              <a:rPr lang="en-US" sz="4000" baseline="-25000" dirty="0" err="1">
                <a:latin typeface="Times New Roman" pitchFamily="18" charset="0"/>
                <a:cs typeface="Times New Roman" pitchFamily="18" charset="0"/>
              </a:rPr>
              <a:t>e</a:t>
            </a:r>
            <a:endParaRPr lang="en-MY" sz="4000" dirty="0">
              <a:latin typeface="Times New Roman" pitchFamily="18" charset="0"/>
              <a:cs typeface="Times New Roman" pitchFamily="18" charset="0"/>
            </a:endParaRPr>
          </a:p>
        </p:txBody>
      </p:sp>
    </p:spTree>
    <p:extLst>
      <p:ext uri="{BB962C8B-B14F-4D97-AF65-F5344CB8AC3E}">
        <p14:creationId xmlns:p14="http://schemas.microsoft.com/office/powerpoint/2010/main" val="460586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2074"/>
          </a:xfrm>
        </p:spPr>
        <p:txBody>
          <a:bodyPr/>
          <a:lstStyle/>
          <a:p>
            <a:r>
              <a:rPr lang="en-AU" dirty="0">
                <a:latin typeface="Times New Roman" pitchFamily="18" charset="0"/>
                <a:cs typeface="Times New Roman" pitchFamily="18" charset="0"/>
              </a:rPr>
              <a:t>Abstract/1</a:t>
            </a:r>
          </a:p>
        </p:txBody>
      </p:sp>
      <p:sp>
        <p:nvSpPr>
          <p:cNvPr id="3" name="Content Placeholder 2"/>
          <p:cNvSpPr>
            <a:spLocks noGrp="1"/>
          </p:cNvSpPr>
          <p:nvPr>
            <p:ph sz="quarter" idx="13"/>
          </p:nvPr>
        </p:nvSpPr>
        <p:spPr>
          <a:xfrm>
            <a:off x="251520" y="1124744"/>
            <a:ext cx="8229600" cy="5318051"/>
          </a:xfrm>
        </p:spPr>
        <p:txBody>
          <a:bodyPr>
            <a:noAutofit/>
          </a:bodyPr>
          <a:lstStyle/>
          <a:p>
            <a:r>
              <a:rPr lang="en-AU" sz="2800" dirty="0">
                <a:latin typeface="Times New Roman" pitchFamily="18" charset="0"/>
                <a:cs typeface="Times New Roman" pitchFamily="18" charset="0"/>
              </a:rPr>
              <a:t>2012: paper by Lee et al [1]: proposed the </a:t>
            </a:r>
            <a:r>
              <a:rPr lang="en-AU" sz="2800" dirty="0" err="1">
                <a:latin typeface="Times New Roman" pitchFamily="18" charset="0"/>
                <a:cs typeface="Times New Roman" pitchFamily="18" charset="0"/>
              </a:rPr>
              <a:t>fluence</a:t>
            </a:r>
            <a:r>
              <a:rPr lang="en-AU" sz="2800" dirty="0">
                <a:latin typeface="Times New Roman" pitchFamily="18" charset="0"/>
                <a:cs typeface="Times New Roman" pitchFamily="18" charset="0"/>
              </a:rPr>
              <a:t> (number of beam ions m</a:t>
            </a:r>
            <a:r>
              <a:rPr lang="en-AU" sz="2800" baseline="30000" dirty="0">
                <a:latin typeface="Times New Roman" pitchFamily="18" charset="0"/>
                <a:cs typeface="Times New Roman" pitchFamily="18" charset="0"/>
              </a:rPr>
              <a:t>-2</a:t>
            </a:r>
            <a:r>
              <a:rPr lang="en-AU" sz="2800" dirty="0">
                <a:latin typeface="Times New Roman" pitchFamily="18" charset="0"/>
                <a:cs typeface="Times New Roman" pitchFamily="18" charset="0"/>
              </a:rPr>
              <a:t>) and flux (number of beam ions m</a:t>
            </a:r>
            <a:r>
              <a:rPr lang="en-AU" sz="2800" baseline="30000" dirty="0">
                <a:latin typeface="Times New Roman" pitchFamily="18" charset="0"/>
                <a:cs typeface="Times New Roman" pitchFamily="18" charset="0"/>
              </a:rPr>
              <a:t>-2</a:t>
            </a:r>
            <a:r>
              <a:rPr lang="en-AU" sz="2800" dirty="0">
                <a:latin typeface="Times New Roman" pitchFamily="18" charset="0"/>
                <a:cs typeface="Times New Roman" pitchFamily="18" charset="0"/>
              </a:rPr>
              <a:t>s</a:t>
            </a:r>
            <a:r>
              <a:rPr lang="en-AU" sz="2800" baseline="30000" dirty="0">
                <a:latin typeface="Times New Roman" pitchFamily="18" charset="0"/>
                <a:cs typeface="Times New Roman" pitchFamily="18" charset="0"/>
              </a:rPr>
              <a:t>-1</a:t>
            </a:r>
            <a:r>
              <a:rPr lang="en-AU" sz="2800" dirty="0">
                <a:latin typeface="Times New Roman" pitchFamily="18" charset="0"/>
                <a:cs typeface="Times New Roman" pitchFamily="18" charset="0"/>
              </a:rPr>
              <a:t>) as the reference quantities characterise ion beams. Also beam ion energy.</a:t>
            </a:r>
          </a:p>
          <a:p>
            <a:r>
              <a:rPr lang="en-AU" sz="2800" dirty="0">
                <a:latin typeface="Times New Roman" pitchFamily="18" charset="0"/>
                <a:cs typeface="Times New Roman" pitchFamily="18" charset="0"/>
              </a:rPr>
              <a:t>2013 paper [2]: extends concept to all gases. Also required effective charge number.</a:t>
            </a:r>
          </a:p>
          <a:p>
            <a:r>
              <a:rPr lang="en-AU" sz="2800" dirty="0">
                <a:latin typeface="Times New Roman" pitchFamily="18" charset="0"/>
                <a:cs typeface="Times New Roman" pitchFamily="18" charset="0"/>
              </a:rPr>
              <a:t>Variant Lee code [3]: produces results for PF’s in D, He, N, Ne, </a:t>
            </a:r>
            <a:r>
              <a:rPr lang="en-AU" sz="2800" dirty="0" err="1">
                <a:latin typeface="Times New Roman" pitchFamily="18" charset="0"/>
                <a:cs typeface="Times New Roman" pitchFamily="18" charset="0"/>
              </a:rPr>
              <a:t>Ar</a:t>
            </a:r>
            <a:r>
              <a:rPr lang="en-AU" sz="2800" dirty="0">
                <a:latin typeface="Times New Roman" pitchFamily="18" charset="0"/>
                <a:cs typeface="Times New Roman" pitchFamily="18" charset="0"/>
              </a:rPr>
              <a:t>, Kr and </a:t>
            </a:r>
            <a:r>
              <a:rPr lang="en-AU" sz="2800" dirty="0" err="1">
                <a:latin typeface="Times New Roman" pitchFamily="18" charset="0"/>
                <a:cs typeface="Times New Roman" pitchFamily="18" charset="0"/>
              </a:rPr>
              <a:t>Xe</a:t>
            </a:r>
            <a:r>
              <a:rPr lang="en-AU" sz="2800" dirty="0">
                <a:latin typeface="Times New Roman" pitchFamily="18" charset="0"/>
                <a:cs typeface="Times New Roman" pitchFamily="18" charset="0"/>
              </a:rPr>
              <a:t>. </a:t>
            </a:r>
          </a:p>
          <a:p>
            <a:r>
              <a:rPr lang="en-AU" sz="2800" dirty="0">
                <a:latin typeface="Times New Roman" pitchFamily="18" charset="0"/>
                <a:cs typeface="Times New Roman" pitchFamily="18" charset="0"/>
              </a:rPr>
              <a:t>The results are for Beam ions: at PF pinch source.</a:t>
            </a:r>
          </a:p>
        </p:txBody>
      </p:sp>
    </p:spTree>
    <p:extLst>
      <p:ext uri="{BB962C8B-B14F-4D97-AF65-F5344CB8AC3E}">
        <p14:creationId xmlns:p14="http://schemas.microsoft.com/office/powerpoint/2010/main" val="2161918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ubtitle 2"/>
          <p:cNvSpPr>
            <a:spLocks noGrp="1"/>
          </p:cNvSpPr>
          <p:nvPr>
            <p:ph type="subTitle" idx="1"/>
          </p:nvPr>
        </p:nvSpPr>
        <p:spPr>
          <a:xfrm>
            <a:off x="611560" y="1519808"/>
            <a:ext cx="8424936" cy="5293568"/>
          </a:xfrm>
        </p:spPr>
        <p:txBody>
          <a:bodyPr>
            <a:normAutofit fontScale="92500" lnSpcReduction="10000"/>
          </a:bodyPr>
          <a:lstStyle/>
          <a:p>
            <a:pPr marL="354013" indent="-354013" algn="l">
              <a:spcBef>
                <a:spcPct val="0"/>
              </a:spcBef>
              <a:buFont typeface="Times New Roman" pitchFamily="18" charset="0"/>
              <a:buAutoNum type="arabicPeriod"/>
              <a:tabLst>
                <a:tab pos="457200" algn="l"/>
              </a:tabLst>
            </a:pPr>
            <a:r>
              <a:rPr lang="en-US" sz="2800" dirty="0">
                <a:solidFill>
                  <a:srgbClr val="FFFF00"/>
                </a:solidFill>
                <a:latin typeface="Times New Roman" pitchFamily="18" charset="0"/>
                <a:ea typeface="SimSun" pitchFamily="2" charset="-122"/>
                <a:cs typeface="Times New Roman" pitchFamily="18" charset="0"/>
              </a:rPr>
              <a:t>Ion beam flux</a:t>
            </a:r>
            <a:r>
              <a:rPr lang="en-US" sz="2800" b="1" dirty="0">
                <a:solidFill>
                  <a:srgbClr val="FFFF00"/>
                </a:solidFill>
                <a:latin typeface="Times New Roman" pitchFamily="18" charset="0"/>
                <a:ea typeface="SimSun" pitchFamily="2" charset="-122"/>
                <a:cs typeface="Times New Roman" pitchFamily="18" charset="0"/>
              </a:rPr>
              <a:t> </a:t>
            </a:r>
            <a:r>
              <a:rPr lang="en-US" sz="2800" b="1" dirty="0" err="1">
                <a:solidFill>
                  <a:srgbClr val="FFFF00"/>
                </a:solidFill>
                <a:latin typeface="Times New Roman" pitchFamily="18" charset="0"/>
                <a:ea typeface="SimSun" pitchFamily="2" charset="-122"/>
                <a:cs typeface="Times New Roman" pitchFamily="18" charset="0"/>
              </a:rPr>
              <a:t>J</a:t>
            </a:r>
            <a:r>
              <a:rPr lang="en-US" sz="2800" b="1" baseline="-25000" dirty="0" err="1">
                <a:solidFill>
                  <a:srgbClr val="FFFF00"/>
                </a:solidFill>
                <a:latin typeface="Times New Roman" pitchFamily="18" charset="0"/>
                <a:ea typeface="SimSun" pitchFamily="2" charset="-122"/>
                <a:cs typeface="Times New Roman" pitchFamily="18" charset="0"/>
              </a:rPr>
              <a:t>b</a:t>
            </a:r>
            <a:r>
              <a:rPr lang="en-US" sz="2800" dirty="0">
                <a:solidFill>
                  <a:srgbClr val="FFFF00"/>
                </a:solidFill>
                <a:latin typeface="Times New Roman" pitchFamily="18" charset="0"/>
                <a:ea typeface="SimSun" pitchFamily="2" charset="-122"/>
                <a:cs typeface="Times New Roman" pitchFamily="18" charset="0"/>
              </a:rPr>
              <a:t> is </a:t>
            </a:r>
            <a:r>
              <a:rPr lang="en-US" sz="2800" dirty="0" err="1">
                <a:solidFill>
                  <a:srgbClr val="FFFF00"/>
                </a:solidFill>
                <a:latin typeface="Times New Roman" pitchFamily="18" charset="0"/>
                <a:ea typeface="SimSun" pitchFamily="2" charset="-122"/>
                <a:cs typeface="Times New Roman" pitchFamily="18" charset="0"/>
              </a:rPr>
              <a:t>n</a:t>
            </a:r>
            <a:r>
              <a:rPr lang="en-US" sz="2800" baseline="-25000" dirty="0" err="1">
                <a:solidFill>
                  <a:srgbClr val="FFFF00"/>
                </a:solidFill>
                <a:latin typeface="Times New Roman" pitchFamily="18" charset="0"/>
                <a:ea typeface="SimSun" pitchFamily="2" charset="-122"/>
                <a:cs typeface="Times New Roman" pitchFamily="18" charset="0"/>
              </a:rPr>
              <a:t>b</a:t>
            </a:r>
            <a:r>
              <a:rPr lang="en-US" sz="2800" dirty="0" err="1">
                <a:solidFill>
                  <a:srgbClr val="FFFF00"/>
                </a:solidFill>
                <a:latin typeface="Times New Roman" pitchFamily="18" charset="0"/>
                <a:ea typeface="SimSun" pitchFamily="2" charset="-122"/>
                <a:cs typeface="Times New Roman" pitchFamily="18" charset="0"/>
              </a:rPr>
              <a:t>v</a:t>
            </a:r>
            <a:r>
              <a:rPr lang="en-US" sz="2800" baseline="-25000" dirty="0" err="1">
                <a:solidFill>
                  <a:srgbClr val="FFFF00"/>
                </a:solidFill>
                <a:latin typeface="Times New Roman" pitchFamily="18" charset="0"/>
                <a:ea typeface="SimSun" pitchFamily="2" charset="-122"/>
                <a:cs typeface="Times New Roman" pitchFamily="18" charset="0"/>
              </a:rPr>
              <a:t>b</a:t>
            </a:r>
            <a:r>
              <a:rPr lang="en-US" sz="2800" baseline="-25000" dirty="0">
                <a:solidFill>
                  <a:srgbClr val="FFFF00"/>
                </a:solidFill>
                <a:latin typeface="Times New Roman" pitchFamily="18" charset="0"/>
                <a:ea typeface="SimSun" pitchFamily="2" charset="-122"/>
                <a:cs typeface="Times New Roman" pitchFamily="18" charset="0"/>
              </a:rPr>
              <a:t> </a:t>
            </a:r>
            <a:r>
              <a:rPr lang="en-US" sz="2800" dirty="0">
                <a:solidFill>
                  <a:srgbClr val="FFFF00"/>
                </a:solidFill>
                <a:latin typeface="Times New Roman" pitchFamily="18" charset="0"/>
                <a:ea typeface="SimSun" pitchFamily="2" charset="-122"/>
                <a:cs typeface="Times New Roman" pitchFamily="18" charset="0"/>
              </a:rPr>
              <a:t>with units of ions m</a:t>
            </a:r>
            <a:r>
              <a:rPr lang="en-US" sz="2800" baseline="30000" dirty="0">
                <a:solidFill>
                  <a:srgbClr val="FFFF00"/>
                </a:solidFill>
                <a:latin typeface="Times New Roman" pitchFamily="18" charset="0"/>
                <a:ea typeface="SimSun" pitchFamily="2" charset="-122"/>
                <a:cs typeface="Times New Roman" pitchFamily="18" charset="0"/>
              </a:rPr>
              <a:t>-2</a:t>
            </a:r>
            <a:r>
              <a:rPr lang="en-US" sz="2800" dirty="0">
                <a:solidFill>
                  <a:srgbClr val="FFFF00"/>
                </a:solidFill>
                <a:latin typeface="Times New Roman" pitchFamily="18" charset="0"/>
                <a:ea typeface="SimSun" pitchFamily="2" charset="-122"/>
                <a:cs typeface="Times New Roman" pitchFamily="18" charset="0"/>
              </a:rPr>
              <a:t> s</a:t>
            </a:r>
            <a:r>
              <a:rPr lang="en-US" sz="2800" baseline="30000" dirty="0">
                <a:solidFill>
                  <a:srgbClr val="FFFF00"/>
                </a:solidFill>
                <a:latin typeface="Times New Roman" pitchFamily="18" charset="0"/>
                <a:ea typeface="SimSun" pitchFamily="2" charset="-122"/>
                <a:cs typeface="Times New Roman" pitchFamily="18" charset="0"/>
              </a:rPr>
              <a:t>-1</a:t>
            </a:r>
            <a:r>
              <a:rPr lang="en-US" sz="2800" dirty="0">
                <a:solidFill>
                  <a:srgbClr val="FFFF00"/>
                </a:solidFill>
                <a:latin typeface="Times New Roman" pitchFamily="18" charset="0"/>
                <a:ea typeface="SimSun" pitchFamily="2" charset="-122"/>
                <a:cs typeface="Times New Roman" pitchFamily="18" charset="0"/>
              </a:rPr>
              <a:t>.</a:t>
            </a:r>
            <a:endParaRPr lang="en-MY" sz="2800" dirty="0">
              <a:solidFill>
                <a:srgbClr val="FFFF00"/>
              </a:solidFill>
              <a:latin typeface="Times New Roman" pitchFamily="18" charset="0"/>
              <a:ea typeface="SimSun" pitchFamily="2" charset="-122"/>
              <a:cs typeface="Times New Roman" pitchFamily="18" charset="0"/>
            </a:endParaRPr>
          </a:p>
          <a:p>
            <a:pPr marL="354013" indent="-354013" algn="l">
              <a:spcBef>
                <a:spcPct val="0"/>
              </a:spcBef>
              <a:buFont typeface="Times New Roman" pitchFamily="18" charset="0"/>
              <a:buAutoNum type="arabicPeriod"/>
              <a:tabLst>
                <a:tab pos="457200" algn="l"/>
              </a:tabLst>
            </a:pPr>
            <a:r>
              <a:rPr lang="en-US" sz="2800" dirty="0">
                <a:solidFill>
                  <a:srgbClr val="FFFF00"/>
                </a:solidFill>
                <a:latin typeface="Times New Roman" pitchFamily="18" charset="0"/>
                <a:ea typeface="SimSun" pitchFamily="2" charset="-122"/>
                <a:cs typeface="Times New Roman" pitchFamily="18" charset="0"/>
              </a:rPr>
              <a:t>Ion beam is produced by diode mechanism (ref).</a:t>
            </a:r>
            <a:endParaRPr lang="en-MY" sz="2800" dirty="0">
              <a:solidFill>
                <a:srgbClr val="FFFF00"/>
              </a:solidFill>
              <a:latin typeface="Times New Roman" pitchFamily="18" charset="0"/>
              <a:ea typeface="SimSun" pitchFamily="2" charset="-122"/>
              <a:cs typeface="Times New Roman" pitchFamily="18" charset="0"/>
            </a:endParaRPr>
          </a:p>
          <a:p>
            <a:pPr marL="354013" indent="-354013" algn="l">
              <a:spcBef>
                <a:spcPct val="0"/>
              </a:spcBef>
              <a:buFont typeface="Times New Roman" pitchFamily="18" charset="0"/>
              <a:buAutoNum type="arabicPeriod"/>
              <a:tabLst>
                <a:tab pos="457200" algn="l"/>
              </a:tabLst>
            </a:pPr>
            <a:r>
              <a:rPr lang="en-US" sz="2800" dirty="0">
                <a:solidFill>
                  <a:srgbClr val="FFFF00"/>
                </a:solidFill>
                <a:latin typeface="Times New Roman" pitchFamily="18" charset="0"/>
                <a:ea typeface="SimSun" pitchFamily="2" charset="-122"/>
                <a:cs typeface="Times New Roman" pitchFamily="18" charset="0"/>
              </a:rPr>
              <a:t>The beam is produced uniformly across the whole cross-section of the pinch</a:t>
            </a:r>
            <a:endParaRPr lang="en-MY" sz="2800" dirty="0">
              <a:solidFill>
                <a:srgbClr val="FFFF00"/>
              </a:solidFill>
              <a:latin typeface="Times New Roman" pitchFamily="18" charset="0"/>
              <a:ea typeface="SimSun" pitchFamily="2" charset="-122"/>
              <a:cs typeface="Times New Roman" pitchFamily="18" charset="0"/>
            </a:endParaRPr>
          </a:p>
          <a:p>
            <a:pPr marL="354013" indent="-354013" algn="l">
              <a:spcBef>
                <a:spcPct val="0"/>
              </a:spcBef>
              <a:buFont typeface="Times New Roman" pitchFamily="18" charset="0"/>
              <a:buAutoNum type="arabicPeriod"/>
              <a:tabLst>
                <a:tab pos="457200" algn="l"/>
              </a:tabLst>
            </a:pPr>
            <a:r>
              <a:rPr lang="en-US" sz="2800" dirty="0">
                <a:solidFill>
                  <a:srgbClr val="FFFF00"/>
                </a:solidFill>
                <a:latin typeface="Times New Roman" pitchFamily="18" charset="0"/>
                <a:ea typeface="SimSun" pitchFamily="2" charset="-122"/>
                <a:cs typeface="Times New Roman" pitchFamily="18" charset="0"/>
              </a:rPr>
              <a:t>The beam speed is characterized by an average value v</a:t>
            </a:r>
            <a:r>
              <a:rPr lang="en-US" sz="2800" baseline="-25000" dirty="0">
                <a:solidFill>
                  <a:srgbClr val="FFFF00"/>
                </a:solidFill>
                <a:latin typeface="Times New Roman" pitchFamily="18" charset="0"/>
                <a:ea typeface="SimSun" pitchFamily="2" charset="-122"/>
                <a:cs typeface="Times New Roman" pitchFamily="18" charset="0"/>
              </a:rPr>
              <a:t>b</a:t>
            </a:r>
            <a:r>
              <a:rPr lang="en-US" sz="2800" dirty="0">
                <a:solidFill>
                  <a:srgbClr val="FFFF00"/>
                </a:solidFill>
                <a:latin typeface="Times New Roman" pitchFamily="18" charset="0"/>
                <a:ea typeface="SimSun" pitchFamily="2" charset="-122"/>
                <a:cs typeface="Times New Roman" pitchFamily="18" charset="0"/>
              </a:rPr>
              <a:t>.</a:t>
            </a:r>
            <a:endParaRPr lang="en-MY" sz="2800" dirty="0">
              <a:solidFill>
                <a:srgbClr val="FFFF00"/>
              </a:solidFill>
              <a:latin typeface="Times New Roman" pitchFamily="18" charset="0"/>
              <a:ea typeface="SimSun" pitchFamily="2" charset="-122"/>
              <a:cs typeface="Times New Roman" pitchFamily="18" charset="0"/>
            </a:endParaRPr>
          </a:p>
          <a:p>
            <a:pPr marL="354013" indent="-354013" algn="l">
              <a:spcBef>
                <a:spcPct val="0"/>
              </a:spcBef>
              <a:buFont typeface="Times New Roman" pitchFamily="18" charset="0"/>
              <a:buAutoNum type="arabicPeriod"/>
              <a:tabLst>
                <a:tab pos="457200" algn="l"/>
              </a:tabLst>
            </a:pPr>
            <a:r>
              <a:rPr lang="en-US" sz="2800" dirty="0">
                <a:solidFill>
                  <a:srgbClr val="FFFF00"/>
                </a:solidFill>
                <a:latin typeface="Times New Roman" pitchFamily="18" charset="0"/>
                <a:ea typeface="SimSun" pitchFamily="2" charset="-122"/>
                <a:cs typeface="Times New Roman" pitchFamily="18" charset="0"/>
              </a:rPr>
              <a:t>The beam energy is a fraction </a:t>
            </a:r>
            <a:r>
              <a:rPr lang="en-US" sz="2800" dirty="0" err="1">
                <a:solidFill>
                  <a:srgbClr val="FFFF00"/>
                </a:solidFill>
                <a:latin typeface="Times New Roman" pitchFamily="18" charset="0"/>
                <a:ea typeface="SimSun" pitchFamily="2" charset="-122"/>
                <a:cs typeface="Times New Roman" pitchFamily="18" charset="0"/>
              </a:rPr>
              <a:t>f</a:t>
            </a:r>
            <a:r>
              <a:rPr lang="en-US" sz="2800" baseline="-25000" dirty="0" err="1">
                <a:solidFill>
                  <a:srgbClr val="FFFF00"/>
                </a:solidFill>
                <a:latin typeface="Times New Roman" pitchFamily="18" charset="0"/>
                <a:ea typeface="SimSun" pitchFamily="2" charset="-122"/>
                <a:cs typeface="Times New Roman" pitchFamily="18" charset="0"/>
              </a:rPr>
              <a:t>e</a:t>
            </a:r>
            <a:r>
              <a:rPr lang="en-US" sz="2800" dirty="0">
                <a:solidFill>
                  <a:srgbClr val="FFFF00"/>
                </a:solidFill>
                <a:latin typeface="Times New Roman" pitchFamily="18" charset="0"/>
                <a:ea typeface="SimSun" pitchFamily="2" charset="-122"/>
                <a:cs typeface="Times New Roman" pitchFamily="18" charset="0"/>
              </a:rPr>
              <a:t> of the pinch inductive energy, taken as 0.14 in the first instance; to be adjusted as numerical experiments indicate.</a:t>
            </a:r>
            <a:endParaRPr lang="en-MY" sz="2800" dirty="0">
              <a:solidFill>
                <a:srgbClr val="FFFF00"/>
              </a:solidFill>
              <a:latin typeface="Times New Roman" pitchFamily="18" charset="0"/>
              <a:ea typeface="SimSun" pitchFamily="2" charset="-122"/>
              <a:cs typeface="Times New Roman" pitchFamily="18" charset="0"/>
            </a:endParaRPr>
          </a:p>
          <a:p>
            <a:pPr marL="354013" indent="-354013" algn="l">
              <a:spcBef>
                <a:spcPct val="0"/>
              </a:spcBef>
              <a:buFont typeface="Times New Roman" pitchFamily="18" charset="0"/>
              <a:buAutoNum type="arabicPeriod"/>
              <a:tabLst>
                <a:tab pos="457200" algn="l"/>
              </a:tabLst>
            </a:pPr>
            <a:r>
              <a:rPr lang="en-US" sz="2800" dirty="0">
                <a:solidFill>
                  <a:srgbClr val="FFFF00"/>
                </a:solidFill>
                <a:latin typeface="Times New Roman" pitchFamily="18" charset="0"/>
                <a:ea typeface="SimSun" pitchFamily="2" charset="-122"/>
                <a:cs typeface="Times New Roman" pitchFamily="18" charset="0"/>
              </a:rPr>
              <a:t>The beam ion energy is derived from the diode voltage U</a:t>
            </a:r>
            <a:endParaRPr lang="en-MY" sz="2800" dirty="0">
              <a:solidFill>
                <a:srgbClr val="FFFF00"/>
              </a:solidFill>
              <a:latin typeface="Times New Roman" pitchFamily="18" charset="0"/>
              <a:ea typeface="SimSun" pitchFamily="2" charset="-122"/>
              <a:cs typeface="Times New Roman" pitchFamily="18" charset="0"/>
            </a:endParaRPr>
          </a:p>
          <a:p>
            <a:pPr marL="354013" indent="-354013" algn="l">
              <a:spcBef>
                <a:spcPct val="0"/>
              </a:spcBef>
              <a:buFont typeface="Times New Roman" pitchFamily="18" charset="0"/>
              <a:buAutoNum type="arabicPeriod"/>
              <a:tabLst>
                <a:tab pos="457200" algn="l"/>
              </a:tabLst>
            </a:pPr>
            <a:r>
              <a:rPr lang="en-US" sz="2800" dirty="0">
                <a:solidFill>
                  <a:srgbClr val="FFFF00"/>
                </a:solidFill>
                <a:latin typeface="Times New Roman" pitchFamily="18" charset="0"/>
                <a:ea typeface="SimSun" pitchFamily="2" charset="-122"/>
                <a:cs typeface="Times New Roman" pitchFamily="18" charset="0"/>
              </a:rPr>
              <a:t>The diode voltage U is proportional to the maximum induced voltage V</a:t>
            </a:r>
            <a:r>
              <a:rPr lang="en-US" sz="2800" baseline="-25000" dirty="0">
                <a:solidFill>
                  <a:srgbClr val="FFFF00"/>
                </a:solidFill>
                <a:latin typeface="Times New Roman" pitchFamily="18" charset="0"/>
                <a:ea typeface="SimSun" pitchFamily="2" charset="-122"/>
                <a:cs typeface="Times New Roman" pitchFamily="18" charset="0"/>
              </a:rPr>
              <a:t>max</a:t>
            </a:r>
            <a:r>
              <a:rPr lang="en-US" sz="2800" dirty="0">
                <a:solidFill>
                  <a:srgbClr val="FFFF00"/>
                </a:solidFill>
                <a:latin typeface="Times New Roman" pitchFamily="18" charset="0"/>
                <a:ea typeface="SimSun" pitchFamily="2" charset="-122"/>
                <a:cs typeface="Times New Roman" pitchFamily="18" charset="0"/>
              </a:rPr>
              <a:t>; with U=3V</a:t>
            </a:r>
            <a:r>
              <a:rPr lang="en-US" sz="2800" baseline="-25000" dirty="0">
                <a:solidFill>
                  <a:srgbClr val="FFFF00"/>
                </a:solidFill>
                <a:latin typeface="Times New Roman" pitchFamily="18" charset="0"/>
                <a:ea typeface="SimSun" pitchFamily="2" charset="-122"/>
                <a:cs typeface="Times New Roman" pitchFamily="18" charset="0"/>
              </a:rPr>
              <a:t>max</a:t>
            </a:r>
            <a:r>
              <a:rPr lang="en-US" sz="2800" dirty="0">
                <a:solidFill>
                  <a:srgbClr val="FFFF00"/>
                </a:solidFill>
                <a:latin typeface="Times New Roman" pitchFamily="18" charset="0"/>
                <a:ea typeface="SimSun" pitchFamily="2" charset="-122"/>
                <a:cs typeface="Times New Roman" pitchFamily="18" charset="0"/>
              </a:rPr>
              <a:t> (ref) taken from data fitting in extensive earlier numerical experiments</a:t>
            </a:r>
            <a:r>
              <a:rPr lang="en-US" sz="2000" dirty="0">
                <a:solidFill>
                  <a:srgbClr val="FFFF00"/>
                </a:solidFill>
                <a:latin typeface="Times New Roman" pitchFamily="18" charset="0"/>
                <a:ea typeface="SimSun" pitchFamily="2" charset="-122"/>
                <a:cs typeface="Times New Roman" pitchFamily="18" charset="0"/>
              </a:rPr>
              <a:t>.</a:t>
            </a:r>
            <a:r>
              <a:rPr lang="en-US" sz="2400" dirty="0">
                <a:solidFill>
                  <a:srgbClr val="FFFF00"/>
                </a:solidFill>
                <a:latin typeface="Times New Roman" pitchFamily="18" charset="0"/>
                <a:ea typeface="SimSun" pitchFamily="2" charset="-122"/>
                <a:cs typeface="Times New Roman" pitchFamily="18" charset="0"/>
              </a:rPr>
              <a:t> </a:t>
            </a:r>
            <a:endParaRPr lang="en-MY" sz="2400" dirty="0">
              <a:solidFill>
                <a:srgbClr val="FFFF00"/>
              </a:solidFill>
              <a:latin typeface="Times New Roman" pitchFamily="18" charset="0"/>
              <a:ea typeface="SimSun" pitchFamily="2" charset="-122"/>
              <a:cs typeface="Times New Roman" pitchFamily="18" charset="0"/>
            </a:endParaRPr>
          </a:p>
          <a:p>
            <a:pPr marL="457200" indent="-457200">
              <a:buFont typeface="+mj-lt"/>
              <a:buAutoNum type="arabicPeriod"/>
              <a:tabLst>
                <a:tab pos="457200" algn="l"/>
              </a:tabLst>
            </a:pPr>
            <a:endParaRPr lang="en-MY" sz="2400" dirty="0"/>
          </a:p>
        </p:txBody>
      </p:sp>
      <p:sp>
        <p:nvSpPr>
          <p:cNvPr id="40962" name="Title 1"/>
          <p:cNvSpPr>
            <a:spLocks noGrp="1"/>
          </p:cNvSpPr>
          <p:nvPr>
            <p:ph type="ctrTitle"/>
          </p:nvPr>
        </p:nvSpPr>
        <p:spPr>
          <a:xfrm>
            <a:off x="685800" y="260648"/>
            <a:ext cx="7772400" cy="990600"/>
          </a:xfrm>
        </p:spPr>
        <p:txBody>
          <a:bodyPr/>
          <a:lstStyle/>
          <a:p>
            <a:r>
              <a:rPr lang="en-US" sz="2400" b="1" dirty="0">
                <a:latin typeface="Times New Roman" pitchFamily="18" charset="0"/>
                <a:cs typeface="Times New Roman" pitchFamily="18" charset="0"/>
              </a:rPr>
              <a:t>the assumptions:</a:t>
            </a:r>
            <a:endParaRPr lang="en-MY"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722695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quarter" idx="13"/>
          </p:nvPr>
        </p:nvSpPr>
        <p:spPr/>
        <p:txBody>
          <a:bodyPr>
            <a:normAutofit/>
          </a:bodyPr>
          <a:lstStyle/>
          <a:p>
            <a:r>
              <a:rPr lang="en-AU" sz="8800" dirty="0">
                <a:latin typeface="Times New Roman" pitchFamily="18" charset="0"/>
                <a:cs typeface="Times New Roman" pitchFamily="18" charset="0"/>
              </a:rPr>
              <a:t>The Experiment</a:t>
            </a:r>
          </a:p>
        </p:txBody>
      </p:sp>
    </p:spTree>
    <p:extLst>
      <p:ext uri="{BB962C8B-B14F-4D97-AF65-F5344CB8AC3E}">
        <p14:creationId xmlns:p14="http://schemas.microsoft.com/office/powerpoint/2010/main" val="2436833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solidFill>
                  <a:srgbClr val="00B0F0"/>
                </a:solidFill>
                <a:latin typeface="Times New Roman" pitchFamily="18" charset="0"/>
                <a:cs typeface="Times New Roman" pitchFamily="18" charset="0"/>
              </a:rPr>
              <a:t>Faraday Cup (FC) mounted to measure INTIPF beam ions</a:t>
            </a:r>
          </a:p>
        </p:txBody>
      </p:sp>
      <p:sp>
        <p:nvSpPr>
          <p:cNvPr id="3" name="Content Placeholder 2"/>
          <p:cNvSpPr>
            <a:spLocks noGrp="1"/>
          </p:cNvSpPr>
          <p:nvPr>
            <p:ph sz="quarter" idx="13"/>
          </p:nvPr>
        </p:nvSpPr>
        <p:spPr/>
        <p:txBody>
          <a:bodyPr/>
          <a:lstStyle/>
          <a:p>
            <a:endParaRPr lang="en-AU" dirty="0"/>
          </a:p>
        </p:txBody>
      </p:sp>
      <p:pic>
        <p:nvPicPr>
          <p:cNvPr id="6146" name="Picture 2" descr="C:\Users\Sing\Desktop\ICPSA2019 talk paper\FC PF[127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080" y="1473803"/>
            <a:ext cx="4908348" cy="5450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48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Times New Roman" pitchFamily="18" charset="0"/>
                <a:cs typeface="Times New Roman" pitchFamily="18" charset="0"/>
              </a:rPr>
              <a:t>Experimental procedure</a:t>
            </a:r>
          </a:p>
        </p:txBody>
      </p:sp>
      <p:sp>
        <p:nvSpPr>
          <p:cNvPr id="3" name="Content Placeholder 2"/>
          <p:cNvSpPr>
            <a:spLocks noGrp="1"/>
          </p:cNvSpPr>
          <p:nvPr>
            <p:ph sz="quarter" idx="13"/>
          </p:nvPr>
        </p:nvSpPr>
        <p:spPr>
          <a:xfrm>
            <a:off x="609600" y="1600200"/>
            <a:ext cx="7924800" cy="4637112"/>
          </a:xfrm>
        </p:spPr>
        <p:txBody>
          <a:bodyPr>
            <a:normAutofit/>
          </a:bodyPr>
          <a:lstStyle/>
          <a:p>
            <a:pPr marL="0" indent="0">
              <a:buNone/>
            </a:pPr>
            <a:r>
              <a:rPr lang="en-AU" sz="2400" b="1" dirty="0">
                <a:latin typeface="Times New Roman" pitchFamily="18" charset="0"/>
                <a:cs typeface="Times New Roman" pitchFamily="18" charset="0"/>
              </a:rPr>
              <a:t>Measurements needed</a:t>
            </a:r>
            <a:r>
              <a:rPr lang="en-AU" sz="2400" dirty="0">
                <a:latin typeface="Times New Roman" pitchFamily="18" charset="0"/>
                <a:cs typeface="Times New Roman" pitchFamily="18" charset="0"/>
              </a:rPr>
              <a:t> for the shot: </a:t>
            </a:r>
          </a:p>
          <a:p>
            <a:r>
              <a:rPr lang="en-AU" sz="2400" dirty="0">
                <a:solidFill>
                  <a:srgbClr val="00B0F0"/>
                </a:solidFill>
                <a:latin typeface="Times New Roman" pitchFamily="18" charset="0"/>
                <a:cs typeface="Times New Roman" pitchFamily="18" charset="0"/>
              </a:rPr>
              <a:t>peak ion current </a:t>
            </a:r>
            <a:r>
              <a:rPr lang="en-AU" sz="2400" b="1" dirty="0" err="1">
                <a:solidFill>
                  <a:srgbClr val="00B0F0"/>
                </a:solidFill>
                <a:latin typeface="Times New Roman" pitchFamily="18" charset="0"/>
                <a:cs typeface="Times New Roman" pitchFamily="18" charset="0"/>
              </a:rPr>
              <a:t>I</a:t>
            </a:r>
            <a:r>
              <a:rPr lang="en-AU" sz="2400" b="1" baseline="-25000" dirty="0" err="1">
                <a:solidFill>
                  <a:srgbClr val="00B0F0"/>
                </a:solidFill>
                <a:latin typeface="Times New Roman" pitchFamily="18" charset="0"/>
                <a:cs typeface="Times New Roman" pitchFamily="18" charset="0"/>
              </a:rPr>
              <a:t>ion</a:t>
            </a:r>
            <a:r>
              <a:rPr lang="en-AU" sz="2400" dirty="0">
                <a:solidFill>
                  <a:srgbClr val="00B0F0"/>
                </a:solidFill>
                <a:latin typeface="Times New Roman" pitchFamily="18" charset="0"/>
                <a:cs typeface="Times New Roman" pitchFamily="18" charset="0"/>
              </a:rPr>
              <a:t> in A; </a:t>
            </a:r>
          </a:p>
          <a:p>
            <a:r>
              <a:rPr lang="en-AU" sz="2400" dirty="0">
                <a:solidFill>
                  <a:srgbClr val="00B0F0"/>
                </a:solidFill>
                <a:latin typeface="Times New Roman" pitchFamily="18" charset="0"/>
                <a:cs typeface="Times New Roman" pitchFamily="18" charset="0"/>
              </a:rPr>
              <a:t>ion pulse duration taken as </a:t>
            </a:r>
            <a:r>
              <a:rPr lang="en-AU" sz="2400" b="1" dirty="0">
                <a:solidFill>
                  <a:srgbClr val="00B0F0"/>
                </a:solidFill>
                <a:latin typeface="Times New Roman" pitchFamily="18" charset="0"/>
                <a:cs typeface="Times New Roman" pitchFamily="18" charset="0"/>
              </a:rPr>
              <a:t>FWHM in ns</a:t>
            </a:r>
          </a:p>
          <a:p>
            <a:pPr marL="0" indent="0">
              <a:buNone/>
            </a:pPr>
            <a:r>
              <a:rPr lang="en-AU" sz="2400" b="1" dirty="0">
                <a:latin typeface="Times New Roman" pitchFamily="18" charset="0"/>
                <a:cs typeface="Times New Roman" pitchFamily="18" charset="0"/>
              </a:rPr>
              <a:t> Calculations from the FC measurements:</a:t>
            </a:r>
          </a:p>
          <a:p>
            <a:pPr lvl="0"/>
            <a:r>
              <a:rPr lang="en-AU" sz="2400" dirty="0">
                <a:latin typeface="Times New Roman" pitchFamily="18" charset="0"/>
                <a:cs typeface="Times New Roman" pitchFamily="18" charset="0"/>
              </a:rPr>
              <a:t>Current density </a:t>
            </a:r>
            <a:r>
              <a:rPr lang="en-AU" sz="2400" dirty="0">
                <a:solidFill>
                  <a:srgbClr val="00B0F0"/>
                </a:solidFill>
                <a:latin typeface="Times New Roman" pitchFamily="18" charset="0"/>
                <a:cs typeface="Times New Roman" pitchFamily="18" charset="0"/>
              </a:rPr>
              <a:t>J</a:t>
            </a:r>
            <a:r>
              <a:rPr lang="en-AU" sz="2400" baseline="-25000" dirty="0">
                <a:solidFill>
                  <a:srgbClr val="00B0F0"/>
                </a:solidFill>
                <a:latin typeface="Times New Roman" pitchFamily="18" charset="0"/>
                <a:cs typeface="Times New Roman" pitchFamily="18" charset="0"/>
              </a:rPr>
              <a:t>FC</a:t>
            </a:r>
            <a:r>
              <a:rPr lang="en-AU" sz="2400" dirty="0">
                <a:solidFill>
                  <a:srgbClr val="00B0F0"/>
                </a:solidFill>
                <a:latin typeface="Times New Roman" pitchFamily="18" charset="0"/>
                <a:cs typeface="Times New Roman" pitchFamily="18" charset="0"/>
              </a:rPr>
              <a:t>= </a:t>
            </a:r>
            <a:r>
              <a:rPr lang="en-AU" sz="2400" dirty="0" err="1">
                <a:solidFill>
                  <a:srgbClr val="00B0F0"/>
                </a:solidFill>
                <a:latin typeface="Times New Roman" pitchFamily="18" charset="0"/>
                <a:cs typeface="Times New Roman" pitchFamily="18" charset="0"/>
              </a:rPr>
              <a:t>I</a:t>
            </a:r>
            <a:r>
              <a:rPr lang="en-AU" sz="2400" baseline="-25000" dirty="0" err="1">
                <a:solidFill>
                  <a:srgbClr val="00B0F0"/>
                </a:solidFill>
                <a:latin typeface="Times New Roman" pitchFamily="18" charset="0"/>
                <a:cs typeface="Times New Roman" pitchFamily="18" charset="0"/>
              </a:rPr>
              <a:t>ion</a:t>
            </a:r>
            <a:r>
              <a:rPr lang="en-AU" sz="2400" dirty="0">
                <a:solidFill>
                  <a:srgbClr val="00B0F0"/>
                </a:solidFill>
                <a:latin typeface="Times New Roman" pitchFamily="18" charset="0"/>
                <a:cs typeface="Times New Roman" pitchFamily="18" charset="0"/>
              </a:rPr>
              <a:t>/(</a:t>
            </a:r>
            <a:r>
              <a:rPr lang="en-AU" sz="2400" dirty="0">
                <a:solidFill>
                  <a:srgbClr val="00B0F0"/>
                </a:solidFill>
                <a:latin typeface="Symbol" pitchFamily="18" charset="2"/>
              </a:rPr>
              <a:t>p</a:t>
            </a:r>
            <a:r>
              <a:rPr lang="en-AU" sz="2400" dirty="0">
                <a:solidFill>
                  <a:srgbClr val="00B0F0"/>
                </a:solidFill>
                <a:latin typeface="Times New Roman" pitchFamily="18" charset="0"/>
                <a:cs typeface="Times New Roman" pitchFamily="18" charset="0"/>
              </a:rPr>
              <a:t>x10</a:t>
            </a:r>
            <a:r>
              <a:rPr lang="en-AU" sz="2400" baseline="30000" dirty="0">
                <a:solidFill>
                  <a:srgbClr val="00B0F0"/>
                </a:solidFill>
                <a:latin typeface="Times New Roman" pitchFamily="18" charset="0"/>
                <a:cs typeface="Times New Roman" pitchFamily="18" charset="0"/>
              </a:rPr>
              <a:t>-8</a:t>
            </a:r>
            <a:r>
              <a:rPr lang="en-AU" sz="2400" dirty="0">
                <a:solidFill>
                  <a:srgbClr val="00B0F0"/>
                </a:solidFill>
                <a:latin typeface="Times New Roman" pitchFamily="18" charset="0"/>
                <a:cs typeface="Times New Roman" pitchFamily="18" charset="0"/>
              </a:rPr>
              <a:t>) Am</a:t>
            </a:r>
            <a:r>
              <a:rPr lang="en-AU" sz="2400" baseline="30000" dirty="0">
                <a:solidFill>
                  <a:srgbClr val="00B0F0"/>
                </a:solidFill>
                <a:latin typeface="Times New Roman" pitchFamily="18" charset="0"/>
                <a:cs typeface="Times New Roman" pitchFamily="18" charset="0"/>
              </a:rPr>
              <a:t>-2        </a:t>
            </a:r>
          </a:p>
          <a:p>
            <a:pPr marL="0" lvl="0" indent="0">
              <a:buNone/>
            </a:pPr>
            <a:r>
              <a:rPr lang="en-AU" sz="2400" baseline="30000" dirty="0">
                <a:latin typeface="Times New Roman" pitchFamily="18" charset="0"/>
                <a:cs typeface="Times New Roman" pitchFamily="18" charset="0"/>
              </a:rPr>
              <a:t>            </a:t>
            </a:r>
            <a:r>
              <a:rPr lang="en-AU" sz="2400" dirty="0">
                <a:latin typeface="Times New Roman" pitchFamily="18" charset="0"/>
                <a:cs typeface="Times New Roman" pitchFamily="18" charset="0"/>
              </a:rPr>
              <a:t>FC aperture is 200 micron, radius = 10</a:t>
            </a:r>
            <a:r>
              <a:rPr lang="en-AU" sz="2400" baseline="30000" dirty="0">
                <a:latin typeface="Times New Roman" pitchFamily="18" charset="0"/>
                <a:cs typeface="Times New Roman" pitchFamily="18" charset="0"/>
              </a:rPr>
              <a:t>-4</a:t>
            </a:r>
            <a:r>
              <a:rPr lang="en-AU" sz="2400" dirty="0">
                <a:latin typeface="Times New Roman" pitchFamily="18" charset="0"/>
                <a:cs typeface="Times New Roman" pitchFamily="18" charset="0"/>
              </a:rPr>
              <a:t> m</a:t>
            </a:r>
          </a:p>
          <a:p>
            <a:pPr marL="0" lvl="0" indent="0">
              <a:buNone/>
            </a:pPr>
            <a:r>
              <a:rPr lang="en-AU" sz="2400" b="1" dirty="0">
                <a:latin typeface="Times New Roman" pitchFamily="18" charset="0"/>
                <a:cs typeface="Times New Roman" pitchFamily="18" charset="0"/>
              </a:rPr>
              <a:t>Ion Flux from FC measurement</a:t>
            </a:r>
            <a:r>
              <a:rPr lang="en-AU" sz="2400" dirty="0">
                <a:latin typeface="Times New Roman" pitchFamily="18" charset="0"/>
                <a:cs typeface="Times New Roman" pitchFamily="18" charset="0"/>
              </a:rPr>
              <a:t>:</a:t>
            </a:r>
          </a:p>
          <a:p>
            <a:r>
              <a:rPr lang="en-AU" sz="2400" b="1" dirty="0">
                <a:solidFill>
                  <a:srgbClr val="00B0F0"/>
                </a:solidFill>
                <a:latin typeface="Times New Roman" pitchFamily="18" charset="0"/>
                <a:cs typeface="Times New Roman" pitchFamily="18" charset="0"/>
              </a:rPr>
              <a:t>Ion Flux </a:t>
            </a:r>
            <a:r>
              <a:rPr lang="en-AU" sz="2400" dirty="0">
                <a:solidFill>
                  <a:srgbClr val="00B0F0"/>
                </a:solidFill>
                <a:latin typeface="Times New Roman" pitchFamily="18" charset="0"/>
                <a:cs typeface="Times New Roman" pitchFamily="18" charset="0"/>
              </a:rPr>
              <a:t>at FC = J</a:t>
            </a:r>
            <a:r>
              <a:rPr lang="en-AU" sz="2400" baseline="-25000" dirty="0">
                <a:solidFill>
                  <a:srgbClr val="00B0F0"/>
                </a:solidFill>
                <a:latin typeface="Times New Roman" pitchFamily="18" charset="0"/>
                <a:cs typeface="Times New Roman" pitchFamily="18" charset="0"/>
              </a:rPr>
              <a:t>FC</a:t>
            </a:r>
            <a:r>
              <a:rPr lang="en-AU" sz="2400" dirty="0">
                <a:solidFill>
                  <a:srgbClr val="00B0F0"/>
                </a:solidFill>
                <a:latin typeface="Times New Roman" pitchFamily="18" charset="0"/>
                <a:cs typeface="Times New Roman" pitchFamily="18" charset="0"/>
              </a:rPr>
              <a:t> x 6.24 x 10</a:t>
            </a:r>
            <a:r>
              <a:rPr lang="en-AU" sz="2400" baseline="30000" dirty="0">
                <a:solidFill>
                  <a:srgbClr val="00B0F0"/>
                </a:solidFill>
                <a:latin typeface="Times New Roman" pitchFamily="18" charset="0"/>
                <a:cs typeface="Times New Roman" pitchFamily="18" charset="0"/>
              </a:rPr>
              <a:t>18</a:t>
            </a:r>
            <a:r>
              <a:rPr lang="en-AU" sz="2400" dirty="0">
                <a:solidFill>
                  <a:srgbClr val="00B0F0"/>
                </a:solidFill>
                <a:latin typeface="Times New Roman" pitchFamily="18" charset="0"/>
                <a:cs typeface="Times New Roman" pitchFamily="18" charset="0"/>
              </a:rPr>
              <a:t>/</a:t>
            </a:r>
            <a:r>
              <a:rPr lang="en-AU" sz="2400" dirty="0" err="1">
                <a:solidFill>
                  <a:srgbClr val="00B0F0"/>
                </a:solidFill>
                <a:latin typeface="Times New Roman" pitchFamily="18" charset="0"/>
                <a:cs typeface="Times New Roman" pitchFamily="18" charset="0"/>
              </a:rPr>
              <a:t>Z</a:t>
            </a:r>
            <a:r>
              <a:rPr lang="en-AU" sz="2400" baseline="-25000" dirty="0" err="1">
                <a:solidFill>
                  <a:srgbClr val="00B0F0"/>
                </a:solidFill>
                <a:latin typeface="Times New Roman" pitchFamily="18" charset="0"/>
                <a:cs typeface="Times New Roman" pitchFamily="18" charset="0"/>
              </a:rPr>
              <a:t>eff</a:t>
            </a:r>
            <a:r>
              <a:rPr lang="en-AU" sz="2400" dirty="0">
                <a:solidFill>
                  <a:srgbClr val="00B0F0"/>
                </a:solidFill>
                <a:latin typeface="Times New Roman" pitchFamily="18" charset="0"/>
                <a:cs typeface="Times New Roman" pitchFamily="18" charset="0"/>
              </a:rPr>
              <a:t>   ions m</a:t>
            </a:r>
            <a:r>
              <a:rPr lang="en-AU" sz="2400" baseline="30000" dirty="0">
                <a:solidFill>
                  <a:srgbClr val="00B0F0"/>
                </a:solidFill>
                <a:latin typeface="Times New Roman" pitchFamily="18" charset="0"/>
                <a:cs typeface="Times New Roman" pitchFamily="18" charset="0"/>
              </a:rPr>
              <a:t>-2</a:t>
            </a:r>
            <a:r>
              <a:rPr lang="en-AU" sz="2400" dirty="0">
                <a:solidFill>
                  <a:srgbClr val="00B0F0"/>
                </a:solidFill>
                <a:latin typeface="Times New Roman" pitchFamily="18" charset="0"/>
                <a:cs typeface="Times New Roman" pitchFamily="18" charset="0"/>
              </a:rPr>
              <a:t>s</a:t>
            </a:r>
            <a:r>
              <a:rPr lang="en-AU" sz="2400" baseline="30000" dirty="0">
                <a:solidFill>
                  <a:srgbClr val="00B0F0"/>
                </a:solidFill>
                <a:latin typeface="Times New Roman" pitchFamily="18" charset="0"/>
                <a:cs typeface="Times New Roman" pitchFamily="18" charset="0"/>
              </a:rPr>
              <a:t>-1</a:t>
            </a:r>
            <a:r>
              <a:rPr lang="en-AU" sz="2400" dirty="0">
                <a:solidFill>
                  <a:srgbClr val="00B0F0"/>
                </a:solidFill>
                <a:latin typeface="Times New Roman" pitchFamily="18" charset="0"/>
                <a:cs typeface="Times New Roman" pitchFamily="18" charset="0"/>
              </a:rPr>
              <a:t>.</a:t>
            </a:r>
          </a:p>
          <a:p>
            <a:pPr marL="0" indent="0">
              <a:buNone/>
            </a:pPr>
            <a:r>
              <a:rPr lang="en-AU" dirty="0">
                <a:latin typeface="Times New Roman" pitchFamily="18" charset="0"/>
                <a:cs typeface="Times New Roman" pitchFamily="18" charset="0"/>
              </a:rPr>
              <a:t> </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1401169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Times New Roman" pitchFamily="18" charset="0"/>
                <a:cs typeface="Times New Roman" pitchFamily="18" charset="0"/>
              </a:rPr>
              <a:t>Quantities from code</a:t>
            </a:r>
          </a:p>
        </p:txBody>
      </p:sp>
      <p:sp>
        <p:nvSpPr>
          <p:cNvPr id="3" name="Content Placeholder 2"/>
          <p:cNvSpPr>
            <a:spLocks noGrp="1"/>
          </p:cNvSpPr>
          <p:nvPr>
            <p:ph sz="quarter" idx="13"/>
          </p:nvPr>
        </p:nvSpPr>
        <p:spPr/>
        <p:txBody>
          <a:bodyPr>
            <a:normAutofit/>
          </a:bodyPr>
          <a:lstStyle/>
          <a:p>
            <a:pPr marL="0" indent="0">
              <a:buNone/>
            </a:pPr>
            <a:r>
              <a:rPr lang="en-AU" sz="2800" b="1" dirty="0">
                <a:latin typeface="Times New Roman" pitchFamily="18" charset="0"/>
                <a:cs typeface="Times New Roman" pitchFamily="18" charset="0"/>
              </a:rPr>
              <a:t>From Code: Required quantities for that shot</a:t>
            </a:r>
          </a:p>
          <a:p>
            <a:r>
              <a:rPr lang="en-AU" sz="2800" dirty="0">
                <a:latin typeface="Times New Roman" pitchFamily="18" charset="0"/>
                <a:cs typeface="Times New Roman" pitchFamily="18" charset="0"/>
              </a:rPr>
              <a:t>Flux at Pinch exit </a:t>
            </a:r>
            <a:r>
              <a:rPr lang="en-AU" sz="2800" b="1" dirty="0" err="1">
                <a:solidFill>
                  <a:srgbClr val="00B0F0"/>
                </a:solidFill>
                <a:latin typeface="Times New Roman" pitchFamily="18" charset="0"/>
                <a:cs typeface="Times New Roman" pitchFamily="18" charset="0"/>
              </a:rPr>
              <a:t>Flux</a:t>
            </a:r>
            <a:r>
              <a:rPr lang="en-AU" sz="2800" b="1" baseline="-25000" dirty="0" err="1">
                <a:solidFill>
                  <a:srgbClr val="00B0F0"/>
                </a:solidFill>
                <a:latin typeface="Times New Roman" pitchFamily="18" charset="0"/>
                <a:cs typeface="Times New Roman" pitchFamily="18" charset="0"/>
              </a:rPr>
              <a:t>PE</a:t>
            </a:r>
            <a:r>
              <a:rPr lang="en-AU" sz="2800" dirty="0">
                <a:latin typeface="Times New Roman" pitchFamily="18" charset="0"/>
                <a:cs typeface="Times New Roman" pitchFamily="18" charset="0"/>
              </a:rPr>
              <a:t> and </a:t>
            </a:r>
            <a:r>
              <a:rPr lang="en-AU" sz="2800" b="1" dirty="0" err="1">
                <a:solidFill>
                  <a:srgbClr val="00B0F0"/>
                </a:solidFill>
                <a:latin typeface="Times New Roman" pitchFamily="18" charset="0"/>
                <a:cs typeface="Times New Roman" pitchFamily="18" charset="0"/>
              </a:rPr>
              <a:t>z</a:t>
            </a:r>
            <a:r>
              <a:rPr lang="en-AU" sz="2800" b="1" baseline="-25000" dirty="0" err="1">
                <a:solidFill>
                  <a:srgbClr val="00B0F0"/>
                </a:solidFill>
                <a:latin typeface="Times New Roman" pitchFamily="18" charset="0"/>
                <a:cs typeface="Times New Roman" pitchFamily="18" charset="0"/>
              </a:rPr>
              <a:t>eff</a:t>
            </a:r>
            <a:r>
              <a:rPr lang="en-AU" sz="2800" b="1" dirty="0">
                <a:solidFill>
                  <a:srgbClr val="00B0F0"/>
                </a:solidFill>
                <a:latin typeface="Times New Roman" pitchFamily="18" charset="0"/>
                <a:cs typeface="Times New Roman" pitchFamily="18" charset="0"/>
              </a:rPr>
              <a:t>, </a:t>
            </a:r>
            <a:r>
              <a:rPr lang="en-AU" sz="2800" b="1" dirty="0" err="1">
                <a:solidFill>
                  <a:srgbClr val="00B0F0"/>
                </a:solidFill>
                <a:latin typeface="Times New Roman" pitchFamily="18" charset="0"/>
                <a:cs typeface="Times New Roman" pitchFamily="18" charset="0"/>
              </a:rPr>
              <a:t>r</a:t>
            </a:r>
            <a:r>
              <a:rPr lang="en-AU" sz="2800" b="1" baseline="-25000" dirty="0" err="1">
                <a:solidFill>
                  <a:srgbClr val="00B0F0"/>
                </a:solidFill>
                <a:latin typeface="Times New Roman" pitchFamily="18" charset="0"/>
                <a:cs typeface="Times New Roman" pitchFamily="18" charset="0"/>
              </a:rPr>
              <a:t>min</a:t>
            </a:r>
            <a:r>
              <a:rPr lang="en-AU" sz="2800" b="1" dirty="0">
                <a:latin typeface="Times New Roman" pitchFamily="18" charset="0"/>
                <a:cs typeface="Times New Roman" pitchFamily="18" charset="0"/>
              </a:rPr>
              <a:t> in cm </a:t>
            </a:r>
            <a:r>
              <a:rPr lang="en-AU" sz="2800" dirty="0">
                <a:latin typeface="Times New Roman" pitchFamily="18" charset="0"/>
                <a:cs typeface="Times New Roman" pitchFamily="18" charset="0"/>
              </a:rPr>
              <a:t>and </a:t>
            </a:r>
            <a:r>
              <a:rPr lang="en-AU" sz="2800" b="1" dirty="0" err="1">
                <a:solidFill>
                  <a:srgbClr val="00B0F0"/>
                </a:solidFill>
                <a:latin typeface="Times New Roman" pitchFamily="18" charset="0"/>
                <a:cs typeface="Times New Roman" pitchFamily="18" charset="0"/>
              </a:rPr>
              <a:t>t</a:t>
            </a:r>
            <a:r>
              <a:rPr lang="en-AU" sz="2800" b="1" baseline="-25000" dirty="0" err="1">
                <a:solidFill>
                  <a:srgbClr val="00B0F0"/>
                </a:solidFill>
                <a:latin typeface="Times New Roman" pitchFamily="18" charset="0"/>
                <a:cs typeface="Times New Roman" pitchFamily="18" charset="0"/>
              </a:rPr>
              <a:t>pinch</a:t>
            </a:r>
            <a:r>
              <a:rPr lang="en-AU" sz="2800" dirty="0">
                <a:latin typeface="Times New Roman" pitchFamily="18" charset="0"/>
                <a:cs typeface="Times New Roman" pitchFamily="18" charset="0"/>
              </a:rPr>
              <a:t> in ns; and </a:t>
            </a:r>
            <a:r>
              <a:rPr lang="en-AU" sz="2800" b="1" dirty="0" err="1">
                <a:solidFill>
                  <a:srgbClr val="00B0F0"/>
                </a:solidFill>
                <a:latin typeface="Times New Roman" pitchFamily="18" charset="0"/>
                <a:cs typeface="Times New Roman" pitchFamily="18" charset="0"/>
              </a:rPr>
              <a:t>Z</a:t>
            </a:r>
            <a:r>
              <a:rPr lang="en-AU" sz="2800" b="1" baseline="-25000" dirty="0" err="1">
                <a:solidFill>
                  <a:srgbClr val="00B0F0"/>
                </a:solidFill>
                <a:latin typeface="Times New Roman" pitchFamily="18" charset="0"/>
                <a:cs typeface="Times New Roman" pitchFamily="18" charset="0"/>
              </a:rPr>
              <a:t>eff</a:t>
            </a:r>
            <a:r>
              <a:rPr lang="en-AU" sz="2800" dirty="0" err="1">
                <a:latin typeface="Times New Roman" pitchFamily="18" charset="0"/>
                <a:cs typeface="Times New Roman" pitchFamily="18" charset="0"/>
              </a:rPr>
              <a:t>.and</a:t>
            </a:r>
            <a:r>
              <a:rPr lang="en-AU" sz="2800" dirty="0">
                <a:latin typeface="Times New Roman" pitchFamily="18" charset="0"/>
                <a:cs typeface="Times New Roman" pitchFamily="18" charset="0"/>
              </a:rPr>
              <a:t> maximum induced voltage </a:t>
            </a:r>
            <a:r>
              <a:rPr lang="en-AU" sz="2800" b="1" dirty="0" err="1">
                <a:solidFill>
                  <a:srgbClr val="00B0F0"/>
                </a:solidFill>
                <a:latin typeface="Times New Roman" pitchFamily="18" charset="0"/>
                <a:cs typeface="Times New Roman" pitchFamily="18" charset="0"/>
              </a:rPr>
              <a:t>V</a:t>
            </a:r>
            <a:r>
              <a:rPr lang="en-AU" sz="2800" b="1" baseline="-25000" dirty="0" err="1">
                <a:solidFill>
                  <a:srgbClr val="00B0F0"/>
                </a:solidFill>
                <a:latin typeface="Times New Roman" pitchFamily="18" charset="0"/>
                <a:cs typeface="Times New Roman" pitchFamily="18" charset="0"/>
              </a:rPr>
              <a:t>max</a:t>
            </a:r>
            <a:r>
              <a:rPr lang="en-AU" sz="2800" dirty="0">
                <a:latin typeface="Times New Roman" pitchFamily="18" charset="0"/>
                <a:cs typeface="Times New Roman" pitchFamily="18" charset="0"/>
              </a:rPr>
              <a:t>.</a:t>
            </a:r>
          </a:p>
          <a:p>
            <a:endParaRPr lang="en-AU" sz="2800" dirty="0">
              <a:latin typeface="Times New Roman" pitchFamily="18" charset="0"/>
              <a:cs typeface="Times New Roman" pitchFamily="18" charset="0"/>
            </a:endParaRPr>
          </a:p>
          <a:p>
            <a:pPr marL="0" indent="0">
              <a:buNone/>
            </a:pPr>
            <a:r>
              <a:rPr lang="en-AU" sz="2800" dirty="0">
                <a:latin typeface="Times New Roman" pitchFamily="18" charset="0"/>
                <a:cs typeface="Times New Roman" pitchFamily="18" charset="0"/>
              </a:rPr>
              <a:t>Ion Beam diverges and disperses  as  it traverses from pinch exit to position of FC.</a:t>
            </a:r>
          </a:p>
          <a:p>
            <a:pPr marL="0" indent="0">
              <a:buNone/>
            </a:pPr>
            <a:endParaRPr lang="en-AU" sz="2800" dirty="0"/>
          </a:p>
        </p:txBody>
      </p:sp>
    </p:spTree>
    <p:extLst>
      <p:ext uri="{BB962C8B-B14F-4D97-AF65-F5344CB8AC3E}">
        <p14:creationId xmlns:p14="http://schemas.microsoft.com/office/powerpoint/2010/main" val="1551250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Times New Roman" pitchFamily="18" charset="0"/>
                <a:cs typeface="Times New Roman" pitchFamily="18" charset="0"/>
              </a:rPr>
              <a:t>A representation of ion beam divergence and density profile from published data</a:t>
            </a:r>
          </a:p>
        </p:txBody>
      </p:sp>
      <p:sp>
        <p:nvSpPr>
          <p:cNvPr id="3" name="Content Placeholder 2"/>
          <p:cNvSpPr>
            <a:spLocks noGrp="1"/>
          </p:cNvSpPr>
          <p:nvPr>
            <p:ph sz="quarter" idx="13"/>
          </p:nvPr>
        </p:nvSpPr>
        <p:spPr/>
        <p:txBody>
          <a:bodyPr/>
          <a:lstStyle/>
          <a:p>
            <a:endParaRPr lang="en-AU" dirty="0"/>
          </a:p>
        </p:txBody>
      </p:sp>
      <p:pic>
        <p:nvPicPr>
          <p:cNvPr id="1027" name="Picture 3" descr="C:\Users\Sing\Desktop\04b90aa4-fe3e-4e04-aa6a-b0b31f1bbdf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772816"/>
            <a:ext cx="3356251" cy="386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938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3600" dirty="0">
                <a:latin typeface="Times New Roman" pitchFamily="18" charset="0"/>
                <a:cs typeface="Times New Roman" pitchFamily="18" charset="0"/>
              </a:rPr>
              <a:t>Geometry of ion beam divergence</a:t>
            </a:r>
          </a:p>
        </p:txBody>
      </p:sp>
      <p:sp>
        <p:nvSpPr>
          <p:cNvPr id="3" name="Content Placeholder 2"/>
          <p:cNvSpPr>
            <a:spLocks noGrp="1"/>
          </p:cNvSpPr>
          <p:nvPr>
            <p:ph sz="quarter" idx="13"/>
          </p:nvPr>
        </p:nvSpPr>
        <p:spPr>
          <a:xfrm>
            <a:off x="418397" y="2060848"/>
            <a:ext cx="8229600" cy="4525963"/>
          </a:xfrm>
        </p:spPr>
        <p:txBody>
          <a:bodyPr/>
          <a:lstStyle/>
          <a:p>
            <a:endParaRPr lang="en-AU" dirty="0"/>
          </a:p>
        </p:txBody>
      </p:sp>
      <p:pic>
        <p:nvPicPr>
          <p:cNvPr id="2050" name="Picture 2" descr="C:\Users\Sing\Desktop\beam diverg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844824"/>
            <a:ext cx="8197368" cy="27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792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8229600" cy="1152128"/>
          </a:xfrm>
        </p:spPr>
        <p:txBody>
          <a:bodyPr>
            <a:normAutofit fontScale="90000"/>
          </a:bodyPr>
          <a:lstStyle/>
          <a:p>
            <a:r>
              <a:rPr lang="en-AU" sz="4000" b="1" dirty="0">
                <a:solidFill>
                  <a:srgbClr val="00B0F0"/>
                </a:solidFill>
                <a:latin typeface="Times New Roman" pitchFamily="18" charset="0"/>
                <a:cs typeface="Times New Roman" pitchFamily="18" charset="0"/>
              </a:rPr>
              <a:t>Convert code results to position of FC:</a:t>
            </a:r>
            <a:r>
              <a:rPr lang="en-AU" b="1" dirty="0"/>
              <a:t/>
            </a:r>
            <a:br>
              <a:rPr lang="en-AU" b="1" dirty="0"/>
            </a:br>
            <a:endParaRPr lang="en-AU" dirty="0"/>
          </a:p>
        </p:txBody>
      </p:sp>
      <p:sp>
        <p:nvSpPr>
          <p:cNvPr id="3" name="Content Placeholder 2"/>
          <p:cNvSpPr>
            <a:spLocks noGrp="1"/>
          </p:cNvSpPr>
          <p:nvPr>
            <p:ph sz="quarter" idx="13"/>
          </p:nvPr>
        </p:nvSpPr>
        <p:spPr/>
        <p:txBody>
          <a:bodyPr>
            <a:normAutofit/>
          </a:bodyPr>
          <a:lstStyle/>
          <a:p>
            <a:pPr lvl="0"/>
            <a:r>
              <a:rPr lang="en-AU" sz="3200" dirty="0">
                <a:latin typeface="Times New Roman" pitchFamily="18" charset="0"/>
                <a:cs typeface="Times New Roman" pitchFamily="18" charset="0"/>
              </a:rPr>
              <a:t>Flux at pinch exit </a:t>
            </a:r>
            <a:r>
              <a:rPr lang="en-AU" sz="3200" dirty="0" err="1">
                <a:solidFill>
                  <a:srgbClr val="00B0F0"/>
                </a:solidFill>
                <a:latin typeface="Times New Roman" pitchFamily="18" charset="0"/>
                <a:cs typeface="Times New Roman" pitchFamily="18" charset="0"/>
              </a:rPr>
              <a:t>Flux</a:t>
            </a:r>
            <a:r>
              <a:rPr lang="en-AU" sz="3200" baseline="-25000" dirty="0" err="1">
                <a:solidFill>
                  <a:srgbClr val="00B0F0"/>
                </a:solidFill>
                <a:latin typeface="Times New Roman" pitchFamily="18" charset="0"/>
                <a:cs typeface="Times New Roman" pitchFamily="18" charset="0"/>
              </a:rPr>
              <a:t>FC</a:t>
            </a:r>
            <a:r>
              <a:rPr lang="en-AU" sz="3200" dirty="0">
                <a:solidFill>
                  <a:srgbClr val="00B0F0"/>
                </a:solidFill>
                <a:latin typeface="Times New Roman" pitchFamily="18" charset="0"/>
                <a:cs typeface="Times New Roman" pitchFamily="18" charset="0"/>
              </a:rPr>
              <a:t> = </a:t>
            </a:r>
            <a:r>
              <a:rPr lang="en-AU" sz="3200" dirty="0" err="1">
                <a:solidFill>
                  <a:srgbClr val="00B0F0"/>
                </a:solidFill>
                <a:latin typeface="Times New Roman" pitchFamily="18" charset="0"/>
                <a:cs typeface="Times New Roman" pitchFamily="18" charset="0"/>
              </a:rPr>
              <a:t>Flux</a:t>
            </a:r>
            <a:r>
              <a:rPr lang="en-AU" sz="3200" baseline="-25000" dirty="0" err="1">
                <a:solidFill>
                  <a:srgbClr val="00B0F0"/>
                </a:solidFill>
                <a:latin typeface="Times New Roman" pitchFamily="18" charset="0"/>
                <a:cs typeface="Times New Roman" pitchFamily="18" charset="0"/>
              </a:rPr>
              <a:t>PE</a:t>
            </a:r>
            <a:r>
              <a:rPr lang="en-AU" sz="3200" dirty="0">
                <a:solidFill>
                  <a:srgbClr val="00B0F0"/>
                </a:solidFill>
                <a:latin typeface="Times New Roman" pitchFamily="18" charset="0"/>
                <a:cs typeface="Times New Roman" pitchFamily="18" charset="0"/>
              </a:rPr>
              <a:t> x </a:t>
            </a:r>
            <a:r>
              <a:rPr lang="en-AU" sz="3200" dirty="0" err="1">
                <a:solidFill>
                  <a:srgbClr val="00B0F0"/>
                </a:solidFill>
                <a:latin typeface="Times New Roman" pitchFamily="18" charset="0"/>
                <a:cs typeface="Times New Roman" pitchFamily="18" charset="0"/>
              </a:rPr>
              <a:t>f</a:t>
            </a:r>
            <a:r>
              <a:rPr lang="en-AU" sz="3200" baseline="-25000" dirty="0" err="1">
                <a:solidFill>
                  <a:srgbClr val="00B0F0"/>
                </a:solidFill>
                <a:latin typeface="Times New Roman" pitchFamily="18" charset="0"/>
                <a:cs typeface="Times New Roman" pitchFamily="18" charset="0"/>
              </a:rPr>
              <a:t>A</a:t>
            </a:r>
            <a:r>
              <a:rPr lang="en-AU" sz="3200" dirty="0">
                <a:solidFill>
                  <a:srgbClr val="00B0F0"/>
                </a:solidFill>
                <a:latin typeface="Times New Roman" pitchFamily="18" charset="0"/>
                <a:cs typeface="Times New Roman" pitchFamily="18" charset="0"/>
              </a:rPr>
              <a:t> x </a:t>
            </a:r>
            <a:r>
              <a:rPr lang="en-AU" sz="3200" dirty="0" err="1">
                <a:solidFill>
                  <a:srgbClr val="00B0F0"/>
                </a:solidFill>
                <a:latin typeface="Times New Roman" pitchFamily="18" charset="0"/>
                <a:cs typeface="Times New Roman" pitchFamily="18" charset="0"/>
              </a:rPr>
              <a:t>f</a:t>
            </a:r>
            <a:r>
              <a:rPr lang="en-AU" sz="3200" baseline="-25000" dirty="0" err="1">
                <a:solidFill>
                  <a:srgbClr val="00B0F0"/>
                </a:solidFill>
                <a:latin typeface="Times New Roman" pitchFamily="18" charset="0"/>
                <a:cs typeface="Times New Roman" pitchFamily="18" charset="0"/>
              </a:rPr>
              <a:t>t</a:t>
            </a:r>
            <a:r>
              <a:rPr lang="en-AU" sz="3200" baseline="-25000" dirty="0">
                <a:solidFill>
                  <a:srgbClr val="00B0F0"/>
                </a:solidFill>
                <a:latin typeface="Times New Roman" pitchFamily="18" charset="0"/>
                <a:cs typeface="Times New Roman" pitchFamily="18" charset="0"/>
              </a:rPr>
              <a:t>   </a:t>
            </a:r>
            <a:r>
              <a:rPr lang="en-AU" sz="3200" dirty="0">
                <a:latin typeface="Times New Roman" pitchFamily="18" charset="0"/>
                <a:cs typeface="Times New Roman" pitchFamily="18" charset="0"/>
              </a:rPr>
              <a:t>where</a:t>
            </a:r>
          </a:p>
          <a:p>
            <a:pPr marL="0" indent="0">
              <a:buNone/>
            </a:pPr>
            <a:r>
              <a:rPr lang="en-AU" sz="3200" dirty="0">
                <a:latin typeface="Times New Roman" pitchFamily="18" charset="0"/>
                <a:cs typeface="Times New Roman" pitchFamily="18" charset="0"/>
              </a:rPr>
              <a:t>      beam area ratio </a:t>
            </a:r>
            <a:r>
              <a:rPr lang="en-AU" sz="3200" dirty="0" err="1">
                <a:solidFill>
                  <a:srgbClr val="00B0F0"/>
                </a:solidFill>
                <a:latin typeface="Times New Roman" pitchFamily="18" charset="0"/>
                <a:cs typeface="Times New Roman" pitchFamily="18" charset="0"/>
              </a:rPr>
              <a:t>f</a:t>
            </a:r>
            <a:r>
              <a:rPr lang="en-AU" sz="3200" baseline="-25000" dirty="0" err="1">
                <a:solidFill>
                  <a:srgbClr val="00B0F0"/>
                </a:solidFill>
                <a:latin typeface="Times New Roman" pitchFamily="18" charset="0"/>
                <a:cs typeface="Times New Roman" pitchFamily="18" charset="0"/>
              </a:rPr>
              <a:t>A</a:t>
            </a:r>
            <a:r>
              <a:rPr lang="en-AU" sz="3200" dirty="0">
                <a:solidFill>
                  <a:srgbClr val="00B0F0"/>
                </a:solidFill>
                <a:latin typeface="Times New Roman" pitchFamily="18" charset="0"/>
                <a:cs typeface="Times New Roman" pitchFamily="18" charset="0"/>
              </a:rPr>
              <a:t> = [</a:t>
            </a:r>
            <a:r>
              <a:rPr lang="en-AU" sz="3200" dirty="0" err="1">
                <a:solidFill>
                  <a:srgbClr val="00B0F0"/>
                </a:solidFill>
                <a:latin typeface="Times New Roman" pitchFamily="18" charset="0"/>
                <a:cs typeface="Times New Roman" pitchFamily="18" charset="0"/>
              </a:rPr>
              <a:t>r</a:t>
            </a:r>
            <a:r>
              <a:rPr lang="en-AU" sz="3200" baseline="-25000" dirty="0" err="1">
                <a:solidFill>
                  <a:srgbClr val="00B0F0"/>
                </a:solidFill>
                <a:latin typeface="Times New Roman" pitchFamily="18" charset="0"/>
                <a:cs typeface="Times New Roman" pitchFamily="18" charset="0"/>
              </a:rPr>
              <a:t>min</a:t>
            </a:r>
            <a:r>
              <a:rPr lang="en-AU" sz="3200" dirty="0">
                <a:solidFill>
                  <a:srgbClr val="00B0F0"/>
                </a:solidFill>
                <a:latin typeface="Times New Roman" pitchFamily="18" charset="0"/>
                <a:cs typeface="Times New Roman" pitchFamily="18" charset="0"/>
              </a:rPr>
              <a:t>/(</a:t>
            </a:r>
            <a:r>
              <a:rPr lang="en-AU" sz="3200" dirty="0" err="1">
                <a:solidFill>
                  <a:srgbClr val="00B0F0"/>
                </a:solidFill>
                <a:latin typeface="Times New Roman" pitchFamily="18" charset="0"/>
                <a:cs typeface="Times New Roman" pitchFamily="18" charset="0"/>
              </a:rPr>
              <a:t>r</a:t>
            </a:r>
            <a:r>
              <a:rPr lang="en-AU" sz="3200" baseline="-25000" dirty="0" err="1">
                <a:solidFill>
                  <a:srgbClr val="00B0F0"/>
                </a:solidFill>
                <a:latin typeface="Times New Roman" pitchFamily="18" charset="0"/>
                <a:cs typeface="Times New Roman" pitchFamily="18" charset="0"/>
              </a:rPr>
              <a:t>min</a:t>
            </a:r>
            <a:r>
              <a:rPr lang="en-AU" sz="3200" baseline="-25000" dirty="0">
                <a:solidFill>
                  <a:srgbClr val="00B0F0"/>
                </a:solidFill>
                <a:latin typeface="Times New Roman" pitchFamily="18" charset="0"/>
                <a:cs typeface="Times New Roman" pitchFamily="18" charset="0"/>
              </a:rPr>
              <a:t> </a:t>
            </a:r>
            <a:r>
              <a:rPr lang="en-AU" sz="3200" dirty="0">
                <a:solidFill>
                  <a:srgbClr val="00B0F0"/>
                </a:solidFill>
                <a:latin typeface="Times New Roman" pitchFamily="18" charset="0"/>
                <a:cs typeface="Times New Roman" pitchFamily="18" charset="0"/>
              </a:rPr>
              <a:t>+</a:t>
            </a:r>
            <a:r>
              <a:rPr lang="en-AU" sz="3200" dirty="0" err="1">
                <a:solidFill>
                  <a:srgbClr val="00B0F0"/>
                </a:solidFill>
                <a:latin typeface="Times New Roman" pitchFamily="18" charset="0"/>
                <a:cs typeface="Times New Roman" pitchFamily="18" charset="0"/>
              </a:rPr>
              <a:t>dtan</a:t>
            </a:r>
            <a:r>
              <a:rPr lang="en-AU" sz="3200" dirty="0" err="1">
                <a:solidFill>
                  <a:srgbClr val="00B0F0"/>
                </a:solidFill>
                <a:latin typeface="Symbol" pitchFamily="18" charset="2"/>
              </a:rPr>
              <a:t>q</a:t>
            </a:r>
            <a:r>
              <a:rPr lang="en-AU" sz="3200" dirty="0">
                <a:solidFill>
                  <a:srgbClr val="00B0F0"/>
                </a:solidFill>
                <a:latin typeface="Symbol" pitchFamily="18" charset="2"/>
              </a:rPr>
              <a:t>)]</a:t>
            </a:r>
            <a:r>
              <a:rPr lang="en-AU" sz="3200" baseline="30000" dirty="0">
                <a:solidFill>
                  <a:srgbClr val="00B0F0"/>
                </a:solidFill>
              </a:rPr>
              <a:t>2</a:t>
            </a:r>
            <a:r>
              <a:rPr lang="en-AU" sz="3200" dirty="0">
                <a:solidFill>
                  <a:srgbClr val="00B0F0"/>
                </a:solidFill>
              </a:rPr>
              <a:t>       </a:t>
            </a:r>
            <a:r>
              <a:rPr lang="en-AU" sz="3200" dirty="0"/>
              <a:t>	</a:t>
            </a:r>
            <a:r>
              <a:rPr lang="en-AU" sz="3200" dirty="0">
                <a:latin typeface="Symbol" pitchFamily="18" charset="2"/>
              </a:rPr>
              <a:t>q</a:t>
            </a:r>
            <a:r>
              <a:rPr lang="en-AU" sz="3200" dirty="0"/>
              <a:t> is the half angle of beam divergence .  </a:t>
            </a:r>
          </a:p>
          <a:p>
            <a:pPr marL="0" indent="0">
              <a:buNone/>
            </a:pPr>
            <a:r>
              <a:rPr lang="en-AU" sz="3200" dirty="0"/>
              <a:t>      </a:t>
            </a:r>
            <a:r>
              <a:rPr lang="en-AU" sz="3200" dirty="0">
                <a:latin typeface="Times New Roman" pitchFamily="18" charset="0"/>
                <a:cs typeface="Times New Roman" pitchFamily="18" charset="0"/>
              </a:rPr>
              <a:t>beam dispersion ratio </a:t>
            </a:r>
            <a:r>
              <a:rPr lang="en-AU" sz="3200" dirty="0" err="1">
                <a:solidFill>
                  <a:srgbClr val="00B0F0"/>
                </a:solidFill>
                <a:latin typeface="Times New Roman" pitchFamily="18" charset="0"/>
                <a:cs typeface="Times New Roman" pitchFamily="18" charset="0"/>
              </a:rPr>
              <a:t>f</a:t>
            </a:r>
            <a:r>
              <a:rPr lang="en-AU" sz="3200" baseline="-25000" dirty="0" err="1">
                <a:solidFill>
                  <a:srgbClr val="00B0F0"/>
                </a:solidFill>
                <a:latin typeface="Times New Roman" pitchFamily="18" charset="0"/>
                <a:cs typeface="Times New Roman" pitchFamily="18" charset="0"/>
              </a:rPr>
              <a:t>t</a:t>
            </a:r>
            <a:r>
              <a:rPr lang="en-AU" sz="3200" dirty="0">
                <a:solidFill>
                  <a:srgbClr val="00B0F0"/>
                </a:solidFill>
                <a:latin typeface="Times New Roman" pitchFamily="18" charset="0"/>
                <a:cs typeface="Times New Roman" pitchFamily="18" charset="0"/>
              </a:rPr>
              <a:t> = (t</a:t>
            </a:r>
            <a:r>
              <a:rPr lang="en-AU" sz="3200" baseline="-25000" dirty="0">
                <a:solidFill>
                  <a:srgbClr val="00B0F0"/>
                </a:solidFill>
                <a:latin typeface="Times New Roman" pitchFamily="18" charset="0"/>
                <a:cs typeface="Times New Roman" pitchFamily="18" charset="0"/>
              </a:rPr>
              <a:t>at pinch </a:t>
            </a:r>
            <a:r>
              <a:rPr lang="en-AU" sz="3200" dirty="0">
                <a:solidFill>
                  <a:srgbClr val="00B0F0"/>
                </a:solidFill>
                <a:latin typeface="Times New Roman" pitchFamily="18" charset="0"/>
                <a:cs typeface="Times New Roman" pitchFamily="18" charset="0"/>
              </a:rPr>
              <a:t>/t</a:t>
            </a:r>
            <a:r>
              <a:rPr lang="en-AU" sz="3200" baseline="-25000" dirty="0">
                <a:solidFill>
                  <a:srgbClr val="00B0F0"/>
                </a:solidFill>
                <a:latin typeface="Times New Roman" pitchFamily="18" charset="0"/>
                <a:cs typeface="Times New Roman" pitchFamily="18" charset="0"/>
              </a:rPr>
              <a:t>at FC</a:t>
            </a:r>
            <a:r>
              <a:rPr lang="en-AU" sz="3200" dirty="0">
                <a:solidFill>
                  <a:srgbClr val="00B0F0"/>
                </a:solidFill>
                <a:latin typeface="Times New Roman" pitchFamily="18" charset="0"/>
                <a:cs typeface="Times New Roman" pitchFamily="18" charset="0"/>
              </a:rPr>
              <a:t>)</a:t>
            </a:r>
          </a:p>
          <a:p>
            <a:pPr marL="0" indent="0">
              <a:buNone/>
            </a:pPr>
            <a:r>
              <a:rPr lang="en-AU" sz="3200" dirty="0"/>
              <a:t>          </a:t>
            </a:r>
            <a:r>
              <a:rPr lang="en-AU" sz="3200" dirty="0">
                <a:latin typeface="Times New Roman" pitchFamily="18" charset="0"/>
                <a:cs typeface="Times New Roman" pitchFamily="18" charset="0"/>
              </a:rPr>
              <a:t>the times are ion beam pulse length   	estimated at pinch and measured at FC.</a:t>
            </a:r>
          </a:p>
        </p:txBody>
      </p:sp>
    </p:spTree>
    <p:extLst>
      <p:ext uri="{BB962C8B-B14F-4D97-AF65-F5344CB8AC3E}">
        <p14:creationId xmlns:p14="http://schemas.microsoft.com/office/powerpoint/2010/main" val="2104056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570186"/>
          </a:xfrm>
        </p:spPr>
        <p:txBody>
          <a:bodyPr>
            <a:normAutofit fontScale="90000"/>
          </a:bodyPr>
          <a:lstStyle/>
          <a:p>
            <a:pPr algn="l"/>
            <a:r>
              <a:rPr lang="en-US" sz="2000" b="1" dirty="0">
                <a:latin typeface="Times New Roman" pitchFamily="18" charset="0"/>
                <a:cs typeface="Times New Roman" pitchFamily="18" charset="0"/>
              </a:rPr>
              <a:t>Experimental data sample</a:t>
            </a:r>
            <a:r>
              <a:rPr lang="en-US" sz="2000" dirty="0">
                <a:latin typeface="Times New Roman" pitchFamily="18" charset="0"/>
                <a:cs typeface="Times New Roman" pitchFamily="18" charset="0"/>
              </a:rPr>
              <a:t>: </a:t>
            </a:r>
            <a:r>
              <a:rPr lang="en-US" sz="1600" dirty="0">
                <a:latin typeface="Times New Roman" pitchFamily="18" charset="0"/>
                <a:cs typeface="Times New Roman" pitchFamily="18" charset="0"/>
              </a:rPr>
              <a:t>current fitted by Lee Code: Current, PIN diode, FC &amp; high voltage probe signals; </a:t>
            </a:r>
            <a:br>
              <a:rPr lang="en-US" sz="1600" dirty="0">
                <a:latin typeface="Times New Roman" pitchFamily="18" charset="0"/>
                <a:cs typeface="Times New Roman" pitchFamily="18" charset="0"/>
              </a:rPr>
            </a:br>
            <a:r>
              <a:rPr lang="en-US" sz="1600" dirty="0">
                <a:solidFill>
                  <a:srgbClr val="FFC000"/>
                </a:solidFill>
                <a:latin typeface="Times New Roman" pitchFamily="18" charset="0"/>
                <a:cs typeface="Times New Roman" pitchFamily="18" charset="0"/>
              </a:rPr>
              <a:t>3a: Current fitting,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a:solidFill>
                  <a:srgbClr val="FFC000"/>
                </a:solidFill>
                <a:latin typeface="Times New Roman" pitchFamily="18" charset="0"/>
                <a:cs typeface="Times New Roman" pitchFamily="18" charset="0"/>
              </a:rPr>
              <a:t>3b: Expanded experimental and numerical signals, 	            </a:t>
            </a:r>
            <a:r>
              <a:rPr lang="en-US" sz="1600" dirty="0">
                <a:solidFill>
                  <a:srgbClr val="00B0F0"/>
                </a:solidFill>
                <a:latin typeface="Times New Roman" pitchFamily="18" charset="0"/>
                <a:cs typeface="Times New Roman" pitchFamily="18" charset="0"/>
              </a:rPr>
              <a:t>INTIPF 12 kV </a:t>
            </a:r>
            <a:r>
              <a:rPr lang="en-US" sz="1600" dirty="0" err="1">
                <a:solidFill>
                  <a:srgbClr val="00B0F0"/>
                </a:solidFill>
                <a:latin typeface="Times New Roman" pitchFamily="18" charset="0"/>
                <a:cs typeface="Times New Roman" pitchFamily="18" charset="0"/>
              </a:rPr>
              <a:t>Ar</a:t>
            </a:r>
            <a:r>
              <a:rPr lang="en-US" sz="1600" dirty="0">
                <a:solidFill>
                  <a:srgbClr val="00B0F0"/>
                </a:solidFill>
                <a:latin typeface="Times New Roman" pitchFamily="18" charset="0"/>
                <a:cs typeface="Times New Roman" pitchFamily="18" charset="0"/>
              </a:rPr>
              <a:t> 1 </a:t>
            </a:r>
            <a:r>
              <a:rPr lang="en-US" sz="1600" dirty="0" err="1">
                <a:solidFill>
                  <a:srgbClr val="00B0F0"/>
                </a:solidFill>
                <a:latin typeface="Times New Roman" pitchFamily="18" charset="0"/>
                <a:cs typeface="Times New Roman" pitchFamily="18" charset="0"/>
              </a:rPr>
              <a:t>Torr</a:t>
            </a:r>
            <a:r>
              <a:rPr lang="en-US" sz="1600" dirty="0">
                <a:solidFill>
                  <a:srgbClr val="FFC000"/>
                </a:solidFill>
                <a:latin typeface="Times New Roman" pitchFamily="18" charset="0"/>
                <a:cs typeface="Times New Roman" pitchFamily="18" charset="0"/>
              </a:rPr>
              <a:t/>
            </a:r>
            <a:br>
              <a:rPr lang="en-US" sz="1600" dirty="0">
                <a:solidFill>
                  <a:srgbClr val="FFC000"/>
                </a:solidFill>
                <a:latin typeface="Times New Roman" pitchFamily="18" charset="0"/>
                <a:cs typeface="Times New Roman" pitchFamily="18" charset="0"/>
              </a:rPr>
            </a:br>
            <a:r>
              <a:rPr lang="en-US" sz="1600" dirty="0">
                <a:solidFill>
                  <a:srgbClr val="FFC000"/>
                </a:solidFill>
                <a:latin typeface="Times New Roman" pitchFamily="18" charset="0"/>
                <a:cs typeface="Times New Roman" pitchFamily="18" charset="0"/>
              </a:rPr>
              <a:t>3c: FC signal, </a:t>
            </a:r>
            <a:br>
              <a:rPr lang="en-US" sz="1600" dirty="0">
                <a:solidFill>
                  <a:srgbClr val="FFC000"/>
                </a:solidFill>
                <a:latin typeface="Times New Roman" pitchFamily="18" charset="0"/>
                <a:cs typeface="Times New Roman" pitchFamily="18" charset="0"/>
              </a:rPr>
            </a:br>
            <a:r>
              <a:rPr lang="en-US" sz="1600" dirty="0">
                <a:solidFill>
                  <a:srgbClr val="FFC000"/>
                </a:solidFill>
                <a:latin typeface="Times New Roman" pitchFamily="18" charset="0"/>
                <a:cs typeface="Times New Roman" pitchFamily="18" charset="0"/>
              </a:rPr>
              <a:t>3d: </a:t>
            </a:r>
            <a:r>
              <a:rPr lang="en-US" sz="1600" dirty="0" err="1">
                <a:solidFill>
                  <a:srgbClr val="FFC000"/>
                </a:solidFill>
                <a:latin typeface="Times New Roman" pitchFamily="18" charset="0"/>
                <a:cs typeface="Times New Roman" pitchFamily="18" charset="0"/>
              </a:rPr>
              <a:t>dN</a:t>
            </a:r>
            <a:r>
              <a:rPr lang="en-US" sz="1600" dirty="0">
                <a:solidFill>
                  <a:srgbClr val="FFC000"/>
                </a:solidFill>
                <a:latin typeface="Times New Roman" pitchFamily="18" charset="0"/>
                <a:cs typeface="Times New Roman" pitchFamily="18" charset="0"/>
              </a:rPr>
              <a:t>/</a:t>
            </a:r>
            <a:r>
              <a:rPr lang="en-US" sz="1600" dirty="0" err="1">
                <a:solidFill>
                  <a:srgbClr val="FFC000"/>
                </a:solidFill>
                <a:latin typeface="Times New Roman" pitchFamily="18" charset="0"/>
                <a:cs typeface="Times New Roman" pitchFamily="18" charset="0"/>
              </a:rPr>
              <a:t>dE</a:t>
            </a:r>
            <a:r>
              <a:rPr lang="en-US" sz="1600" dirty="0">
                <a:solidFill>
                  <a:srgbClr val="FFC000"/>
                </a:solidFill>
                <a:latin typeface="Times New Roman" pitchFamily="18" charset="0"/>
                <a:cs typeface="Times New Roman" pitchFamily="18" charset="0"/>
              </a:rPr>
              <a:t> versus ion energy</a:t>
            </a:r>
            <a:r>
              <a:rPr lang="en-AU" sz="1600" dirty="0"/>
              <a:t/>
            </a:r>
            <a:br>
              <a:rPr lang="en-AU" sz="1600" dirty="0"/>
            </a:br>
            <a:endParaRPr lang="en-AU" sz="1600"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862368" y="1748289"/>
            <a:ext cx="5347255" cy="4841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9573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7924800" cy="1143000"/>
          </a:xfrm>
        </p:spPr>
        <p:txBody>
          <a:bodyPr/>
          <a:lstStyle/>
          <a:p>
            <a:r>
              <a:rPr lang="en-AU" sz="9600" dirty="0">
                <a:solidFill>
                  <a:srgbClr val="00B050"/>
                </a:solidFill>
                <a:latin typeface="Times New Roman" pitchFamily="18" charset="0"/>
                <a:cs typeface="Times New Roman" pitchFamily="18" charset="0"/>
              </a:rPr>
              <a:t>   RESULTS</a:t>
            </a:r>
          </a:p>
        </p:txBody>
      </p:sp>
      <p:sp>
        <p:nvSpPr>
          <p:cNvPr id="3" name="Content Placeholder 2"/>
          <p:cNvSpPr>
            <a:spLocks noGrp="1"/>
          </p:cNvSpPr>
          <p:nvPr>
            <p:ph sz="quarter" idx="13"/>
          </p:nvPr>
        </p:nvSpPr>
        <p:spPr>
          <a:xfrm>
            <a:off x="1547664" y="1772816"/>
            <a:ext cx="6700664" cy="4752528"/>
          </a:xfrm>
        </p:spPr>
        <p:txBody>
          <a:bodyPr>
            <a:noAutofit/>
          </a:bodyPr>
          <a:lstStyle/>
          <a:p>
            <a:pPr marL="0" indent="0">
              <a:buNone/>
            </a:pPr>
            <a:r>
              <a:rPr lang="en-AU" sz="5400" dirty="0">
                <a:solidFill>
                  <a:srgbClr val="00B050"/>
                </a:solidFill>
                <a:latin typeface="Times New Roman" pitchFamily="18" charset="0"/>
                <a:cs typeface="Times New Roman" pitchFamily="18" charset="0"/>
              </a:rPr>
              <a:t>Beam ion: </a:t>
            </a:r>
          </a:p>
          <a:p>
            <a:r>
              <a:rPr lang="en-AU" sz="5400" b="1" dirty="0">
                <a:solidFill>
                  <a:srgbClr val="00B050"/>
                </a:solidFill>
                <a:latin typeface="Times New Roman" pitchFamily="18" charset="0"/>
                <a:cs typeface="Times New Roman" pitchFamily="18" charset="0"/>
              </a:rPr>
              <a:t>Energy</a:t>
            </a:r>
          </a:p>
          <a:p>
            <a:r>
              <a:rPr lang="en-AU" sz="5400" b="1" dirty="0" err="1">
                <a:solidFill>
                  <a:srgbClr val="00B050"/>
                </a:solidFill>
                <a:latin typeface="Times New Roman" pitchFamily="18" charset="0"/>
                <a:cs typeface="Times New Roman" pitchFamily="18" charset="0"/>
              </a:rPr>
              <a:t>Fluence</a:t>
            </a:r>
            <a:r>
              <a:rPr lang="en-AU" sz="5400" b="1" dirty="0">
                <a:solidFill>
                  <a:srgbClr val="00B050"/>
                </a:solidFill>
                <a:latin typeface="Times New Roman" pitchFamily="18" charset="0"/>
                <a:cs typeface="Times New Roman" pitchFamily="18" charset="0"/>
              </a:rPr>
              <a:t> </a:t>
            </a:r>
          </a:p>
          <a:p>
            <a:r>
              <a:rPr lang="en-AU" sz="5400" b="1" dirty="0">
                <a:solidFill>
                  <a:srgbClr val="00B050"/>
                </a:solidFill>
                <a:latin typeface="Times New Roman" pitchFamily="18" charset="0"/>
                <a:cs typeface="Times New Roman" pitchFamily="18" charset="0"/>
              </a:rPr>
              <a:t>Flux</a:t>
            </a:r>
          </a:p>
        </p:txBody>
      </p:sp>
    </p:spTree>
    <p:extLst>
      <p:ext uri="{BB962C8B-B14F-4D97-AF65-F5344CB8AC3E}">
        <p14:creationId xmlns:p14="http://schemas.microsoft.com/office/powerpoint/2010/main" val="1627176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924800" cy="562074"/>
          </a:xfrm>
        </p:spPr>
        <p:txBody>
          <a:bodyPr/>
          <a:lstStyle/>
          <a:p>
            <a:r>
              <a:rPr lang="en-AU" dirty="0">
                <a:latin typeface="Times New Roman" pitchFamily="18" charset="0"/>
                <a:cs typeface="Times New Roman" pitchFamily="18" charset="0"/>
              </a:rPr>
              <a:t>Abstract/2</a:t>
            </a:r>
          </a:p>
        </p:txBody>
      </p:sp>
      <p:sp>
        <p:nvSpPr>
          <p:cNvPr id="3" name="Content Placeholder 2"/>
          <p:cNvSpPr>
            <a:spLocks noGrp="1"/>
          </p:cNvSpPr>
          <p:nvPr>
            <p:ph sz="quarter" idx="13"/>
          </p:nvPr>
        </p:nvSpPr>
        <p:spPr>
          <a:xfrm>
            <a:off x="107504" y="764704"/>
            <a:ext cx="8712968" cy="5616624"/>
          </a:xfrm>
        </p:spPr>
        <p:txBody>
          <a:bodyPr>
            <a:normAutofit fontScale="92500"/>
          </a:bodyPr>
          <a:lstStyle/>
          <a:p>
            <a:r>
              <a:rPr lang="en-AU" sz="2200" b="1" dirty="0">
                <a:latin typeface="Times New Roman" pitchFamily="18" charset="0"/>
                <a:cs typeface="Times New Roman" pitchFamily="18" charset="0"/>
              </a:rPr>
              <a:t>Beam diverges and disperses as it moves away from the pinch towards any measurement devices e.g. FC (Faraday Cup). </a:t>
            </a:r>
          </a:p>
          <a:p>
            <a:r>
              <a:rPr lang="en-AU" sz="2200" b="1" dirty="0">
                <a:latin typeface="Times New Roman" pitchFamily="18" charset="0"/>
                <a:cs typeface="Times New Roman" pitchFamily="18" charset="0"/>
              </a:rPr>
              <a:t>To compare the Lee code results with FC measurements the divergence and dispersion need to be factored in. </a:t>
            </a:r>
          </a:p>
          <a:p>
            <a:r>
              <a:rPr lang="en-AU" sz="2200" b="1" dirty="0">
                <a:latin typeface="Times New Roman" pitchFamily="18" charset="0"/>
                <a:cs typeface="Times New Roman" pitchFamily="18" charset="0"/>
              </a:rPr>
              <a:t>This paper: The dispersion factor is measured. The divergence angle is treated as a free parameter to obtain computed beam ion </a:t>
            </a:r>
            <a:r>
              <a:rPr lang="en-AU" sz="2200" b="1" dirty="0" err="1">
                <a:latin typeface="Times New Roman" pitchFamily="18" charset="0"/>
                <a:cs typeface="Times New Roman" pitchFamily="18" charset="0"/>
              </a:rPr>
              <a:t>fluence</a:t>
            </a:r>
            <a:r>
              <a:rPr lang="en-AU" sz="2200" b="1" dirty="0">
                <a:latin typeface="Times New Roman" pitchFamily="18" charset="0"/>
                <a:cs typeface="Times New Roman" pitchFamily="18" charset="0"/>
              </a:rPr>
              <a:t> and flux at the FC position.</a:t>
            </a:r>
          </a:p>
          <a:p>
            <a:r>
              <a:rPr lang="en-AU" sz="2200" b="1" dirty="0">
                <a:latin typeface="Times New Roman" pitchFamily="18" charset="0"/>
                <a:cs typeface="Times New Roman" pitchFamily="18" charset="0"/>
              </a:rPr>
              <a:t>Computed values are compared with FC measurements in D, Ne &amp; Ar.</a:t>
            </a:r>
          </a:p>
          <a:p>
            <a:r>
              <a:rPr lang="en-AU" sz="2200" b="1" dirty="0">
                <a:latin typeface="Times New Roman" pitchFamily="18" charset="0"/>
                <a:cs typeface="Times New Roman" pitchFamily="18" charset="0"/>
              </a:rPr>
              <a:t>Choice of half divergence angles within a reasonable range of 1.6- 6 degrees shows agreement for the </a:t>
            </a:r>
            <a:r>
              <a:rPr lang="en-AU" sz="2200" b="1" dirty="0" err="1">
                <a:latin typeface="Times New Roman" pitchFamily="18" charset="0"/>
                <a:cs typeface="Times New Roman" pitchFamily="18" charset="0"/>
              </a:rPr>
              <a:t>fluence</a:t>
            </a:r>
            <a:r>
              <a:rPr lang="en-AU" sz="2200" b="1" dirty="0">
                <a:latin typeface="Times New Roman" pitchFamily="18" charset="0"/>
                <a:cs typeface="Times New Roman" pitchFamily="18" charset="0"/>
              </a:rPr>
              <a:t> and flux versus pressure graphs of the code results compared  to the measured results.</a:t>
            </a:r>
          </a:p>
          <a:p>
            <a:r>
              <a:rPr lang="en-AU" sz="2200" b="1" dirty="0">
                <a:latin typeface="Times New Roman" pitchFamily="18" charset="0"/>
                <a:cs typeface="Times New Roman" pitchFamily="18" charset="0"/>
              </a:rPr>
              <a:t>The agreement is in both trend and absolute values.</a:t>
            </a:r>
          </a:p>
          <a:p>
            <a:r>
              <a:rPr lang="en-AU" sz="2200" b="1" dirty="0">
                <a:latin typeface="Times New Roman" pitchFamily="18" charset="0"/>
                <a:cs typeface="Times New Roman" pitchFamily="18" charset="0"/>
              </a:rPr>
              <a:t>The results of these FC measurements are interpreted as validation of the Lee code computation of ion beam properties.</a:t>
            </a:r>
          </a:p>
          <a:p>
            <a:endParaRPr lang="en-AU" dirty="0"/>
          </a:p>
        </p:txBody>
      </p:sp>
    </p:spTree>
    <p:extLst>
      <p:ext uri="{BB962C8B-B14F-4D97-AF65-F5344CB8AC3E}">
        <p14:creationId xmlns:p14="http://schemas.microsoft.com/office/powerpoint/2010/main" val="3159128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2400" b="1" dirty="0" err="1">
                <a:solidFill>
                  <a:srgbClr val="FFC000"/>
                </a:solidFill>
                <a:latin typeface="Times New Roman" pitchFamily="18" charset="0"/>
                <a:cs typeface="Times New Roman" pitchFamily="18" charset="0"/>
              </a:rPr>
              <a:t>Ar</a:t>
            </a:r>
            <a:r>
              <a:rPr lang="en-AU" sz="2400" b="1" dirty="0">
                <a:solidFill>
                  <a:srgbClr val="FFC000"/>
                </a:solidFill>
                <a:latin typeface="Times New Roman" pitchFamily="18" charset="0"/>
                <a:cs typeface="Times New Roman" pitchFamily="18" charset="0"/>
              </a:rPr>
              <a:t> Ion Speed and Energy: </a:t>
            </a:r>
            <a:br>
              <a:rPr lang="en-AU" sz="2400" b="1" dirty="0">
                <a:solidFill>
                  <a:srgbClr val="FFC000"/>
                </a:solidFill>
                <a:latin typeface="Times New Roman" pitchFamily="18" charset="0"/>
                <a:cs typeface="Times New Roman" pitchFamily="18" charset="0"/>
              </a:rPr>
            </a:br>
            <a:r>
              <a:rPr lang="en-AU" sz="2400" b="1" dirty="0">
                <a:solidFill>
                  <a:srgbClr val="FFC000"/>
                </a:solidFill>
                <a:latin typeface="Times New Roman" pitchFamily="18" charset="0"/>
                <a:cs typeface="Times New Roman" pitchFamily="18" charset="0"/>
              </a:rPr>
              <a:t>Compare FC </a:t>
            </a:r>
            <a:r>
              <a:rPr lang="en-AU" sz="2400" b="1" dirty="0" err="1">
                <a:solidFill>
                  <a:srgbClr val="FFC000"/>
                </a:solidFill>
                <a:latin typeface="Times New Roman" pitchFamily="18" charset="0"/>
                <a:cs typeface="Times New Roman" pitchFamily="18" charset="0"/>
              </a:rPr>
              <a:t>ToF</a:t>
            </a:r>
            <a:r>
              <a:rPr lang="en-AU" sz="2400" b="1" dirty="0">
                <a:solidFill>
                  <a:srgbClr val="FFC000"/>
                </a:solidFill>
                <a:latin typeface="Times New Roman" pitchFamily="18" charset="0"/>
                <a:cs typeface="Times New Roman" pitchFamily="18" charset="0"/>
              </a:rPr>
              <a:t> Measured values with Code values</a:t>
            </a:r>
            <a:endParaRPr lang="en-AU" sz="2400" b="1" dirty="0">
              <a:solidFill>
                <a:srgbClr val="FFC000"/>
              </a:solidFill>
            </a:endParaRPr>
          </a:p>
        </p:txBody>
      </p:sp>
      <p:sp>
        <p:nvSpPr>
          <p:cNvPr id="3" name="Content Placeholder 2"/>
          <p:cNvSpPr>
            <a:spLocks noGrp="1"/>
          </p:cNvSpPr>
          <p:nvPr>
            <p:ph sz="quarter" idx="13"/>
          </p:nvPr>
        </p:nvSpPr>
        <p:spPr/>
        <p:txBody>
          <a:bodyPr/>
          <a:lstStyle/>
          <a:p>
            <a:endParaRPr lang="en-AU" dirty="0"/>
          </a:p>
        </p:txBody>
      </p:sp>
      <p:pic>
        <p:nvPicPr>
          <p:cNvPr id="4098" name="Picture 2" descr="C:\Users\Sing\Desktop\Ar ion speed ener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8195239"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948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2500" b="1" dirty="0" err="1">
                <a:solidFill>
                  <a:srgbClr val="FFC000"/>
                </a:solidFill>
                <a:latin typeface="Times New Roman" pitchFamily="18" charset="0"/>
                <a:cs typeface="Times New Roman" pitchFamily="18" charset="0"/>
              </a:rPr>
              <a:t>Ar</a:t>
            </a:r>
            <a:r>
              <a:rPr lang="en-AU" sz="2500" b="1" dirty="0">
                <a:solidFill>
                  <a:srgbClr val="FFC000"/>
                </a:solidFill>
                <a:latin typeface="Times New Roman" pitchFamily="18" charset="0"/>
                <a:cs typeface="Times New Roman" pitchFamily="18" charset="0"/>
              </a:rPr>
              <a:t> ion flux: Measured values compared with code values, both at FC; using a range of </a:t>
            </a:r>
            <a:r>
              <a:rPr lang="en-AU" sz="2500" b="1" dirty="0">
                <a:solidFill>
                  <a:srgbClr val="FFC000"/>
                </a:solidFill>
                <a:latin typeface="Symbol" pitchFamily="18" charset="2"/>
                <a:cs typeface="Times New Roman" pitchFamily="18" charset="0"/>
              </a:rPr>
              <a:t>q</a:t>
            </a:r>
            <a:r>
              <a:rPr lang="en-AU" sz="2500" b="1" dirty="0">
                <a:solidFill>
                  <a:srgbClr val="FFC000"/>
                </a:solidFill>
                <a:latin typeface="Times New Roman" pitchFamily="18" charset="0"/>
                <a:cs typeface="Times New Roman" pitchFamily="18" charset="0"/>
              </a:rPr>
              <a:t> of 2.5</a:t>
            </a:r>
            <a:r>
              <a:rPr lang="en-AU" sz="2500" b="1" baseline="30000" dirty="0">
                <a:solidFill>
                  <a:srgbClr val="FFC000"/>
                </a:solidFill>
                <a:latin typeface="Times New Roman" pitchFamily="18" charset="0"/>
                <a:cs typeface="Times New Roman" pitchFamily="18" charset="0"/>
              </a:rPr>
              <a:t>o</a:t>
            </a:r>
            <a:r>
              <a:rPr lang="en-AU" sz="2500" b="1" dirty="0">
                <a:solidFill>
                  <a:srgbClr val="FFC000"/>
                </a:solidFill>
                <a:latin typeface="Times New Roman" pitchFamily="18" charset="0"/>
                <a:cs typeface="Times New Roman" pitchFamily="18" charset="0"/>
              </a:rPr>
              <a:t>- 5.5</a:t>
            </a:r>
            <a:r>
              <a:rPr lang="en-AU" sz="2500" b="1" baseline="30000" dirty="0">
                <a:solidFill>
                  <a:srgbClr val="FFC000"/>
                </a:solidFill>
                <a:latin typeface="Times New Roman" pitchFamily="18" charset="0"/>
                <a:cs typeface="Times New Roman" pitchFamily="18" charset="0"/>
              </a:rPr>
              <a:t>o</a:t>
            </a:r>
            <a:endParaRPr lang="en-AU" dirty="0">
              <a:solidFill>
                <a:srgbClr val="FFC000"/>
              </a:solidFill>
            </a:endParaRPr>
          </a:p>
        </p:txBody>
      </p:sp>
      <p:pic>
        <p:nvPicPr>
          <p:cNvPr id="409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727280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398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2500" b="1" dirty="0" err="1">
                <a:solidFill>
                  <a:srgbClr val="FFC000"/>
                </a:solidFill>
                <a:latin typeface="Times New Roman" pitchFamily="18" charset="0"/>
                <a:cs typeface="Times New Roman" pitchFamily="18" charset="0"/>
              </a:rPr>
              <a:t>Ar</a:t>
            </a:r>
            <a:r>
              <a:rPr lang="en-AU" sz="2500" b="1" dirty="0">
                <a:solidFill>
                  <a:srgbClr val="FFC000"/>
                </a:solidFill>
                <a:latin typeface="Times New Roman" pitchFamily="18" charset="0"/>
                <a:cs typeface="Times New Roman" pitchFamily="18" charset="0"/>
              </a:rPr>
              <a:t> ion </a:t>
            </a:r>
            <a:r>
              <a:rPr lang="en-AU" sz="2500" b="1" dirty="0" err="1">
                <a:solidFill>
                  <a:srgbClr val="FFC000"/>
                </a:solidFill>
                <a:latin typeface="Times New Roman" pitchFamily="18" charset="0"/>
                <a:cs typeface="Times New Roman" pitchFamily="18" charset="0"/>
              </a:rPr>
              <a:t>fluence</a:t>
            </a:r>
            <a:r>
              <a:rPr lang="en-AU" sz="2500" b="1" dirty="0">
                <a:solidFill>
                  <a:srgbClr val="FFC000"/>
                </a:solidFill>
                <a:latin typeface="Times New Roman" pitchFamily="18" charset="0"/>
                <a:cs typeface="Times New Roman" pitchFamily="18" charset="0"/>
              </a:rPr>
              <a:t>: Measured values compared with code values, both at FC; using a range of </a:t>
            </a:r>
            <a:r>
              <a:rPr lang="en-AU" sz="2500" b="1" dirty="0">
                <a:solidFill>
                  <a:srgbClr val="FFC000"/>
                </a:solidFill>
                <a:latin typeface="Symbol" pitchFamily="18" charset="2"/>
                <a:cs typeface="Times New Roman" pitchFamily="18" charset="0"/>
              </a:rPr>
              <a:t>q</a:t>
            </a:r>
            <a:r>
              <a:rPr lang="en-AU" sz="2500" b="1" dirty="0">
                <a:solidFill>
                  <a:srgbClr val="FFC000"/>
                </a:solidFill>
                <a:latin typeface="Times New Roman" pitchFamily="18" charset="0"/>
                <a:cs typeface="Times New Roman" pitchFamily="18" charset="0"/>
              </a:rPr>
              <a:t> of 2.5</a:t>
            </a:r>
            <a:r>
              <a:rPr lang="en-AU" sz="2500" b="1" baseline="30000" dirty="0">
                <a:solidFill>
                  <a:srgbClr val="FFC000"/>
                </a:solidFill>
                <a:latin typeface="Times New Roman" pitchFamily="18" charset="0"/>
                <a:cs typeface="Times New Roman" pitchFamily="18" charset="0"/>
              </a:rPr>
              <a:t>o</a:t>
            </a:r>
            <a:r>
              <a:rPr lang="en-AU" sz="2500" b="1" dirty="0">
                <a:solidFill>
                  <a:srgbClr val="FFC000"/>
                </a:solidFill>
                <a:latin typeface="Times New Roman" pitchFamily="18" charset="0"/>
                <a:cs typeface="Times New Roman" pitchFamily="18" charset="0"/>
              </a:rPr>
              <a:t>- 5.5</a:t>
            </a:r>
            <a:r>
              <a:rPr lang="en-AU" sz="2500" b="1" baseline="30000" dirty="0">
                <a:solidFill>
                  <a:srgbClr val="FFC000"/>
                </a:solidFill>
                <a:latin typeface="Times New Roman" pitchFamily="18" charset="0"/>
                <a:cs typeface="Times New Roman" pitchFamily="18" charset="0"/>
              </a:rPr>
              <a:t>o</a:t>
            </a:r>
            <a:endParaRPr lang="en-AU" dirty="0">
              <a:solidFill>
                <a:srgbClr val="FFC000"/>
              </a:solidFill>
            </a:endParaRPr>
          </a:p>
        </p:txBody>
      </p:sp>
      <p:pic>
        <p:nvPicPr>
          <p:cNvPr id="512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27583" y="1412776"/>
            <a:ext cx="7344817"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461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2400" b="1" dirty="0">
                <a:solidFill>
                  <a:srgbClr val="FFC000"/>
                </a:solidFill>
                <a:latin typeface="Times New Roman" pitchFamily="18" charset="0"/>
                <a:cs typeface="Times New Roman" pitchFamily="18" charset="0"/>
              </a:rPr>
              <a:t>Ne Ion Speed and Energy: </a:t>
            </a:r>
            <a:br>
              <a:rPr lang="en-AU" sz="2400" b="1" dirty="0">
                <a:solidFill>
                  <a:srgbClr val="FFC000"/>
                </a:solidFill>
                <a:latin typeface="Times New Roman" pitchFamily="18" charset="0"/>
                <a:cs typeface="Times New Roman" pitchFamily="18" charset="0"/>
              </a:rPr>
            </a:br>
            <a:r>
              <a:rPr lang="en-AU" sz="2400" b="1" dirty="0">
                <a:solidFill>
                  <a:srgbClr val="FFC000"/>
                </a:solidFill>
                <a:latin typeface="Times New Roman" pitchFamily="18" charset="0"/>
                <a:cs typeface="Times New Roman" pitchFamily="18" charset="0"/>
              </a:rPr>
              <a:t>Compare  FC </a:t>
            </a:r>
            <a:r>
              <a:rPr lang="en-AU" sz="2400" b="1" dirty="0" err="1">
                <a:solidFill>
                  <a:srgbClr val="FFC000"/>
                </a:solidFill>
                <a:latin typeface="Times New Roman" pitchFamily="18" charset="0"/>
                <a:cs typeface="Times New Roman" pitchFamily="18" charset="0"/>
              </a:rPr>
              <a:t>ToF</a:t>
            </a:r>
            <a:r>
              <a:rPr lang="en-AU" sz="2400" b="1" dirty="0">
                <a:solidFill>
                  <a:srgbClr val="FFC000"/>
                </a:solidFill>
                <a:latin typeface="Times New Roman" pitchFamily="18" charset="0"/>
                <a:cs typeface="Times New Roman" pitchFamily="18" charset="0"/>
              </a:rPr>
              <a:t> Measured values with Code values</a:t>
            </a:r>
          </a:p>
        </p:txBody>
      </p:sp>
      <p:pic>
        <p:nvPicPr>
          <p:cNvPr id="3074" name="Picture 2" descr="C:\Users\Sing\Desktop\Neionspdenergy.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34723" y="1700808"/>
            <a:ext cx="8274554"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513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131024" cy="1371600"/>
          </a:xfrm>
        </p:spPr>
        <p:txBody>
          <a:bodyPr>
            <a:normAutofit/>
          </a:bodyPr>
          <a:lstStyle/>
          <a:p>
            <a:r>
              <a:rPr lang="en-AU" sz="2400" dirty="0">
                <a:solidFill>
                  <a:srgbClr val="FFC000"/>
                </a:solidFill>
                <a:latin typeface="Times New Roman" pitchFamily="18" charset="0"/>
                <a:cs typeface="Times New Roman" pitchFamily="18" charset="0"/>
              </a:rPr>
              <a:t>Ne ion </a:t>
            </a:r>
            <a:r>
              <a:rPr lang="en-AU" sz="2400" dirty="0" err="1">
                <a:solidFill>
                  <a:srgbClr val="FFC000"/>
                </a:solidFill>
                <a:latin typeface="Times New Roman" pitchFamily="18" charset="0"/>
                <a:cs typeface="Times New Roman" pitchFamily="18" charset="0"/>
              </a:rPr>
              <a:t>fluence</a:t>
            </a:r>
            <a:r>
              <a:rPr lang="en-AU" sz="2400" dirty="0">
                <a:solidFill>
                  <a:srgbClr val="FFC000"/>
                </a:solidFill>
                <a:latin typeface="Times New Roman" pitchFamily="18" charset="0"/>
                <a:cs typeface="Times New Roman" pitchFamily="18" charset="0"/>
              </a:rPr>
              <a:t>: Measured values compared with code values, both at FC; using a range of </a:t>
            </a:r>
            <a:r>
              <a:rPr lang="en-AU" sz="2400" dirty="0">
                <a:solidFill>
                  <a:srgbClr val="FFC000"/>
                </a:solidFill>
                <a:latin typeface="Symbol" pitchFamily="18" charset="2"/>
                <a:cs typeface="Times New Roman" pitchFamily="18" charset="0"/>
              </a:rPr>
              <a:t>q</a:t>
            </a:r>
            <a:r>
              <a:rPr lang="en-AU" sz="2400" dirty="0">
                <a:solidFill>
                  <a:srgbClr val="FFC000"/>
                </a:solidFill>
                <a:latin typeface="Times New Roman" pitchFamily="18" charset="0"/>
                <a:cs typeface="Times New Roman" pitchFamily="18" charset="0"/>
              </a:rPr>
              <a:t> of 3</a:t>
            </a:r>
            <a:r>
              <a:rPr lang="en-AU" sz="2400" baseline="30000" dirty="0">
                <a:solidFill>
                  <a:srgbClr val="FFC000"/>
                </a:solidFill>
                <a:latin typeface="Times New Roman" pitchFamily="18" charset="0"/>
                <a:cs typeface="Times New Roman" pitchFamily="18" charset="0"/>
              </a:rPr>
              <a:t>o</a:t>
            </a:r>
            <a:r>
              <a:rPr lang="en-AU" sz="2400" dirty="0">
                <a:solidFill>
                  <a:srgbClr val="FFC000"/>
                </a:solidFill>
                <a:latin typeface="Times New Roman" pitchFamily="18" charset="0"/>
                <a:cs typeface="Times New Roman" pitchFamily="18" charset="0"/>
              </a:rPr>
              <a:t>-6</a:t>
            </a:r>
            <a:r>
              <a:rPr lang="en-AU" sz="2400" baseline="30000" dirty="0">
                <a:solidFill>
                  <a:srgbClr val="FFC000"/>
                </a:solidFill>
                <a:latin typeface="Times New Roman" pitchFamily="18" charset="0"/>
                <a:cs typeface="Times New Roman" pitchFamily="18" charset="0"/>
              </a:rPr>
              <a:t>o</a:t>
            </a:r>
            <a:endParaRPr lang="en-AU" sz="2400" dirty="0">
              <a:solidFill>
                <a:srgbClr val="FFC000"/>
              </a:solidFill>
            </a:endParaRPr>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502487"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386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2800" dirty="0">
                <a:solidFill>
                  <a:srgbClr val="FFC000"/>
                </a:solidFill>
                <a:latin typeface="Times New Roman" pitchFamily="18" charset="0"/>
                <a:cs typeface="Times New Roman" pitchFamily="18" charset="0"/>
              </a:rPr>
              <a:t>Neon Ion Flux: Compare Measured values with code values, both at FC, using a range of </a:t>
            </a:r>
            <a:r>
              <a:rPr lang="en-AU" sz="2800" dirty="0">
                <a:solidFill>
                  <a:srgbClr val="FFC000"/>
                </a:solidFill>
                <a:latin typeface="Symbol" pitchFamily="18" charset="2"/>
                <a:cs typeface="Times New Roman" pitchFamily="18" charset="0"/>
              </a:rPr>
              <a:t>q</a:t>
            </a:r>
            <a:r>
              <a:rPr lang="en-AU" sz="2800" dirty="0">
                <a:solidFill>
                  <a:srgbClr val="FFC000"/>
                </a:solidFill>
                <a:latin typeface="Times New Roman" pitchFamily="18" charset="0"/>
                <a:cs typeface="Times New Roman" pitchFamily="18" charset="0"/>
              </a:rPr>
              <a:t> of 3</a:t>
            </a:r>
            <a:r>
              <a:rPr lang="en-AU" sz="2800" baseline="30000" dirty="0">
                <a:solidFill>
                  <a:srgbClr val="FFC000"/>
                </a:solidFill>
                <a:latin typeface="Times New Roman" pitchFamily="18" charset="0"/>
                <a:cs typeface="Times New Roman" pitchFamily="18" charset="0"/>
              </a:rPr>
              <a:t>o</a:t>
            </a:r>
            <a:r>
              <a:rPr lang="en-AU" sz="2800" dirty="0">
                <a:solidFill>
                  <a:srgbClr val="FFC000"/>
                </a:solidFill>
                <a:latin typeface="Times New Roman" pitchFamily="18" charset="0"/>
                <a:cs typeface="Times New Roman" pitchFamily="18" charset="0"/>
              </a:rPr>
              <a:t>-6</a:t>
            </a:r>
            <a:r>
              <a:rPr lang="en-AU" sz="2800" baseline="30000" dirty="0">
                <a:solidFill>
                  <a:srgbClr val="FFC000"/>
                </a:solidFill>
                <a:latin typeface="Times New Roman" pitchFamily="18" charset="0"/>
                <a:cs typeface="Times New Roman" pitchFamily="18" charset="0"/>
              </a:rPr>
              <a:t>o</a:t>
            </a:r>
            <a:endParaRPr lang="en-AU" sz="2800" dirty="0">
              <a:solidFill>
                <a:srgbClr val="FFC000"/>
              </a:solidFill>
            </a:endParaRP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732635" y="1700808"/>
            <a:ext cx="7667259"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975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15000"/>
              </a:lnSpc>
              <a:spcAft>
                <a:spcPts val="1000"/>
              </a:spcAft>
            </a:pPr>
            <a:r>
              <a:rPr lang="en-US" sz="2700" dirty="0">
                <a:solidFill>
                  <a:srgbClr val="FFC000"/>
                </a:solidFill>
                <a:latin typeface="Times New Roman"/>
                <a:ea typeface="Calibri"/>
                <a:cs typeface="Times New Roman"/>
              </a:rPr>
              <a:t>D Ion energy: Compare FC </a:t>
            </a:r>
            <a:r>
              <a:rPr lang="en-US" sz="2700" dirty="0" err="1">
                <a:solidFill>
                  <a:srgbClr val="FFC000"/>
                </a:solidFill>
                <a:latin typeface="Times New Roman"/>
                <a:ea typeface="Calibri"/>
                <a:cs typeface="Times New Roman"/>
              </a:rPr>
              <a:t>ToF</a:t>
            </a:r>
            <a:r>
              <a:rPr lang="en-US" sz="2700" dirty="0">
                <a:solidFill>
                  <a:srgbClr val="FFC000"/>
                </a:solidFill>
                <a:latin typeface="Times New Roman"/>
                <a:ea typeface="Calibri"/>
                <a:cs typeface="Times New Roman"/>
              </a:rPr>
              <a:t> measured values and </a:t>
            </a:r>
            <a:r>
              <a:rPr lang="en-AU" sz="2700" dirty="0">
                <a:solidFill>
                  <a:srgbClr val="FFC000"/>
                </a:solidFill>
                <a:latin typeface="Times New Roman"/>
                <a:ea typeface="Calibri"/>
                <a:cs typeface="Times New Roman"/>
              </a:rPr>
              <a:t>code values</a:t>
            </a:r>
            <a:endParaRPr lang="en-AU" dirty="0">
              <a:solidFill>
                <a:srgbClr val="FFC000"/>
              </a:solidFill>
            </a:endParaRPr>
          </a:p>
        </p:txBody>
      </p:sp>
      <p:pic>
        <p:nvPicPr>
          <p:cNvPr id="8" name="Content Placeholder 7"/>
          <p:cNvPicPr>
            <a:picLocks noGrp="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043608" y="1988840"/>
            <a:ext cx="6264696" cy="4032447"/>
          </a:xfrm>
          <a:prstGeom prst="rect">
            <a:avLst/>
          </a:prstGeom>
          <a:noFill/>
        </p:spPr>
      </p:pic>
    </p:spTree>
    <p:extLst>
      <p:ext uri="{BB962C8B-B14F-4D97-AF65-F5344CB8AC3E}">
        <p14:creationId xmlns:p14="http://schemas.microsoft.com/office/powerpoint/2010/main" val="2147454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2800" dirty="0">
                <a:solidFill>
                  <a:srgbClr val="FFC000"/>
                </a:solidFill>
                <a:latin typeface="Times New Roman" pitchFamily="18" charset="0"/>
                <a:cs typeface="Times New Roman" pitchFamily="18" charset="0"/>
              </a:rPr>
              <a:t>D ion </a:t>
            </a:r>
            <a:r>
              <a:rPr lang="en-AU" sz="2800" dirty="0" err="1">
                <a:solidFill>
                  <a:srgbClr val="FFC000"/>
                </a:solidFill>
                <a:latin typeface="Times New Roman" pitchFamily="18" charset="0"/>
                <a:cs typeface="Times New Roman" pitchFamily="18" charset="0"/>
              </a:rPr>
              <a:t>fluence</a:t>
            </a:r>
            <a:r>
              <a:rPr lang="en-AU" sz="2800" dirty="0">
                <a:solidFill>
                  <a:srgbClr val="FFC000"/>
                </a:solidFill>
                <a:latin typeface="Times New Roman" pitchFamily="18" charset="0"/>
                <a:cs typeface="Times New Roman" pitchFamily="18" charset="0"/>
              </a:rPr>
              <a:t>: Measured values compared with code values, both at FC; using a range of </a:t>
            </a:r>
            <a:r>
              <a:rPr lang="en-AU" sz="2800" dirty="0">
                <a:solidFill>
                  <a:srgbClr val="FFC000"/>
                </a:solidFill>
                <a:latin typeface="Symbol" pitchFamily="18" charset="2"/>
                <a:cs typeface="Times New Roman" pitchFamily="18" charset="0"/>
              </a:rPr>
              <a:t>q</a:t>
            </a:r>
            <a:r>
              <a:rPr lang="en-AU" sz="2800" dirty="0">
                <a:solidFill>
                  <a:srgbClr val="FFC000"/>
                </a:solidFill>
                <a:latin typeface="Times New Roman" pitchFamily="18" charset="0"/>
                <a:cs typeface="Times New Roman" pitchFamily="18" charset="0"/>
              </a:rPr>
              <a:t> of 1.6</a:t>
            </a:r>
            <a:r>
              <a:rPr lang="en-AU" sz="2800" baseline="30000" dirty="0">
                <a:solidFill>
                  <a:srgbClr val="FFC000"/>
                </a:solidFill>
                <a:latin typeface="Times New Roman" pitchFamily="18" charset="0"/>
                <a:cs typeface="Times New Roman" pitchFamily="18" charset="0"/>
              </a:rPr>
              <a:t>o</a:t>
            </a:r>
            <a:r>
              <a:rPr lang="en-AU" sz="2800" dirty="0">
                <a:solidFill>
                  <a:srgbClr val="FFC000"/>
                </a:solidFill>
                <a:latin typeface="Times New Roman" pitchFamily="18" charset="0"/>
                <a:cs typeface="Times New Roman" pitchFamily="18" charset="0"/>
              </a:rPr>
              <a:t>- 4.4</a:t>
            </a:r>
            <a:r>
              <a:rPr lang="en-AU" sz="2800" baseline="30000" dirty="0">
                <a:solidFill>
                  <a:srgbClr val="FFC000"/>
                </a:solidFill>
                <a:latin typeface="Times New Roman" pitchFamily="18" charset="0"/>
                <a:cs typeface="Times New Roman" pitchFamily="18" charset="0"/>
              </a:rPr>
              <a:t>o</a:t>
            </a:r>
            <a:endParaRPr lang="en-AU" dirty="0">
              <a:solidFill>
                <a:srgbClr val="FFC000"/>
              </a:solidFill>
            </a:endParaRPr>
          </a:p>
        </p:txBody>
      </p:sp>
      <p:pic>
        <p:nvPicPr>
          <p:cNvPr id="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864724" y="1699059"/>
            <a:ext cx="6875628" cy="425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610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2800" dirty="0">
                <a:solidFill>
                  <a:srgbClr val="FFC000"/>
                </a:solidFill>
                <a:latin typeface="Times New Roman" pitchFamily="18" charset="0"/>
                <a:cs typeface="Times New Roman" pitchFamily="18" charset="0"/>
              </a:rPr>
              <a:t>D ion flux: Measured values compared with code values, both at FC; using a range of </a:t>
            </a:r>
            <a:r>
              <a:rPr lang="en-AU" sz="2800" dirty="0">
                <a:solidFill>
                  <a:srgbClr val="FFC000"/>
                </a:solidFill>
                <a:latin typeface="Symbol" pitchFamily="18" charset="2"/>
                <a:cs typeface="Times New Roman" pitchFamily="18" charset="0"/>
              </a:rPr>
              <a:t>q</a:t>
            </a:r>
            <a:r>
              <a:rPr lang="en-AU" sz="2800" dirty="0">
                <a:solidFill>
                  <a:srgbClr val="FFC000"/>
                </a:solidFill>
                <a:latin typeface="Times New Roman" pitchFamily="18" charset="0"/>
                <a:cs typeface="Times New Roman" pitchFamily="18" charset="0"/>
              </a:rPr>
              <a:t> of 1.6</a:t>
            </a:r>
            <a:r>
              <a:rPr lang="en-AU" sz="2800" baseline="30000" dirty="0">
                <a:solidFill>
                  <a:srgbClr val="FFC000"/>
                </a:solidFill>
                <a:latin typeface="Times New Roman" pitchFamily="18" charset="0"/>
                <a:cs typeface="Times New Roman" pitchFamily="18" charset="0"/>
              </a:rPr>
              <a:t>o</a:t>
            </a:r>
            <a:r>
              <a:rPr lang="en-AU" sz="2800" dirty="0">
                <a:solidFill>
                  <a:srgbClr val="FFC000"/>
                </a:solidFill>
                <a:latin typeface="Times New Roman" pitchFamily="18" charset="0"/>
                <a:cs typeface="Times New Roman" pitchFamily="18" charset="0"/>
              </a:rPr>
              <a:t>- 4</a:t>
            </a:r>
            <a:r>
              <a:rPr lang="en-AU" sz="2800" baseline="30000" dirty="0">
                <a:solidFill>
                  <a:srgbClr val="FFC000"/>
                </a:solidFill>
                <a:latin typeface="Times New Roman" pitchFamily="18" charset="0"/>
                <a:cs typeface="Times New Roman" pitchFamily="18" charset="0"/>
              </a:rPr>
              <a:t>o</a:t>
            </a:r>
            <a:endParaRPr lang="en-AU" dirty="0">
              <a:solidFill>
                <a:srgbClr val="FFC000"/>
              </a:solidFill>
            </a:endParaRPr>
          </a:p>
        </p:txBody>
      </p:sp>
      <p:pic>
        <p:nvPicPr>
          <p:cNvPr id="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085912" y="1772816"/>
            <a:ext cx="6779574" cy="419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250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2088232"/>
          </a:xfrm>
        </p:spPr>
        <p:txBody>
          <a:bodyPr>
            <a:noAutofit/>
          </a:bodyPr>
          <a:lstStyle/>
          <a:p>
            <a:r>
              <a:rPr lang="en-AU" sz="3600" b="1" dirty="0">
                <a:solidFill>
                  <a:srgbClr val="FFC000"/>
                </a:solidFill>
                <a:latin typeface="Times New Roman" pitchFamily="18" charset="0"/>
                <a:cs typeface="Times New Roman" pitchFamily="18" charset="0"/>
              </a:rPr>
              <a:t>Summary for all 3 gases: </a:t>
            </a:r>
            <a:br>
              <a:rPr lang="en-AU" sz="3600" b="1" dirty="0">
                <a:solidFill>
                  <a:srgbClr val="FFC000"/>
                </a:solidFill>
                <a:latin typeface="Times New Roman" pitchFamily="18" charset="0"/>
                <a:cs typeface="Times New Roman" pitchFamily="18" charset="0"/>
              </a:rPr>
            </a:br>
            <a:r>
              <a:rPr lang="en-AU" sz="3600" b="1" cap="none" dirty="0">
                <a:solidFill>
                  <a:srgbClr val="FFC000"/>
                </a:solidFill>
                <a:latin typeface="Times New Roman" pitchFamily="18" charset="0"/>
                <a:cs typeface="Times New Roman" pitchFamily="18" charset="0"/>
              </a:rPr>
              <a:t>For the FC measured results to be comparable with the code results,  </a:t>
            </a:r>
            <a:r>
              <a:rPr lang="en-AU" sz="3600" b="1" cap="none" dirty="0">
                <a:solidFill>
                  <a:srgbClr val="FFC000"/>
                </a:solidFill>
                <a:latin typeface="Symbol" pitchFamily="18" charset="2"/>
                <a:cs typeface="Times New Roman" pitchFamily="18" charset="0"/>
              </a:rPr>
              <a:t>q</a:t>
            </a:r>
            <a:r>
              <a:rPr lang="en-AU" sz="3600" b="1" cap="none" dirty="0">
                <a:solidFill>
                  <a:srgbClr val="FFC000"/>
                </a:solidFill>
                <a:latin typeface="Times New Roman" pitchFamily="18" charset="0"/>
                <a:cs typeface="Times New Roman" pitchFamily="18" charset="0"/>
              </a:rPr>
              <a:t> is selected in the range: 1.6 – 6 degree</a:t>
            </a:r>
          </a:p>
        </p:txBody>
      </p:sp>
      <p:sp>
        <p:nvSpPr>
          <p:cNvPr id="3" name="Content Placeholder 2"/>
          <p:cNvSpPr>
            <a:spLocks noGrp="1"/>
          </p:cNvSpPr>
          <p:nvPr>
            <p:ph sz="quarter" idx="13"/>
          </p:nvPr>
        </p:nvSpPr>
        <p:spPr>
          <a:xfrm>
            <a:off x="683568" y="2564904"/>
            <a:ext cx="7924800" cy="2664296"/>
          </a:xfrm>
        </p:spPr>
        <p:txBody>
          <a:bodyPr>
            <a:normAutofit fontScale="92500" lnSpcReduction="10000"/>
          </a:bodyPr>
          <a:lstStyle/>
          <a:p>
            <a:pPr marL="0" indent="0">
              <a:buNone/>
            </a:pPr>
            <a:r>
              <a:rPr lang="en-AU" b="1" dirty="0">
                <a:solidFill>
                  <a:prstClr val="black"/>
                </a:solidFill>
                <a:latin typeface="Times New Roman" pitchFamily="18" charset="0"/>
                <a:cs typeface="Times New Roman" pitchFamily="18" charset="0"/>
              </a:rPr>
              <a:t> </a:t>
            </a:r>
            <a:endParaRPr lang="en-AU" sz="2800" dirty="0">
              <a:solidFill>
                <a:prstClr val="black"/>
              </a:solidFill>
              <a:latin typeface="Times New Roman" pitchFamily="18" charset="0"/>
              <a:ea typeface="+mj-ea"/>
              <a:cs typeface="Times New Roman" pitchFamily="18" charset="0"/>
            </a:endParaRPr>
          </a:p>
          <a:p>
            <a:pPr marL="0" indent="0">
              <a:buNone/>
            </a:pPr>
            <a:r>
              <a:rPr lang="en-AU" sz="4000" dirty="0">
                <a:solidFill>
                  <a:srgbClr val="FFC000"/>
                </a:solidFill>
                <a:latin typeface="Times New Roman" pitchFamily="18" charset="0"/>
                <a:ea typeface="+mj-ea"/>
                <a:cs typeface="Times New Roman" pitchFamily="18" charset="0"/>
              </a:rPr>
              <a:t>This range of </a:t>
            </a:r>
            <a:r>
              <a:rPr lang="en-AU" sz="4000" dirty="0">
                <a:solidFill>
                  <a:srgbClr val="FFC000"/>
                </a:solidFill>
                <a:latin typeface="Symbol" pitchFamily="18" charset="2"/>
                <a:ea typeface="+mj-ea"/>
                <a:cs typeface="Times New Roman" pitchFamily="18" charset="0"/>
              </a:rPr>
              <a:t>q</a:t>
            </a:r>
            <a:r>
              <a:rPr lang="en-AU" sz="4000" dirty="0">
                <a:solidFill>
                  <a:srgbClr val="FFC000"/>
                </a:solidFill>
                <a:latin typeface="Times New Roman" pitchFamily="18" charset="0"/>
                <a:ea typeface="+mj-ea"/>
                <a:cs typeface="Times New Roman" pitchFamily="18" charset="0"/>
              </a:rPr>
              <a:t> is reasonable when compared to published experimental observations which typically quotes measured </a:t>
            </a:r>
            <a:r>
              <a:rPr lang="en-AU" sz="4000" dirty="0">
                <a:solidFill>
                  <a:srgbClr val="FFC000"/>
                </a:solidFill>
                <a:latin typeface="Symbol" pitchFamily="18" charset="2"/>
                <a:ea typeface="+mj-ea"/>
                <a:cs typeface="Times New Roman" pitchFamily="18" charset="0"/>
              </a:rPr>
              <a:t>q</a:t>
            </a:r>
            <a:r>
              <a:rPr lang="en-AU" sz="4000" dirty="0">
                <a:solidFill>
                  <a:srgbClr val="FFC000"/>
                </a:solidFill>
                <a:latin typeface="Times New Roman" pitchFamily="18" charset="0"/>
                <a:ea typeface="+mj-ea"/>
                <a:cs typeface="Times New Roman" pitchFamily="18" charset="0"/>
              </a:rPr>
              <a:t> to be less than 20 degrees.</a:t>
            </a:r>
          </a:p>
          <a:p>
            <a:endParaRPr lang="en-AU" dirty="0"/>
          </a:p>
        </p:txBody>
      </p:sp>
    </p:spTree>
    <p:extLst>
      <p:ext uri="{BB962C8B-B14F-4D97-AF65-F5344CB8AC3E}">
        <p14:creationId xmlns:p14="http://schemas.microsoft.com/office/powerpoint/2010/main" val="628422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6201"/>
            <a:ext cx="8229600" cy="544488"/>
          </a:xfrm>
        </p:spPr>
        <p:txBody>
          <a:bodyPr>
            <a:normAutofit fontScale="90000"/>
          </a:bodyPr>
          <a:lstStyle/>
          <a:p>
            <a:r>
              <a:rPr lang="en-US" dirty="0">
                <a:latin typeface="Times New Roman" pitchFamily="18" charset="0"/>
                <a:cs typeface="Times New Roman" pitchFamily="18" charset="0"/>
              </a:rPr>
              <a:t>Review of work on ion beams</a:t>
            </a:r>
            <a:endParaRPr lang="en-MY" dirty="0">
              <a:latin typeface="Times New Roman" pitchFamily="18" charset="0"/>
              <a:cs typeface="Times New Roman" pitchFamily="18" charset="0"/>
            </a:endParaRPr>
          </a:p>
        </p:txBody>
      </p:sp>
      <p:sp>
        <p:nvSpPr>
          <p:cNvPr id="3" name="Content Placeholder 2"/>
          <p:cNvSpPr>
            <a:spLocks noGrp="1"/>
          </p:cNvSpPr>
          <p:nvPr>
            <p:ph sz="quarter" idx="13"/>
          </p:nvPr>
        </p:nvSpPr>
        <p:spPr>
          <a:xfrm>
            <a:off x="304800" y="657436"/>
            <a:ext cx="8534400" cy="5543128"/>
          </a:xfrm>
        </p:spPr>
        <p:txBody>
          <a:bodyPr>
            <a:normAutofit fontScale="92500" lnSpcReduction="20000"/>
          </a:bodyPr>
          <a:lstStyle/>
          <a:p>
            <a:pPr>
              <a:defRPr/>
            </a:pPr>
            <a:r>
              <a:rPr lang="en-US" sz="2000" dirty="0">
                <a:latin typeface="Times New Roman" pitchFamily="18" charset="0"/>
              </a:rPr>
              <a:t>Many different experiments </a:t>
            </a:r>
          </a:p>
          <a:p>
            <a:pPr>
              <a:defRPr/>
            </a:pPr>
            <a:r>
              <a:rPr lang="en-US" sz="2000" dirty="0">
                <a:latin typeface="Times New Roman" pitchFamily="18" charset="0"/>
              </a:rPr>
              <a:t>Many different machines</a:t>
            </a:r>
          </a:p>
          <a:p>
            <a:pPr>
              <a:defRPr/>
            </a:pPr>
            <a:r>
              <a:rPr lang="en-US" sz="2000" dirty="0">
                <a:latin typeface="Times New Roman" pitchFamily="18" charset="0"/>
              </a:rPr>
              <a:t>Different gases</a:t>
            </a:r>
          </a:p>
          <a:p>
            <a:pPr>
              <a:defRPr/>
            </a:pPr>
            <a:r>
              <a:rPr lang="en-US" sz="2000" dirty="0">
                <a:latin typeface="Times New Roman" pitchFamily="18" charset="0"/>
              </a:rPr>
              <a:t>Many types of diagnostics</a:t>
            </a:r>
          </a:p>
          <a:p>
            <a:pPr>
              <a:defRPr/>
            </a:pPr>
            <a:r>
              <a:rPr lang="en-US" sz="2000" dirty="0">
                <a:latin typeface="Times New Roman" pitchFamily="18" charset="0"/>
              </a:rPr>
              <a:t>Many sets of data</a:t>
            </a:r>
          </a:p>
          <a:p>
            <a:pPr>
              <a:defRPr/>
            </a:pPr>
            <a:r>
              <a:rPr lang="en-US" sz="2000" dirty="0">
                <a:latin typeface="Times New Roman" pitchFamily="18" charset="0"/>
              </a:rPr>
              <a:t>Data- some total (FC), some sampling (track detectors) </a:t>
            </a:r>
            <a:r>
              <a:rPr lang="en-US" sz="2000" dirty="0" err="1">
                <a:latin typeface="Times New Roman" pitchFamily="18" charset="0"/>
              </a:rPr>
              <a:t>ie</a:t>
            </a:r>
            <a:r>
              <a:rPr lang="en-US" sz="2000" dirty="0">
                <a:latin typeface="Times New Roman" pitchFamily="18" charset="0"/>
              </a:rPr>
              <a:t> not all ions recorded</a:t>
            </a:r>
          </a:p>
          <a:p>
            <a:pPr>
              <a:defRPr/>
            </a:pPr>
            <a:r>
              <a:rPr lang="en-US" sz="2000" dirty="0">
                <a:latin typeface="Times New Roman" pitchFamily="18" charset="0"/>
              </a:rPr>
              <a:t>Different perspectives, </a:t>
            </a:r>
          </a:p>
          <a:p>
            <a:pPr>
              <a:defRPr/>
            </a:pPr>
            <a:r>
              <a:rPr lang="en-US" sz="2000" dirty="0">
                <a:latin typeface="Times New Roman" pitchFamily="18" charset="0"/>
              </a:rPr>
              <a:t>different units:</a:t>
            </a:r>
          </a:p>
          <a:p>
            <a:pPr marL="0" indent="0">
              <a:buFontTx/>
              <a:buNone/>
              <a:defRPr/>
            </a:pPr>
            <a:r>
              <a:rPr lang="en-US" sz="2000" dirty="0">
                <a:latin typeface="Times New Roman" pitchFamily="18" charset="0"/>
              </a:rPr>
              <a:t>	 </a:t>
            </a:r>
            <a:r>
              <a:rPr lang="en-US" sz="2000" dirty="0">
                <a:solidFill>
                  <a:srgbClr val="FFFF00"/>
                </a:solidFill>
                <a:latin typeface="Times New Roman" pitchFamily="18" charset="0"/>
              </a:rPr>
              <a:t>number sr</a:t>
            </a:r>
            <a:r>
              <a:rPr lang="en-US" sz="2000" baseline="30000" dirty="0">
                <a:solidFill>
                  <a:srgbClr val="FFFF00"/>
                </a:solidFill>
                <a:latin typeface="Times New Roman" pitchFamily="18" charset="0"/>
              </a:rPr>
              <a:t>-1</a:t>
            </a:r>
            <a:r>
              <a:rPr lang="en-US" sz="2000" dirty="0">
                <a:solidFill>
                  <a:srgbClr val="FFFF00"/>
                </a:solidFill>
                <a:latin typeface="Times New Roman" pitchFamily="18" charset="0"/>
              </a:rPr>
              <a:t>; bunch power in W; </a:t>
            </a:r>
          </a:p>
          <a:p>
            <a:pPr marL="0" indent="0">
              <a:buFontTx/>
              <a:buNone/>
              <a:defRPr/>
            </a:pPr>
            <a:r>
              <a:rPr lang="en-US" sz="2000" dirty="0">
                <a:solidFill>
                  <a:srgbClr val="000000"/>
                </a:solidFill>
                <a:latin typeface="Times New Roman" pitchFamily="18" charset="0"/>
              </a:rPr>
              <a:t>	</a:t>
            </a:r>
            <a:r>
              <a:rPr lang="en-US" sz="2000" dirty="0">
                <a:solidFill>
                  <a:srgbClr val="FFFF00"/>
                </a:solidFill>
                <a:latin typeface="Times New Roman" pitchFamily="18" charset="0"/>
              </a:rPr>
              <a:t>beam power brightness in </a:t>
            </a:r>
            <a:r>
              <a:rPr lang="en-US" sz="2000" dirty="0">
                <a:solidFill>
                  <a:srgbClr val="FFFF00"/>
                </a:solidFill>
                <a:latin typeface="Times New Roman" pitchFamily="18" charset="0"/>
                <a:ea typeface="Times New Roman"/>
              </a:rPr>
              <a:t>GW cm</a:t>
            </a:r>
            <a:r>
              <a:rPr lang="en-US" sz="2000" baseline="30000" dirty="0">
                <a:solidFill>
                  <a:srgbClr val="FFFF00"/>
                </a:solidFill>
                <a:latin typeface="Times New Roman" pitchFamily="18" charset="0"/>
                <a:ea typeface="Times New Roman"/>
              </a:rPr>
              <a:t>-2</a:t>
            </a:r>
            <a:r>
              <a:rPr lang="en-US" sz="2000" dirty="0">
                <a:solidFill>
                  <a:srgbClr val="FFFF00"/>
                </a:solidFill>
                <a:latin typeface="Times New Roman" pitchFamily="18" charset="0"/>
                <a:ea typeface="Times New Roman"/>
              </a:rPr>
              <a:t> </a:t>
            </a:r>
            <a:r>
              <a:rPr lang="en-US" sz="2000" dirty="0" err="1">
                <a:solidFill>
                  <a:srgbClr val="FFFF00"/>
                </a:solidFill>
                <a:latin typeface="Times New Roman" pitchFamily="18" charset="0"/>
                <a:ea typeface="Times New Roman"/>
              </a:rPr>
              <a:t>sr</a:t>
            </a:r>
            <a:r>
              <a:rPr lang="en-US" sz="2000" dirty="0">
                <a:solidFill>
                  <a:srgbClr val="FFFF00"/>
                </a:solidFill>
                <a:latin typeface="Times New Roman" pitchFamily="18" charset="0"/>
                <a:ea typeface="Times New Roman"/>
              </a:rPr>
              <a:t> ; </a:t>
            </a:r>
          </a:p>
          <a:p>
            <a:pPr marL="0" indent="0">
              <a:buFontTx/>
              <a:buNone/>
              <a:defRPr/>
            </a:pPr>
            <a:r>
              <a:rPr lang="en-US" sz="2000" dirty="0">
                <a:solidFill>
                  <a:srgbClr val="FFFF00"/>
                </a:solidFill>
                <a:latin typeface="Times New Roman" pitchFamily="18" charset="0"/>
                <a:ea typeface="Times New Roman"/>
              </a:rPr>
              <a:t>	ion current densities in A cm</a:t>
            </a:r>
            <a:r>
              <a:rPr lang="en-US" sz="2000" baseline="30000" dirty="0">
                <a:solidFill>
                  <a:srgbClr val="FFFF00"/>
                </a:solidFill>
                <a:latin typeface="Times New Roman" pitchFamily="18" charset="0"/>
                <a:ea typeface="Times New Roman"/>
              </a:rPr>
              <a:t>-2</a:t>
            </a:r>
            <a:r>
              <a:rPr lang="en-US" sz="2000" dirty="0">
                <a:solidFill>
                  <a:srgbClr val="FFFF00"/>
                </a:solidFill>
                <a:latin typeface="Times New Roman" pitchFamily="18" charset="0"/>
                <a:ea typeface="Times New Roman"/>
              </a:rPr>
              <a:t>   ; beam ion densities in</a:t>
            </a:r>
            <a:r>
              <a:rPr lang="en-US" sz="2000" baseline="30000" dirty="0">
                <a:solidFill>
                  <a:srgbClr val="FFFF00"/>
                </a:solidFill>
                <a:latin typeface="Times New Roman" pitchFamily="18" charset="0"/>
                <a:ea typeface="Times New Roman"/>
              </a:rPr>
              <a:t> </a:t>
            </a:r>
            <a:r>
              <a:rPr lang="en-US" sz="2000" dirty="0">
                <a:solidFill>
                  <a:srgbClr val="FFFF00"/>
                </a:solidFill>
                <a:latin typeface="Times New Roman" pitchFamily="18" charset="0"/>
                <a:ea typeface="Times New Roman"/>
              </a:rPr>
              <a:t>m</a:t>
            </a:r>
            <a:r>
              <a:rPr lang="en-US" sz="2000" baseline="30000" dirty="0">
                <a:solidFill>
                  <a:srgbClr val="FFFF00"/>
                </a:solidFill>
                <a:latin typeface="Times New Roman" pitchFamily="18" charset="0"/>
                <a:ea typeface="Times New Roman"/>
              </a:rPr>
              <a:t>-3</a:t>
            </a:r>
            <a:r>
              <a:rPr lang="en-US" sz="2000" dirty="0">
                <a:solidFill>
                  <a:srgbClr val="FFFF00"/>
                </a:solidFill>
                <a:latin typeface="Times New Roman" pitchFamily="18" charset="0"/>
                <a:ea typeface="Times New Roman"/>
              </a:rPr>
              <a:t> ; </a:t>
            </a:r>
          </a:p>
          <a:p>
            <a:pPr marL="0" indent="0">
              <a:buFontTx/>
              <a:buNone/>
              <a:defRPr/>
            </a:pPr>
            <a:r>
              <a:rPr lang="en-US" sz="2000" dirty="0">
                <a:solidFill>
                  <a:srgbClr val="FFFF00"/>
                </a:solidFill>
                <a:latin typeface="Times New Roman" pitchFamily="18" charset="0"/>
                <a:ea typeface="Times New Roman"/>
              </a:rPr>
              <a:t>	tracks m</a:t>
            </a:r>
            <a:r>
              <a:rPr lang="en-US" sz="2000" baseline="30000" dirty="0">
                <a:solidFill>
                  <a:srgbClr val="FFFF00"/>
                </a:solidFill>
                <a:latin typeface="Times New Roman" pitchFamily="18" charset="0"/>
                <a:ea typeface="Times New Roman"/>
              </a:rPr>
              <a:t>-2</a:t>
            </a:r>
            <a:r>
              <a:rPr lang="en-US" sz="2000" dirty="0">
                <a:solidFill>
                  <a:srgbClr val="FFFF00"/>
                </a:solidFill>
                <a:latin typeface="Times New Roman" pitchFamily="18" charset="0"/>
                <a:ea typeface="Times New Roman"/>
              </a:rPr>
              <a:t> ; ions/</a:t>
            </a:r>
            <a:r>
              <a:rPr lang="en-US" sz="2000" dirty="0" err="1">
                <a:solidFill>
                  <a:srgbClr val="FFFF00"/>
                </a:solidFill>
                <a:latin typeface="Times New Roman" pitchFamily="18" charset="0"/>
                <a:ea typeface="Times New Roman"/>
              </a:rPr>
              <a:t>sterad</a:t>
            </a:r>
            <a:r>
              <a:rPr lang="en-US" sz="2000" dirty="0">
                <a:solidFill>
                  <a:srgbClr val="FFFF00"/>
                </a:solidFill>
                <a:latin typeface="Times New Roman" pitchFamily="18" charset="0"/>
                <a:ea typeface="Times New Roman"/>
              </a:rPr>
              <a:t> ; J/</a:t>
            </a:r>
            <a:r>
              <a:rPr lang="en-US" sz="2000" dirty="0" err="1">
                <a:solidFill>
                  <a:srgbClr val="FFFF00"/>
                </a:solidFill>
                <a:latin typeface="Times New Roman" pitchFamily="18" charset="0"/>
                <a:ea typeface="Times New Roman"/>
              </a:rPr>
              <a:t>sterad</a:t>
            </a:r>
            <a:r>
              <a:rPr lang="en-US" sz="2000" dirty="0">
                <a:solidFill>
                  <a:srgbClr val="FFFF00"/>
                </a:solidFill>
                <a:latin typeface="Times New Roman" pitchFamily="18" charset="0"/>
                <a:ea typeface="Times New Roman"/>
              </a:rPr>
              <a:t> ; </a:t>
            </a:r>
          </a:p>
          <a:p>
            <a:pPr marL="0" indent="0">
              <a:buFontTx/>
              <a:buNone/>
              <a:defRPr/>
            </a:pPr>
            <a:r>
              <a:rPr lang="en-US" sz="2000" dirty="0">
                <a:solidFill>
                  <a:srgbClr val="FFFF00"/>
                </a:solidFill>
                <a:latin typeface="Times New Roman" pitchFamily="18" charset="0"/>
                <a:ea typeface="Times New Roman"/>
              </a:rPr>
              <a:t>	total ion numbers; flux in m</a:t>
            </a:r>
            <a:r>
              <a:rPr lang="en-US" sz="2000" baseline="30000" dirty="0">
                <a:solidFill>
                  <a:srgbClr val="FFFF00"/>
                </a:solidFill>
                <a:latin typeface="Times New Roman" pitchFamily="18" charset="0"/>
                <a:ea typeface="Times New Roman"/>
              </a:rPr>
              <a:t>-2</a:t>
            </a:r>
            <a:r>
              <a:rPr lang="en-US" sz="2000" dirty="0">
                <a:solidFill>
                  <a:srgbClr val="FFFF00"/>
                </a:solidFill>
                <a:latin typeface="Times New Roman" pitchFamily="18" charset="0"/>
                <a:ea typeface="Times New Roman"/>
              </a:rPr>
              <a:t>s</a:t>
            </a:r>
            <a:r>
              <a:rPr lang="en-US" sz="2000" baseline="30000" dirty="0">
                <a:solidFill>
                  <a:srgbClr val="FFFF00"/>
                </a:solidFill>
                <a:latin typeface="Times New Roman" pitchFamily="18" charset="0"/>
                <a:ea typeface="Times New Roman"/>
              </a:rPr>
              <a:t>-1</a:t>
            </a:r>
            <a:r>
              <a:rPr lang="en-US" sz="2000" dirty="0">
                <a:solidFill>
                  <a:srgbClr val="FFFF00"/>
                </a:solidFill>
                <a:latin typeface="Times New Roman" pitchFamily="18" charset="0"/>
                <a:ea typeface="Times New Roman"/>
              </a:rPr>
              <a:t> ; ion </a:t>
            </a:r>
            <a:r>
              <a:rPr lang="en-US" sz="2000" dirty="0" err="1">
                <a:solidFill>
                  <a:srgbClr val="FFFF00"/>
                </a:solidFill>
                <a:latin typeface="Times New Roman" pitchFamily="18" charset="0"/>
                <a:ea typeface="Times New Roman"/>
              </a:rPr>
              <a:t>fluence</a:t>
            </a:r>
            <a:r>
              <a:rPr lang="en-US" sz="2000" dirty="0">
                <a:solidFill>
                  <a:srgbClr val="FFFF00"/>
                </a:solidFill>
                <a:latin typeface="Times New Roman" pitchFamily="18" charset="0"/>
                <a:ea typeface="Times New Roman"/>
              </a:rPr>
              <a:t> in (MeV.sr)</a:t>
            </a:r>
            <a:r>
              <a:rPr lang="en-US" sz="2000" baseline="30000" dirty="0">
                <a:solidFill>
                  <a:srgbClr val="FFFF00"/>
                </a:solidFill>
                <a:latin typeface="Times New Roman" pitchFamily="18" charset="0"/>
                <a:ea typeface="Times New Roman"/>
              </a:rPr>
              <a:t>-1</a:t>
            </a:r>
          </a:p>
          <a:p>
            <a:pPr>
              <a:defRPr/>
            </a:pPr>
            <a:r>
              <a:rPr lang="en-US" sz="2000" b="1" dirty="0">
                <a:solidFill>
                  <a:srgbClr val="FF0000"/>
                </a:solidFill>
                <a:latin typeface="Times New Roman" pitchFamily="18" charset="0"/>
                <a:ea typeface="Times New Roman"/>
              </a:rPr>
              <a:t>Correlation among experiments? Benchmarking? Scaling? Obvious errors of orders of magnitude!!Confusion more than correlation</a:t>
            </a:r>
            <a:endParaRPr lang="en-US" sz="2000" b="1" dirty="0">
              <a:solidFill>
                <a:srgbClr val="FF0000"/>
              </a:solidFill>
              <a:latin typeface="Times New Roman" pitchFamily="18" charset="0"/>
            </a:endParaRPr>
          </a:p>
          <a:p>
            <a:pPr>
              <a:defRPr/>
            </a:pPr>
            <a:endParaRPr lang="en-MY" dirty="0"/>
          </a:p>
        </p:txBody>
      </p:sp>
    </p:spTree>
    <p:extLst>
      <p:ext uri="{BB962C8B-B14F-4D97-AF65-F5344CB8AC3E}">
        <p14:creationId xmlns:p14="http://schemas.microsoft.com/office/powerpoint/2010/main" val="930562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138864" cy="1143000"/>
          </a:xfrm>
        </p:spPr>
        <p:txBody>
          <a:bodyPr/>
          <a:lstStyle/>
          <a:p>
            <a:r>
              <a:rPr lang="en-AU" cap="none" dirty="0">
                <a:solidFill>
                  <a:srgbClr val="FFC000"/>
                </a:solidFill>
                <a:latin typeface="Times New Roman" pitchFamily="18" charset="0"/>
                <a:cs typeface="Times New Roman" pitchFamily="18" charset="0"/>
              </a:rPr>
              <a:t>Error Analysis:</a:t>
            </a:r>
            <a:r>
              <a:rPr lang="en-AU" cap="none" dirty="0">
                <a:latin typeface="Times New Roman" pitchFamily="18" charset="0"/>
                <a:cs typeface="Times New Roman" pitchFamily="18" charset="0"/>
              </a:rPr>
              <a:t/>
            </a:r>
            <a:br>
              <a:rPr lang="en-AU" cap="none" dirty="0">
                <a:latin typeface="Times New Roman" pitchFamily="18" charset="0"/>
                <a:cs typeface="Times New Roman" pitchFamily="18" charset="0"/>
              </a:rPr>
            </a:br>
            <a:r>
              <a:rPr lang="en-AU" cap="none" dirty="0">
                <a:latin typeface="Times New Roman" pitchFamily="18" charset="0"/>
                <a:cs typeface="Times New Roman" pitchFamily="18" charset="0"/>
              </a:rPr>
              <a:t>Over range 0-20 degrees, </a:t>
            </a:r>
            <a:r>
              <a:rPr lang="en-AU" cap="none" dirty="0" err="1">
                <a:latin typeface="Times New Roman" pitchFamily="18" charset="0"/>
                <a:cs typeface="Times New Roman" pitchFamily="18" charset="0"/>
              </a:rPr>
              <a:t>tan</a:t>
            </a:r>
            <a:r>
              <a:rPr lang="en-AU" cap="none" dirty="0" err="1">
                <a:latin typeface="Symbol" pitchFamily="18" charset="2"/>
                <a:cs typeface="Times New Roman" pitchFamily="18" charset="0"/>
              </a:rPr>
              <a:t>q</a:t>
            </a:r>
            <a:r>
              <a:rPr lang="en-AU" cap="none" dirty="0">
                <a:latin typeface="Times New Roman" pitchFamily="18" charset="0"/>
                <a:cs typeface="Times New Roman" pitchFamily="18" charset="0"/>
              </a:rPr>
              <a:t> proportional to </a:t>
            </a:r>
            <a:r>
              <a:rPr lang="en-AU" cap="none" dirty="0">
                <a:latin typeface="Symbol" pitchFamily="18" charset="2"/>
                <a:cs typeface="Times New Roman" pitchFamily="18" charset="0"/>
              </a:rPr>
              <a:t>q</a:t>
            </a:r>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076056" y="3933056"/>
            <a:ext cx="3312368" cy="199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Chart 4"/>
          <p:cNvGraphicFramePr>
            <a:graphicFrameLocks/>
          </p:cNvGraphicFramePr>
          <p:nvPr>
            <p:extLst>
              <p:ext uri="{D42A27DB-BD31-4B8C-83A1-F6EECF244321}">
                <p14:modId xmlns:p14="http://schemas.microsoft.com/office/powerpoint/2010/main" val="2506230282"/>
              </p:ext>
            </p:extLst>
          </p:nvPr>
        </p:nvGraphicFramePr>
        <p:xfrm>
          <a:off x="611560" y="16288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0192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908720"/>
          </a:xfrm>
        </p:spPr>
        <p:txBody>
          <a:bodyPr/>
          <a:lstStyle/>
          <a:p>
            <a:r>
              <a:rPr lang="en-AU" cap="none" dirty="0">
                <a:solidFill>
                  <a:srgbClr val="FFC000"/>
                </a:solidFill>
                <a:latin typeface="Times New Roman" pitchFamily="18" charset="0"/>
                <a:cs typeface="Times New Roman" pitchFamily="18" charset="0"/>
              </a:rPr>
              <a:t>Error Analysis:</a:t>
            </a:r>
            <a:endParaRPr lang="en-AU" dirty="0">
              <a:solidFill>
                <a:srgbClr val="FFC000"/>
              </a:solidFill>
            </a:endParaRPr>
          </a:p>
        </p:txBody>
      </p:sp>
      <p:sp>
        <p:nvSpPr>
          <p:cNvPr id="3" name="Content Placeholder 2"/>
          <p:cNvSpPr>
            <a:spLocks noGrp="1"/>
          </p:cNvSpPr>
          <p:nvPr>
            <p:ph sz="quarter" idx="13"/>
          </p:nvPr>
        </p:nvSpPr>
        <p:spPr>
          <a:xfrm>
            <a:off x="611560" y="1124744"/>
            <a:ext cx="8140824" cy="5616624"/>
          </a:xfrm>
        </p:spPr>
        <p:txBody>
          <a:bodyPr>
            <a:normAutofit lnSpcReduction="10000"/>
          </a:bodyPr>
          <a:lstStyle/>
          <a:p>
            <a:r>
              <a:rPr lang="en-AU" sz="2400" dirty="0">
                <a:latin typeface="Times New Roman" pitchFamily="18" charset="0"/>
                <a:cs typeface="Times New Roman" pitchFamily="18" charset="0"/>
              </a:rPr>
              <a:t>So an angular range of 1.6 to 6 degrees implies a range of factor of 4. Thus the scatter in those graphs of flux and </a:t>
            </a:r>
            <a:r>
              <a:rPr lang="en-AU" sz="2400" dirty="0" err="1">
                <a:latin typeface="Times New Roman" pitchFamily="18" charset="0"/>
                <a:cs typeface="Times New Roman" pitchFamily="18" charset="0"/>
              </a:rPr>
              <a:t>fluence</a:t>
            </a:r>
            <a:r>
              <a:rPr lang="en-AU" sz="2400" dirty="0">
                <a:latin typeface="Times New Roman" pitchFamily="18" charset="0"/>
                <a:cs typeface="Times New Roman" pitchFamily="18" charset="0"/>
              </a:rPr>
              <a:t> is within factor of 4 from edge to edge of each band.</a:t>
            </a:r>
          </a:p>
          <a:p>
            <a:r>
              <a:rPr lang="en-AU" sz="2400" dirty="0">
                <a:latin typeface="Times New Roman" pitchFamily="18" charset="0"/>
                <a:cs typeface="Times New Roman" pitchFamily="18" charset="0"/>
              </a:rPr>
              <a:t>Moreover the FC measured values falls in each case close to the centre of the band. This implies that the code computed values fall within a factor of much less than 4 (likely agreement is better than factor of 2) when compared to the measured values.</a:t>
            </a:r>
          </a:p>
          <a:p>
            <a:r>
              <a:rPr lang="en-AU" sz="2400" dirty="0">
                <a:latin typeface="Times New Roman" pitchFamily="18" charset="0"/>
                <a:cs typeface="Times New Roman" pitchFamily="18" charset="0"/>
              </a:rPr>
              <a:t>In terms of PF shot-to-shot variability, the INTI PF (which is one of the UNU/ICTP PFF machines) has a shot-to shot variability of the order of 2.</a:t>
            </a:r>
          </a:p>
          <a:p>
            <a:r>
              <a:rPr lang="en-AU" sz="2400" dirty="0">
                <a:latin typeface="Times New Roman" pitchFamily="18" charset="0"/>
                <a:cs typeface="Times New Roman" pitchFamily="18" charset="0"/>
              </a:rPr>
              <a:t>Thus these results may be interpreted as agreement between our code computed </a:t>
            </a:r>
            <a:r>
              <a:rPr lang="en-AU" sz="2400" dirty="0" err="1">
                <a:latin typeface="Times New Roman" pitchFamily="18" charset="0"/>
                <a:cs typeface="Times New Roman" pitchFamily="18" charset="0"/>
              </a:rPr>
              <a:t>fluence</a:t>
            </a:r>
            <a:r>
              <a:rPr lang="en-AU" sz="2400" dirty="0">
                <a:latin typeface="Times New Roman" pitchFamily="18" charset="0"/>
                <a:cs typeface="Times New Roman" pitchFamily="18" charset="0"/>
              </a:rPr>
              <a:t> and flus and the measured FC values.</a:t>
            </a:r>
          </a:p>
          <a:p>
            <a:endParaRPr lang="en-AU" dirty="0"/>
          </a:p>
        </p:txBody>
      </p:sp>
    </p:spTree>
    <p:extLst>
      <p:ext uri="{BB962C8B-B14F-4D97-AF65-F5344CB8AC3E}">
        <p14:creationId xmlns:p14="http://schemas.microsoft.com/office/powerpoint/2010/main" val="1600453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800" dirty="0">
                <a:solidFill>
                  <a:srgbClr val="00B050"/>
                </a:solidFill>
                <a:latin typeface="Times New Roman" pitchFamily="18" charset="0"/>
                <a:cs typeface="Times New Roman" pitchFamily="18" charset="0"/>
              </a:rPr>
              <a:t>Conclusion</a:t>
            </a:r>
          </a:p>
        </p:txBody>
      </p:sp>
      <p:sp>
        <p:nvSpPr>
          <p:cNvPr id="3" name="Content Placeholder 2"/>
          <p:cNvSpPr>
            <a:spLocks noGrp="1"/>
          </p:cNvSpPr>
          <p:nvPr>
            <p:ph sz="quarter" idx="13"/>
          </p:nvPr>
        </p:nvSpPr>
        <p:spPr>
          <a:xfrm>
            <a:off x="609600" y="1600200"/>
            <a:ext cx="8210872" cy="4493096"/>
          </a:xfrm>
        </p:spPr>
        <p:txBody>
          <a:bodyPr>
            <a:normAutofit lnSpcReduction="10000"/>
          </a:bodyPr>
          <a:lstStyle/>
          <a:p>
            <a:r>
              <a:rPr lang="en-AU" sz="3200" dirty="0">
                <a:solidFill>
                  <a:srgbClr val="00B0F0"/>
                </a:solidFill>
                <a:latin typeface="Times New Roman" pitchFamily="18" charset="0"/>
                <a:cs typeface="Times New Roman" pitchFamily="18" charset="0"/>
              </a:rPr>
              <a:t>The FC </a:t>
            </a:r>
            <a:r>
              <a:rPr lang="en-AU" sz="3200" dirty="0" err="1">
                <a:solidFill>
                  <a:srgbClr val="00B0F0"/>
                </a:solidFill>
                <a:latin typeface="Times New Roman" pitchFamily="18" charset="0"/>
                <a:cs typeface="Times New Roman" pitchFamily="18" charset="0"/>
              </a:rPr>
              <a:t>ToF</a:t>
            </a:r>
            <a:r>
              <a:rPr lang="en-AU" sz="3200" dirty="0">
                <a:solidFill>
                  <a:srgbClr val="00B0F0"/>
                </a:solidFill>
                <a:latin typeface="Times New Roman" pitchFamily="18" charset="0"/>
                <a:cs typeface="Times New Roman" pitchFamily="18" charset="0"/>
              </a:rPr>
              <a:t> measurements agree with the code results for ion speed and energy</a:t>
            </a:r>
          </a:p>
          <a:p>
            <a:r>
              <a:rPr lang="en-AU" sz="3200" dirty="0">
                <a:solidFill>
                  <a:srgbClr val="00B0F0"/>
                </a:solidFill>
                <a:latin typeface="Times New Roman" pitchFamily="18" charset="0"/>
                <a:cs typeface="Times New Roman" pitchFamily="18" charset="0"/>
              </a:rPr>
              <a:t>The FC measured </a:t>
            </a:r>
            <a:r>
              <a:rPr lang="en-AU" sz="3200" dirty="0" err="1">
                <a:solidFill>
                  <a:srgbClr val="00B0F0"/>
                </a:solidFill>
                <a:latin typeface="Times New Roman" pitchFamily="18" charset="0"/>
                <a:cs typeface="Times New Roman" pitchFamily="18" charset="0"/>
              </a:rPr>
              <a:t>fluence</a:t>
            </a:r>
            <a:r>
              <a:rPr lang="en-AU" sz="3200" dirty="0">
                <a:solidFill>
                  <a:srgbClr val="00B0F0"/>
                </a:solidFill>
                <a:latin typeface="Times New Roman" pitchFamily="18" charset="0"/>
                <a:cs typeface="Times New Roman" pitchFamily="18" charset="0"/>
              </a:rPr>
              <a:t> and flux in various gases D, Ne and </a:t>
            </a:r>
            <a:r>
              <a:rPr lang="en-AU" sz="3200" dirty="0" err="1">
                <a:solidFill>
                  <a:srgbClr val="00B0F0"/>
                </a:solidFill>
                <a:latin typeface="Times New Roman" pitchFamily="18" charset="0"/>
                <a:cs typeface="Times New Roman" pitchFamily="18" charset="0"/>
              </a:rPr>
              <a:t>Ar</a:t>
            </a:r>
            <a:r>
              <a:rPr lang="en-AU" sz="3200" dirty="0">
                <a:solidFill>
                  <a:srgbClr val="00B0F0"/>
                </a:solidFill>
                <a:latin typeface="Times New Roman" pitchFamily="18" charset="0"/>
                <a:cs typeface="Times New Roman" pitchFamily="18" charset="0"/>
              </a:rPr>
              <a:t> agree with the code results</a:t>
            </a:r>
          </a:p>
          <a:p>
            <a:r>
              <a:rPr lang="en-AU" sz="4000" dirty="0">
                <a:solidFill>
                  <a:srgbClr val="00B050"/>
                </a:solidFill>
                <a:latin typeface="Times New Roman" pitchFamily="18" charset="0"/>
                <a:cs typeface="Times New Roman" pitchFamily="18" charset="0"/>
              </a:rPr>
              <a:t>These results validate the Lee code for estimation of gross beam ion properties for various gases</a:t>
            </a:r>
            <a:r>
              <a:rPr lang="en-AU" sz="2800" dirty="0">
                <a:solidFill>
                  <a:srgbClr val="00B0F0"/>
                </a:solidFill>
                <a:latin typeface="Times New Roman" pitchFamily="18" charset="0"/>
                <a:cs typeface="Times New Roman" pitchFamily="18" charset="0"/>
              </a:rPr>
              <a:t>.</a:t>
            </a:r>
          </a:p>
        </p:txBody>
      </p:sp>
    </p:spTree>
    <p:extLst>
      <p:ext uri="{BB962C8B-B14F-4D97-AF65-F5344CB8AC3E}">
        <p14:creationId xmlns:p14="http://schemas.microsoft.com/office/powerpoint/2010/main" val="4222759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b="1" cap="none" dirty="0">
                <a:solidFill>
                  <a:srgbClr val="00B050"/>
                </a:solidFill>
                <a:latin typeface="Times New Roman" pitchFamily="18" charset="0"/>
                <a:cs typeface="Times New Roman" pitchFamily="18" charset="0"/>
              </a:rPr>
              <a:t>Before these Present Experiments</a:t>
            </a:r>
          </a:p>
        </p:txBody>
      </p:sp>
      <p:sp>
        <p:nvSpPr>
          <p:cNvPr id="3" name="Content Placeholder 2"/>
          <p:cNvSpPr>
            <a:spLocks noGrp="1"/>
          </p:cNvSpPr>
          <p:nvPr>
            <p:ph sz="quarter" idx="13"/>
          </p:nvPr>
        </p:nvSpPr>
        <p:spPr/>
        <p:txBody>
          <a:bodyPr/>
          <a:lstStyle/>
          <a:p>
            <a:endParaRPr lang="en-AU"/>
          </a:p>
        </p:txBody>
      </p:sp>
      <p:pic>
        <p:nvPicPr>
          <p:cNvPr id="2050" name="Picture 2" descr="C:\Users\Sing\Desktop\aphilosoph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7577258"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213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b="1" cap="none" dirty="0">
                <a:solidFill>
                  <a:srgbClr val="00B050"/>
                </a:solidFill>
                <a:latin typeface="Times New Roman" pitchFamily="18" charset="0"/>
                <a:cs typeface="Times New Roman" pitchFamily="18" charset="0"/>
              </a:rPr>
              <a:t>After these Present Experiments</a:t>
            </a:r>
            <a:endParaRPr lang="en-AU" sz="3600" b="1" cap="none" dirty="0">
              <a:solidFill>
                <a:srgbClr val="00B050"/>
              </a:solidFill>
            </a:endParaRPr>
          </a:p>
        </p:txBody>
      </p:sp>
      <p:sp>
        <p:nvSpPr>
          <p:cNvPr id="3" name="Content Placeholder 2"/>
          <p:cNvSpPr>
            <a:spLocks noGrp="1"/>
          </p:cNvSpPr>
          <p:nvPr>
            <p:ph sz="quarter" idx="13"/>
          </p:nvPr>
        </p:nvSpPr>
        <p:spPr/>
        <p:txBody>
          <a:bodyPr/>
          <a:lstStyle/>
          <a:p>
            <a:endParaRPr lang="en-AU"/>
          </a:p>
        </p:txBody>
      </p:sp>
      <p:pic>
        <p:nvPicPr>
          <p:cNvPr id="3074" name="Picture 2" descr="C:\Users\Sing\Desktop\bphilosoph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43832"/>
            <a:ext cx="7577259"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235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sz="3200" b="1" dirty="0">
                <a:latin typeface="Times New Roman" pitchFamily="18" charset="0"/>
                <a:cs typeface="Times New Roman" pitchFamily="18" charset="0"/>
              </a:rPr>
              <a:t>Our numerical experiments on Ion Beams</a:t>
            </a:r>
            <a:endParaRPr lang="en-MY" sz="3200" b="1" dirty="0">
              <a:latin typeface="Times New Roman" pitchFamily="18" charset="0"/>
              <a:cs typeface="Times New Roman" pitchFamily="18" charset="0"/>
            </a:endParaRPr>
          </a:p>
        </p:txBody>
      </p:sp>
      <p:sp>
        <p:nvSpPr>
          <p:cNvPr id="22531" name="Content Placeholder 2"/>
          <p:cNvSpPr>
            <a:spLocks noGrp="1"/>
          </p:cNvSpPr>
          <p:nvPr>
            <p:ph sz="quarter" idx="13"/>
          </p:nvPr>
        </p:nvSpPr>
        <p:spPr/>
        <p:txBody>
          <a:bodyPr>
            <a:normAutofit/>
          </a:bodyPr>
          <a:lstStyle/>
          <a:p>
            <a:r>
              <a:rPr lang="en-US" sz="3600" dirty="0">
                <a:latin typeface="Times New Roman" pitchFamily="18" charset="0"/>
                <a:cs typeface="Times New Roman" pitchFamily="18" charset="0"/>
              </a:rPr>
              <a:t>The ion beam numerical experiments adds on as a branch to the integrated view which our numerical experiments strive to present of the plasma focus</a:t>
            </a:r>
            <a:endParaRPr lang="en-MY" sz="3600" dirty="0">
              <a:latin typeface="Times New Roman" pitchFamily="18" charset="0"/>
              <a:cs typeface="Times New Roman" pitchFamily="18" charset="0"/>
            </a:endParaRPr>
          </a:p>
        </p:txBody>
      </p:sp>
    </p:spTree>
    <p:extLst>
      <p:ext uri="{BB962C8B-B14F-4D97-AF65-F5344CB8AC3E}">
        <p14:creationId xmlns:p14="http://schemas.microsoft.com/office/powerpoint/2010/main" val="1888645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71400"/>
            <a:ext cx="7924800" cy="1143000"/>
          </a:xfrm>
        </p:spPr>
        <p:txBody>
          <a:bodyPr/>
          <a:lstStyle/>
          <a:p>
            <a:r>
              <a:rPr lang="en-AU" dirty="0">
                <a:latin typeface="Times New Roman" pitchFamily="18" charset="0"/>
                <a:cs typeface="Times New Roman" pitchFamily="18" charset="0"/>
              </a:rPr>
              <a:t>Chart of the code and Results</a:t>
            </a:r>
          </a:p>
        </p:txBody>
      </p:sp>
      <p:sp>
        <p:nvSpPr>
          <p:cNvPr id="3" name="Content Placeholder 2"/>
          <p:cNvSpPr>
            <a:spLocks noGrp="1"/>
          </p:cNvSpPr>
          <p:nvPr>
            <p:ph sz="quarter" idx="13"/>
          </p:nvPr>
        </p:nvSpPr>
        <p:spPr/>
        <p:txBody>
          <a:bodyPr/>
          <a:lstStyle/>
          <a:p>
            <a:endParaRPr lang="en-AU"/>
          </a:p>
        </p:txBody>
      </p:sp>
      <p:pic>
        <p:nvPicPr>
          <p:cNvPr id="1026" name="Picture 2" descr="C:\Users\Sing\Desktop\philosoph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7577256" cy="4680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446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Times New Roman" pitchFamily="18" charset="0"/>
                <a:cs typeface="Times New Roman" pitchFamily="18" charset="0"/>
              </a:rPr>
              <a:t>Benchmarking?</a:t>
            </a:r>
            <a:endParaRPr lang="en-AU" dirty="0">
              <a:latin typeface="Times New Roman" pitchFamily="18" charset="0"/>
              <a:cs typeface="Times New Roman" pitchFamily="18" charset="0"/>
            </a:endParaRPr>
          </a:p>
        </p:txBody>
      </p:sp>
      <p:sp>
        <p:nvSpPr>
          <p:cNvPr id="3" name="Content Placeholder 2"/>
          <p:cNvSpPr>
            <a:spLocks noGrp="1"/>
          </p:cNvSpPr>
          <p:nvPr>
            <p:ph sz="quarter" idx="13"/>
          </p:nvPr>
        </p:nvSpPr>
        <p:spPr/>
        <p:txBody>
          <a:bodyPr>
            <a:normAutofit fontScale="92500" lnSpcReduction="20000"/>
          </a:bodyPr>
          <a:lstStyle/>
          <a:p>
            <a:r>
              <a:rPr lang="en-AU" sz="2800" dirty="0" smtClean="0">
                <a:latin typeface="Times New Roman" pitchFamily="18" charset="0"/>
                <a:cs typeface="Times New Roman" pitchFamily="18" charset="0"/>
              </a:rPr>
              <a:t>1. </a:t>
            </a:r>
            <a:r>
              <a:rPr lang="en-AU" sz="2800" dirty="0" smtClean="0"/>
              <a:t>International Centre for Dense Magnetised Plasmas: ICDMP website </a:t>
            </a:r>
            <a:r>
              <a:rPr lang="en-AU" sz="2800" dirty="0" smtClean="0">
                <a:hlinkClick r:id="rId2"/>
              </a:rPr>
              <a:t>www.icdmp.pl</a:t>
            </a:r>
            <a:endParaRPr lang="en-AU" sz="2800" dirty="0" smtClean="0"/>
          </a:p>
          <a:p>
            <a:pPr marL="0" indent="0">
              <a:buNone/>
            </a:pPr>
            <a:r>
              <a:rPr lang="en-AU" sz="2800" dirty="0" smtClean="0"/>
              <a:t> code: Vargas-</a:t>
            </a:r>
            <a:r>
              <a:rPr lang="en-AU" sz="2800" dirty="0" err="1" smtClean="0"/>
              <a:t>Gratton</a:t>
            </a:r>
            <a:r>
              <a:rPr lang="en-AU" sz="2800" dirty="0" smtClean="0"/>
              <a:t> code recent papers by Prof Sunil </a:t>
            </a:r>
            <a:r>
              <a:rPr lang="en-AU" sz="2800" dirty="0" err="1" smtClean="0"/>
              <a:t>Auluck</a:t>
            </a:r>
            <a:r>
              <a:rPr lang="en-AU" sz="2800" dirty="0" smtClean="0"/>
              <a:t>: </a:t>
            </a:r>
            <a:r>
              <a:rPr lang="en-AU" sz="2800" dirty="0" smtClean="0">
                <a:solidFill>
                  <a:srgbClr val="FFFF00"/>
                </a:solidFill>
              </a:rPr>
              <a:t>comparatively limited outputs, e.g. no neutron x-ray ion beam, radiation outputs</a:t>
            </a:r>
            <a:endParaRPr lang="en-AU" sz="2800" dirty="0" smtClean="0">
              <a:solidFill>
                <a:srgbClr val="FFFF00"/>
              </a:solidFill>
            </a:endParaRPr>
          </a:p>
          <a:p>
            <a:pPr marL="0" indent="0">
              <a:buNone/>
            </a:pPr>
            <a:endParaRPr lang="en-AU" dirty="0"/>
          </a:p>
          <a:p>
            <a:pPr marL="0" indent="0">
              <a:buNone/>
            </a:pPr>
            <a:r>
              <a:rPr lang="en-AU" sz="3200" dirty="0" smtClean="0">
                <a:latin typeface="Times New Roman" pitchFamily="18" charset="0"/>
                <a:cs typeface="Times New Roman" pitchFamily="18" charset="0"/>
              </a:rPr>
              <a:t>2. Fully Kinetic simulation by A Schmidt et al: most fundamentally based code: </a:t>
            </a:r>
            <a:r>
              <a:rPr lang="en-AU" sz="3200" dirty="0" smtClean="0">
                <a:solidFill>
                  <a:srgbClr val="FFFF00"/>
                </a:solidFill>
                <a:latin typeface="Times New Roman" pitchFamily="18" charset="0"/>
                <a:cs typeface="Times New Roman" pitchFamily="18" charset="0"/>
              </a:rPr>
              <a:t>vast computing power required</a:t>
            </a:r>
            <a:r>
              <a:rPr lang="en-AU" sz="3200" dirty="0" smtClean="0">
                <a:latin typeface="Times New Roman" pitchFamily="18" charset="0"/>
                <a:cs typeface="Times New Roman" pitchFamily="18" charset="0"/>
              </a:rPr>
              <a:t>, excellent results for 1 machine. </a:t>
            </a:r>
            <a:r>
              <a:rPr lang="en-AU" sz="3200" dirty="0" smtClean="0">
                <a:solidFill>
                  <a:srgbClr val="FFFF00"/>
                </a:solidFill>
                <a:latin typeface="Times New Roman" pitchFamily="18" charset="0"/>
                <a:cs typeface="Times New Roman" pitchFamily="18" charset="0"/>
              </a:rPr>
              <a:t>Wrong current waveform</a:t>
            </a:r>
            <a:r>
              <a:rPr lang="en-AU" sz="3200" dirty="0" smtClean="0">
                <a:latin typeface="Times New Roman" pitchFamily="18" charset="0"/>
                <a:cs typeface="Times New Roman" pitchFamily="18" charset="0"/>
              </a:rPr>
              <a:t>.</a:t>
            </a:r>
            <a:endParaRPr lang="en-AU" sz="3200" dirty="0">
              <a:latin typeface="Times New Roman" pitchFamily="18" charset="0"/>
              <a:cs typeface="Times New Roman" pitchFamily="18" charset="0"/>
            </a:endParaRPr>
          </a:p>
        </p:txBody>
      </p:sp>
    </p:spTree>
    <p:extLst>
      <p:ext uri="{BB962C8B-B14F-4D97-AF65-F5344CB8AC3E}">
        <p14:creationId xmlns:p14="http://schemas.microsoft.com/office/powerpoint/2010/main" val="1007920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Times New Roman" pitchFamily="18" charset="0"/>
                <a:cs typeface="Times New Roman" pitchFamily="18" charset="0"/>
              </a:rPr>
              <a:t>Before these Present Experiments</a:t>
            </a:r>
          </a:p>
        </p:txBody>
      </p:sp>
      <p:sp>
        <p:nvSpPr>
          <p:cNvPr id="3" name="Content Placeholder 2"/>
          <p:cNvSpPr>
            <a:spLocks noGrp="1"/>
          </p:cNvSpPr>
          <p:nvPr>
            <p:ph sz="quarter" idx="13"/>
          </p:nvPr>
        </p:nvSpPr>
        <p:spPr/>
        <p:txBody>
          <a:bodyPr/>
          <a:lstStyle/>
          <a:p>
            <a:endParaRPr lang="en-AU"/>
          </a:p>
        </p:txBody>
      </p:sp>
      <p:pic>
        <p:nvPicPr>
          <p:cNvPr id="2050" name="Picture 2" descr="C:\Users\Sing\Desktop\aphilosoph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628800"/>
            <a:ext cx="6311900" cy="389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801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solidFill>
                  <a:srgbClr val="00B0F0"/>
                </a:solidFill>
                <a:latin typeface="Times New Roman" pitchFamily="18" charset="0"/>
                <a:cs typeface="Times New Roman" pitchFamily="18" charset="0"/>
              </a:rPr>
              <a:t>Agreement between experimental results and code results</a:t>
            </a:r>
          </a:p>
        </p:txBody>
      </p:sp>
      <p:sp>
        <p:nvSpPr>
          <p:cNvPr id="3" name="Content Placeholder 2"/>
          <p:cNvSpPr>
            <a:spLocks noGrp="1"/>
          </p:cNvSpPr>
          <p:nvPr>
            <p:ph sz="quarter" idx="13"/>
          </p:nvPr>
        </p:nvSpPr>
        <p:spPr/>
        <p:txBody>
          <a:bodyPr/>
          <a:lstStyle/>
          <a:p>
            <a:r>
              <a:rPr lang="en-AU" sz="2400" dirty="0">
                <a:solidFill>
                  <a:srgbClr val="FFC000"/>
                </a:solidFill>
                <a:latin typeface="Times New Roman" pitchFamily="18" charset="0"/>
                <a:cs typeface="Times New Roman" pitchFamily="18" charset="0"/>
              </a:rPr>
              <a:t>Axial and radial speeds</a:t>
            </a:r>
          </a:p>
          <a:p>
            <a:r>
              <a:rPr lang="en-AU" sz="2400" dirty="0">
                <a:solidFill>
                  <a:srgbClr val="FFC000"/>
                </a:solidFill>
                <a:latin typeface="Times New Roman" pitchFamily="18" charset="0"/>
                <a:cs typeface="Times New Roman" pitchFamily="18" charset="0"/>
              </a:rPr>
              <a:t>Neutron yields and neutron scaling laws</a:t>
            </a:r>
          </a:p>
          <a:p>
            <a:r>
              <a:rPr lang="en-AU" sz="2400" dirty="0">
                <a:solidFill>
                  <a:srgbClr val="FFC000"/>
                </a:solidFill>
                <a:latin typeface="Times New Roman" pitchFamily="18" charset="0"/>
                <a:cs typeface="Times New Roman" pitchFamily="18" charset="0"/>
              </a:rPr>
              <a:t>Ne SXR yields and scaling laws</a:t>
            </a:r>
          </a:p>
          <a:p>
            <a:r>
              <a:rPr lang="en-AU" sz="2400" dirty="0" err="1">
                <a:solidFill>
                  <a:srgbClr val="FFC000"/>
                </a:solidFill>
                <a:latin typeface="Times New Roman" pitchFamily="18" charset="0"/>
                <a:cs typeface="Times New Roman" pitchFamily="18" charset="0"/>
              </a:rPr>
              <a:t>Radiative</a:t>
            </a:r>
            <a:r>
              <a:rPr lang="en-AU" sz="2400" dirty="0">
                <a:solidFill>
                  <a:srgbClr val="FFC000"/>
                </a:solidFill>
                <a:latin typeface="Times New Roman" pitchFamily="18" charset="0"/>
                <a:cs typeface="Times New Roman" pitchFamily="18" charset="0"/>
              </a:rPr>
              <a:t> collapse</a:t>
            </a:r>
          </a:p>
          <a:p>
            <a:r>
              <a:rPr lang="en-AU" sz="2400" dirty="0">
                <a:solidFill>
                  <a:srgbClr val="FFC000"/>
                </a:solidFill>
                <a:latin typeface="Times New Roman" pitchFamily="18" charset="0"/>
                <a:cs typeface="Times New Roman" pitchFamily="18" charset="0"/>
              </a:rPr>
              <a:t>General plasma stream dynamics</a:t>
            </a:r>
          </a:p>
          <a:p>
            <a:r>
              <a:rPr lang="en-AU" sz="4000" dirty="0">
                <a:latin typeface="Times New Roman" pitchFamily="18" charset="0"/>
                <a:cs typeface="Times New Roman" pitchFamily="18" charset="0"/>
              </a:rPr>
              <a:t>Ion beams?- this study</a:t>
            </a:r>
          </a:p>
        </p:txBody>
      </p:sp>
    </p:spTree>
    <p:extLst>
      <p:ext uri="{BB962C8B-B14F-4D97-AF65-F5344CB8AC3E}">
        <p14:creationId xmlns:p14="http://schemas.microsoft.com/office/powerpoint/2010/main" val="260948344"/>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927</TotalTime>
  <Words>1492</Words>
  <Application>Microsoft Office PowerPoint</Application>
  <PresentationFormat>On-screen Show (4:3)</PresentationFormat>
  <Paragraphs>153</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Horizon</vt:lpstr>
      <vt:lpstr>    Plasma Focus Ion beam Properties – Validation Of Lee Code Computations By Faraday Cup Measurements   </vt:lpstr>
      <vt:lpstr>Abstract/1</vt:lpstr>
      <vt:lpstr>Abstract/2</vt:lpstr>
      <vt:lpstr>Review of work on ion beams</vt:lpstr>
      <vt:lpstr>Our numerical experiments on Ion Beams</vt:lpstr>
      <vt:lpstr>Chart of the code and Results</vt:lpstr>
      <vt:lpstr>Benchmarking?</vt:lpstr>
      <vt:lpstr>Before these Present Experiments</vt:lpstr>
      <vt:lpstr>Agreement between experimental results and code results</vt:lpstr>
      <vt:lpstr>Summary of basic physical picture </vt:lpstr>
      <vt:lpstr>Comparing large and small PF’s- Dimensions and lifetimes- putting shadowgraphs side-by-side, same scale</vt:lpstr>
      <vt:lpstr>   Plasma Focus Pinch with plasma stream  (Paul Lee- INTI PF)</vt:lpstr>
      <vt:lpstr>  Emissions from the PF Pinch region</vt:lpstr>
      <vt:lpstr>Sequence of shadowgraphs of PF Pinch-  (M Shahid Rafique PhD Thesis NTU/NIE Singapore 2000)</vt:lpstr>
      <vt:lpstr>Extracted from V A Gribkov presentation: IAEA Dec 2012-  V N Pimenov 2008 Nukleonika 53: 111-121 </vt:lpstr>
      <vt:lpstr>Basic Definition of Ion Beam characteristics</vt:lpstr>
      <vt:lpstr>Ion beam flux and fluence equations </vt:lpstr>
      <vt:lpstr>We derive nb from pinch inductive energy considerations. </vt:lpstr>
      <vt:lpstr>Value of fe</vt:lpstr>
      <vt:lpstr>the assumptions:</vt:lpstr>
      <vt:lpstr>PowerPoint Presentation</vt:lpstr>
      <vt:lpstr>Faraday Cup (FC) mounted to measure INTIPF beam ions</vt:lpstr>
      <vt:lpstr>Experimental procedure</vt:lpstr>
      <vt:lpstr>Quantities from code</vt:lpstr>
      <vt:lpstr>A representation of ion beam divergence and density profile from published data</vt:lpstr>
      <vt:lpstr>Geometry of ion beam divergence</vt:lpstr>
      <vt:lpstr>Convert code results to position of FC: </vt:lpstr>
      <vt:lpstr>Experimental data sample: current fitted by Lee Code: Current, PIN diode, FC &amp; high voltage probe signals;  3a: Current fitting,  3b: Expanded experimental and numerical signals,              INTIPF 12 kV Ar 1 Torr 3c: FC signal,  3d: dN/dE versus ion energy </vt:lpstr>
      <vt:lpstr>   RESULTS</vt:lpstr>
      <vt:lpstr>Ar Ion Speed and Energy:  Compare FC ToF Measured values with Code values</vt:lpstr>
      <vt:lpstr>Ar ion flux: Measured values compared with code values, both at FC; using a range of q of 2.5o- 5.5o</vt:lpstr>
      <vt:lpstr>Ar ion fluence: Measured values compared with code values, both at FC; using a range of q of 2.5o- 5.5o</vt:lpstr>
      <vt:lpstr>Ne Ion Speed and Energy:  Compare  FC ToF Measured values with Code values</vt:lpstr>
      <vt:lpstr>Ne ion fluence: Measured values compared with code values, both at FC; using a range of q of 3o-6o</vt:lpstr>
      <vt:lpstr>Neon Ion Flux: Compare Measured values with code values, both at FC, using a range of q of 3o-6o</vt:lpstr>
      <vt:lpstr>D Ion energy: Compare FC ToF measured values and code values</vt:lpstr>
      <vt:lpstr>D ion fluence: Measured values compared with code values, both at FC; using a range of q of 1.6o- 4.4o</vt:lpstr>
      <vt:lpstr>D ion flux: Measured values compared with code values, both at FC; using a range of q of 1.6o- 4o</vt:lpstr>
      <vt:lpstr>Summary for all 3 gases:  For the FC measured results to be comparable with the code results,  q is selected in the range: 1.6 – 6 degree</vt:lpstr>
      <vt:lpstr>Error Analysis: Over range 0-20 degrees, tanq proportional to q</vt:lpstr>
      <vt:lpstr>Error Analysis:</vt:lpstr>
      <vt:lpstr>Conclusion</vt:lpstr>
      <vt:lpstr>Before these Present Experiments</vt:lpstr>
      <vt:lpstr>After these Present Experiments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Plasma Focus Ion beam Properties – Validation Of Lee Code Computations By Faraday Cup Measurements   V Damideha, O H China, S H Sawb,c,e, P C K Leec, R S Rawatc, S Leea,b,d,*   aPlasma Technology Research Centre, Department of Physics, University of Malaya, 50603 Kuala Lumpur, Malaysia  bInstitute for Plasma Focus Studies, 32 Oakpark Drive, Chadstone, Vic 3148, Australia  cRadiation Sources Laboratory, Natural Sciences and Science Education, National Institute of Education, Nanyang Technological University, 637616 Singapore  dINTI International University, 71800 Nilai, Malaysia eFirst City University College, No 1, Persiaran BukitUtama, Bandar Utama,47800 Petaling Jaya, Selangor, Malaysia *corresponding author</dc:title>
  <dc:creator>Sing</dc:creator>
  <cp:lastModifiedBy>Sing</cp:lastModifiedBy>
  <cp:revision>88</cp:revision>
  <dcterms:created xsi:type="dcterms:W3CDTF">2019-09-15T04:12:22Z</dcterms:created>
  <dcterms:modified xsi:type="dcterms:W3CDTF">2019-11-20T02:41:14Z</dcterms:modified>
</cp:coreProperties>
</file>