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0"/>
  </p:notesMasterIdLst>
  <p:sldIdLst>
    <p:sldId id="256" r:id="rId2"/>
    <p:sldId id="257" r:id="rId3"/>
    <p:sldId id="258" r:id="rId4"/>
    <p:sldId id="260" r:id="rId5"/>
    <p:sldId id="284" r:id="rId6"/>
    <p:sldId id="282" r:id="rId7"/>
    <p:sldId id="259" r:id="rId8"/>
    <p:sldId id="265" r:id="rId9"/>
    <p:sldId id="261" r:id="rId10"/>
    <p:sldId id="262" r:id="rId11"/>
    <p:sldId id="264" r:id="rId12"/>
    <p:sldId id="263" r:id="rId13"/>
    <p:sldId id="266" r:id="rId14"/>
    <p:sldId id="267" r:id="rId15"/>
    <p:sldId id="268" r:id="rId16"/>
    <p:sldId id="281" r:id="rId17"/>
    <p:sldId id="269" r:id="rId18"/>
    <p:sldId id="270" r:id="rId19"/>
    <p:sldId id="271" r:id="rId20"/>
    <p:sldId id="272" r:id="rId21"/>
    <p:sldId id="273" r:id="rId22"/>
    <p:sldId id="274" r:id="rId23"/>
    <p:sldId id="275" r:id="rId24"/>
    <p:sldId id="276" r:id="rId25"/>
    <p:sldId id="277" r:id="rId26"/>
    <p:sldId id="283" r:id="rId27"/>
    <p:sldId id="285" r:id="rId28"/>
    <p:sldId id="286" r:id="rId29"/>
    <p:sldId id="287" r:id="rId30"/>
    <p:sldId id="306" r:id="rId31"/>
    <p:sldId id="303" r:id="rId32"/>
    <p:sldId id="288" r:id="rId33"/>
    <p:sldId id="307" r:id="rId34"/>
    <p:sldId id="289" r:id="rId35"/>
    <p:sldId id="302" r:id="rId36"/>
    <p:sldId id="290" r:id="rId37"/>
    <p:sldId id="291" r:id="rId38"/>
    <p:sldId id="292" r:id="rId39"/>
    <p:sldId id="293" r:id="rId40"/>
    <p:sldId id="294" r:id="rId41"/>
    <p:sldId id="295" r:id="rId42"/>
    <p:sldId id="296" r:id="rId43"/>
    <p:sldId id="304" r:id="rId44"/>
    <p:sldId id="305" r:id="rId45"/>
    <p:sldId id="298" r:id="rId46"/>
    <p:sldId id="300" r:id="rId47"/>
    <p:sldId id="299" r:id="rId48"/>
    <p:sldId id="30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2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3F4B4-8169-4702-B7A0-88216B2D695F}" type="datetimeFigureOut">
              <a:rPr lang="en-MY" smtClean="0"/>
              <a:t>22/3/2016</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48162-B46B-4979-8966-7E5BA42E3B68}" type="slidenum">
              <a:rPr lang="en-MY" smtClean="0"/>
              <a:t>‹#›</a:t>
            </a:fld>
            <a:endParaRPr lang="en-MY"/>
          </a:p>
        </p:txBody>
      </p:sp>
    </p:spTree>
    <p:extLst>
      <p:ext uri="{BB962C8B-B14F-4D97-AF65-F5344CB8AC3E}">
        <p14:creationId xmlns:p14="http://schemas.microsoft.com/office/powerpoint/2010/main" val="75902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1748162-B46B-4979-8966-7E5BA42E3B68}" type="slidenum">
              <a:rPr lang="en-MY" smtClean="0"/>
              <a:t>7</a:t>
            </a:fld>
            <a:endParaRPr lang="en-MY"/>
          </a:p>
        </p:txBody>
      </p:sp>
    </p:spTree>
    <p:extLst>
      <p:ext uri="{BB962C8B-B14F-4D97-AF65-F5344CB8AC3E}">
        <p14:creationId xmlns:p14="http://schemas.microsoft.com/office/powerpoint/2010/main" val="295082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97BCDA1E-FAE3-4E91-92B0-A54E6B936DED}" type="datetimeFigureOut">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15529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7BCDA1E-FAE3-4E91-92B0-A54E6B936DED}" type="datetimeFigureOut">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128847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7BCDA1E-FAE3-4E91-92B0-A54E6B936DED}" type="datetimeFigureOut">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199531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7BCDA1E-FAE3-4E91-92B0-A54E6B936DED}" type="datetimeFigureOut">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18497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CDA1E-FAE3-4E91-92B0-A54E6B936DED}" type="datetimeFigureOut">
              <a:rPr lang="en-MY" smtClean="0"/>
              <a:t>22/3/2016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374858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97BCDA1E-FAE3-4E91-92B0-A54E6B936DED}" type="datetimeFigureOut">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176045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97BCDA1E-FAE3-4E91-92B0-A54E6B936DED}" type="datetimeFigureOut">
              <a:rPr lang="en-MY" smtClean="0"/>
              <a:t>22/3/2016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373382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97BCDA1E-FAE3-4E91-92B0-A54E6B936DED}" type="datetimeFigureOut">
              <a:rPr lang="en-MY" smtClean="0"/>
              <a:t>22/3/2016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355110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CDA1E-FAE3-4E91-92B0-A54E6B936DED}" type="datetimeFigureOut">
              <a:rPr lang="en-MY" smtClean="0"/>
              <a:t>22/3/2016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75581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CDA1E-FAE3-4E91-92B0-A54E6B936DED}" type="datetimeFigureOut">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341146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CDA1E-FAE3-4E91-92B0-A54E6B936DED}" type="datetimeFigureOut">
              <a:rPr lang="en-MY" smtClean="0"/>
              <a:t>22/3/2016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9DC067E-FB16-4D83-ADCF-BB8F82E624A5}" type="slidenum">
              <a:rPr lang="en-MY" smtClean="0"/>
              <a:t>‹#›</a:t>
            </a:fld>
            <a:endParaRPr lang="en-MY"/>
          </a:p>
        </p:txBody>
      </p:sp>
    </p:spTree>
    <p:extLst>
      <p:ext uri="{BB962C8B-B14F-4D97-AF65-F5344CB8AC3E}">
        <p14:creationId xmlns:p14="http://schemas.microsoft.com/office/powerpoint/2010/main" val="249809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CDA1E-FAE3-4E91-92B0-A54E6B936DED}" type="datetimeFigureOut">
              <a:rPr lang="en-MY" smtClean="0"/>
              <a:t>22/3/2016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C067E-FB16-4D83-ADCF-BB8F82E624A5}" type="slidenum">
              <a:rPr lang="en-MY" smtClean="0"/>
              <a:t>‹#›</a:t>
            </a:fld>
            <a:endParaRPr lang="en-MY"/>
          </a:p>
        </p:txBody>
      </p:sp>
    </p:spTree>
    <p:extLst>
      <p:ext uri="{BB962C8B-B14F-4D97-AF65-F5344CB8AC3E}">
        <p14:creationId xmlns:p14="http://schemas.microsoft.com/office/powerpoint/2010/main" val="371892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lasmafocus.net/" TargetMode="External"/><Relationship Id="rId2" Type="http://schemas.openxmlformats.org/officeDocument/2006/relationships/hyperlink" Target="http://eprints.ictp.it/31/" TargetMode="External"/><Relationship Id="rId1" Type="http://schemas.openxmlformats.org/officeDocument/2006/relationships/slideLayout" Target="../slideLayouts/slideLayout2.xml"/><Relationship Id="rId4" Type="http://schemas.openxmlformats.org/officeDocument/2006/relationships/hyperlink" Target="http://www.intimal.edu.my/school/fas/UFL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dx.doi.org/10.1109/TPS.2012.2209682" TargetMode="External"/><Relationship Id="rId2" Type="http://schemas.openxmlformats.org/officeDocument/2006/relationships/hyperlink" Target="http://ckplee.home.nie.edu.sg/plasmaphysic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link.aip.org/link/doi/10.1063/1.3647958" TargetMode="External"/><Relationship Id="rId2" Type="http://schemas.openxmlformats.org/officeDocument/2006/relationships/hyperlink" Target="http://dx.doi.org/10.1109/TPS.2013.2281333" TargetMode="External"/><Relationship Id="rId1" Type="http://schemas.openxmlformats.org/officeDocument/2006/relationships/slideLayout" Target="../slideLayouts/slideLayout2.xml"/><Relationship Id="rId4" Type="http://schemas.openxmlformats.org/officeDocument/2006/relationships/hyperlink" Target="http://dx.doi.org/10.1063/1.47667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mmemory.um.edu.my/ummemory/index.php/items/show/5564"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608" y="914400"/>
            <a:ext cx="7772400" cy="1470025"/>
          </a:xfrm>
        </p:spPr>
        <p:txBody>
          <a:bodyPr/>
          <a:lstStyle/>
          <a:p>
            <a:r>
              <a:rPr lang="en-AU" dirty="0">
                <a:solidFill>
                  <a:srgbClr val="002060"/>
                </a:solidFill>
                <a:latin typeface="Times New Roman" panose="02020603050405020304" pitchFamily="18" charset="0"/>
                <a:cs typeface="Times New Roman" panose="02020603050405020304" pitchFamily="18" charset="0"/>
              </a:rPr>
              <a:t>Early </a:t>
            </a:r>
            <a:r>
              <a:rPr lang="en-AU" dirty="0" smtClean="0">
                <a:solidFill>
                  <a:srgbClr val="002060"/>
                </a:solidFill>
                <a:latin typeface="Times New Roman" panose="02020603050405020304" pitchFamily="18" charset="0"/>
                <a:cs typeface="Times New Roman" panose="02020603050405020304" pitchFamily="18" charset="0"/>
              </a:rPr>
              <a:t>Days </a:t>
            </a:r>
            <a:r>
              <a:rPr lang="en-AU" dirty="0">
                <a:solidFill>
                  <a:srgbClr val="002060"/>
                </a:solidFill>
                <a:latin typeface="Times New Roman" panose="02020603050405020304" pitchFamily="18" charset="0"/>
                <a:cs typeface="Times New Roman" panose="02020603050405020304" pitchFamily="18" charset="0"/>
              </a:rPr>
              <a:t>of UM Plasma and the Lee Code </a:t>
            </a:r>
            <a:r>
              <a:rPr lang="en-AU" dirty="0" smtClean="0">
                <a:solidFill>
                  <a:srgbClr val="002060"/>
                </a:solidFill>
                <a:latin typeface="Times New Roman" panose="02020603050405020304" pitchFamily="18" charset="0"/>
                <a:cs typeface="Times New Roman" panose="02020603050405020304" pitchFamily="18" charset="0"/>
              </a:rPr>
              <a:t>Today</a:t>
            </a:r>
            <a:endParaRPr lang="en-MY"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2514600"/>
            <a:ext cx="7924800" cy="2090347"/>
          </a:xfrm>
        </p:spPr>
        <p:txBody>
          <a:bodyPr>
            <a:normAutofit fontScale="92500" lnSpcReduction="20000"/>
          </a:bodyPr>
          <a:lstStyle/>
          <a:p>
            <a:r>
              <a:rPr lang="en-US" dirty="0" smtClean="0">
                <a:solidFill>
                  <a:srgbClr val="002060"/>
                </a:solidFill>
                <a:latin typeface="Times New Roman" panose="02020603050405020304" pitchFamily="18" charset="0"/>
                <a:cs typeface="Times New Roman" panose="02020603050405020304" pitchFamily="18" charset="0"/>
              </a:rPr>
              <a:t>S H Saw</a:t>
            </a:r>
            <a:r>
              <a:rPr lang="en-US" baseline="30000" dirty="0" smtClean="0">
                <a:solidFill>
                  <a:srgbClr val="002060"/>
                </a:solidFill>
                <a:latin typeface="Times New Roman" panose="02020603050405020304" pitchFamily="18" charset="0"/>
                <a:cs typeface="Times New Roman" panose="02020603050405020304" pitchFamily="18" charset="0"/>
              </a:rPr>
              <a:t>1,2</a:t>
            </a:r>
            <a:r>
              <a:rPr lang="en-US" dirty="0" smtClean="0">
                <a:solidFill>
                  <a:srgbClr val="002060"/>
                </a:solidFill>
                <a:latin typeface="Times New Roman" panose="02020603050405020304" pitchFamily="18" charset="0"/>
                <a:cs typeface="Times New Roman" panose="02020603050405020304" pitchFamily="18" charset="0"/>
              </a:rPr>
              <a:t> and S Lee</a:t>
            </a:r>
            <a:r>
              <a:rPr lang="en-US" baseline="30000" dirty="0" smtClean="0">
                <a:solidFill>
                  <a:srgbClr val="002060"/>
                </a:solidFill>
                <a:latin typeface="Times New Roman" panose="02020603050405020304" pitchFamily="18" charset="0"/>
                <a:cs typeface="Times New Roman" panose="02020603050405020304" pitchFamily="18" charset="0"/>
              </a:rPr>
              <a:t>2,3,4</a:t>
            </a:r>
          </a:p>
          <a:p>
            <a:endParaRPr lang="en-US" baseline="30000" dirty="0" smtClean="0">
              <a:solidFill>
                <a:srgbClr val="002060"/>
              </a:solidFill>
              <a:latin typeface="Times New Roman" panose="02020603050405020304" pitchFamily="18" charset="0"/>
              <a:cs typeface="Times New Roman" panose="02020603050405020304" pitchFamily="18" charset="0"/>
            </a:endParaRPr>
          </a:p>
          <a:p>
            <a:r>
              <a:rPr lang="en-US" sz="2200" baseline="30000" dirty="0" smtClean="0">
                <a:solidFill>
                  <a:srgbClr val="002060"/>
                </a:solidFill>
                <a:latin typeface="Times New Roman" panose="02020603050405020304" pitchFamily="18" charset="0"/>
                <a:cs typeface="Times New Roman" panose="02020603050405020304" pitchFamily="18" charset="0"/>
              </a:rPr>
              <a:t>1</a:t>
            </a:r>
            <a:r>
              <a:rPr lang="en-US" sz="2200" dirty="0" smtClean="0">
                <a:solidFill>
                  <a:srgbClr val="002060"/>
                </a:solidFill>
                <a:latin typeface="Times New Roman" panose="02020603050405020304" pitchFamily="18" charset="0"/>
                <a:cs typeface="Times New Roman" panose="02020603050405020304" pitchFamily="18" charset="0"/>
              </a:rPr>
              <a:t>Nilai University, 71800 </a:t>
            </a:r>
            <a:r>
              <a:rPr lang="en-US" sz="2200" dirty="0" err="1" smtClean="0">
                <a:solidFill>
                  <a:srgbClr val="002060"/>
                </a:solidFill>
                <a:latin typeface="Times New Roman" panose="02020603050405020304" pitchFamily="18" charset="0"/>
                <a:cs typeface="Times New Roman" panose="02020603050405020304" pitchFamily="18" charset="0"/>
              </a:rPr>
              <a:t>Nilai</a:t>
            </a:r>
            <a:r>
              <a:rPr lang="en-US" sz="2200" dirty="0" smtClean="0">
                <a:solidFill>
                  <a:srgbClr val="002060"/>
                </a:solidFill>
                <a:latin typeface="Times New Roman" panose="02020603050405020304" pitchFamily="18" charset="0"/>
                <a:cs typeface="Times New Roman" panose="02020603050405020304" pitchFamily="18" charset="0"/>
              </a:rPr>
              <a:t>, Malaysia</a:t>
            </a:r>
          </a:p>
          <a:p>
            <a:r>
              <a:rPr lang="en-US" sz="2200" baseline="30000" dirty="0" smtClean="0">
                <a:solidFill>
                  <a:srgbClr val="002060"/>
                </a:solidFill>
                <a:latin typeface="Times New Roman" panose="02020603050405020304" pitchFamily="18" charset="0"/>
                <a:cs typeface="Times New Roman" panose="02020603050405020304" pitchFamily="18" charset="0"/>
              </a:rPr>
              <a:t>2</a:t>
            </a:r>
            <a:r>
              <a:rPr lang="en-US" sz="2200" dirty="0" smtClean="0">
                <a:solidFill>
                  <a:srgbClr val="002060"/>
                </a:solidFill>
                <a:latin typeface="Times New Roman" panose="02020603050405020304" pitchFamily="18" charset="0"/>
                <a:cs typeface="Times New Roman" panose="02020603050405020304" pitchFamily="18" charset="0"/>
              </a:rPr>
              <a:t>Institute for Plasma Focus Studies, </a:t>
            </a:r>
            <a:r>
              <a:rPr lang="en-US" sz="2200" dirty="0" err="1" smtClean="0">
                <a:solidFill>
                  <a:srgbClr val="002060"/>
                </a:solidFill>
                <a:latin typeface="Times New Roman" panose="02020603050405020304" pitchFamily="18" charset="0"/>
                <a:cs typeface="Times New Roman" panose="02020603050405020304" pitchFamily="18" charset="0"/>
              </a:rPr>
              <a:t>Chadstone</a:t>
            </a:r>
            <a:r>
              <a:rPr lang="en-US" sz="2200" dirty="0" smtClean="0">
                <a:solidFill>
                  <a:srgbClr val="002060"/>
                </a:solidFill>
                <a:latin typeface="Times New Roman" panose="02020603050405020304" pitchFamily="18" charset="0"/>
                <a:cs typeface="Times New Roman" panose="02020603050405020304" pitchFamily="18" charset="0"/>
              </a:rPr>
              <a:t>, VIC3148, Australia</a:t>
            </a:r>
          </a:p>
          <a:p>
            <a:r>
              <a:rPr lang="en-US" sz="2200" baseline="30000" dirty="0" smtClean="0">
                <a:solidFill>
                  <a:srgbClr val="002060"/>
                </a:solidFill>
                <a:latin typeface="Times New Roman" panose="02020603050405020304" pitchFamily="18" charset="0"/>
                <a:cs typeface="Times New Roman" panose="02020603050405020304" pitchFamily="18" charset="0"/>
              </a:rPr>
              <a:t>3</a:t>
            </a:r>
            <a:r>
              <a:rPr lang="en-US" sz="2200" dirty="0" smtClean="0">
                <a:solidFill>
                  <a:srgbClr val="002060"/>
                </a:solidFill>
                <a:latin typeface="Times New Roman" panose="02020603050405020304" pitchFamily="18" charset="0"/>
                <a:cs typeface="Times New Roman" panose="02020603050405020304" pitchFamily="18" charset="0"/>
              </a:rPr>
              <a:t>University of Malaya, Kuala Lumpur, Malaysia</a:t>
            </a:r>
          </a:p>
          <a:p>
            <a:r>
              <a:rPr lang="en-US" sz="2200" baseline="30000" dirty="0" smtClean="0">
                <a:solidFill>
                  <a:srgbClr val="002060"/>
                </a:solidFill>
                <a:latin typeface="Times New Roman" panose="02020603050405020304" pitchFamily="18" charset="0"/>
                <a:cs typeface="Times New Roman" panose="02020603050405020304" pitchFamily="18" charset="0"/>
              </a:rPr>
              <a:t>4</a:t>
            </a:r>
            <a:r>
              <a:rPr lang="en-US" sz="2200" dirty="0" smtClean="0">
                <a:solidFill>
                  <a:srgbClr val="002060"/>
                </a:solidFill>
                <a:latin typeface="Times New Roman" panose="02020603050405020304" pitchFamily="18" charset="0"/>
                <a:cs typeface="Times New Roman" panose="02020603050405020304" pitchFamily="18" charset="0"/>
              </a:rPr>
              <a:t>INTI International university, 71800, Malaysia</a:t>
            </a:r>
            <a:endParaRPr lang="en-MY"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20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graphicFrame>
        <p:nvGraphicFramePr>
          <p:cNvPr id="4" name="Object 3"/>
          <p:cNvGraphicFramePr>
            <a:graphicFrameLocks noChangeAspect="1"/>
          </p:cNvGraphicFramePr>
          <p:nvPr>
            <p:extLst>
              <p:ext uri="{D42A27DB-BD31-4B8C-83A1-F6EECF244321}">
                <p14:modId xmlns:p14="http://schemas.microsoft.com/office/powerpoint/2010/main" val="3742632312"/>
              </p:ext>
            </p:extLst>
          </p:nvPr>
        </p:nvGraphicFramePr>
        <p:xfrm>
          <a:off x="457200" y="304800"/>
          <a:ext cx="7955022" cy="5964884"/>
        </p:xfrm>
        <a:graphic>
          <a:graphicData uri="http://schemas.openxmlformats.org/presentationml/2006/ole">
            <mc:AlternateContent xmlns:mc="http://schemas.openxmlformats.org/markup-compatibility/2006">
              <mc:Choice xmlns:v="urn:schemas-microsoft-com:vml" Requires="v">
                <p:oleObj spid="_x0000_s6165" name="Slide" r:id="rId3" imgW="4568937" imgH="3426055" progId="PowerPoint.Slide.8">
                  <p:embed/>
                </p:oleObj>
              </mc:Choice>
              <mc:Fallback>
                <p:oleObj name="Slide" r:id="rId3" imgW="4568937" imgH="3426055"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7955022" cy="596488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7914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UM PF in </a:t>
            </a:r>
            <a:r>
              <a:rPr lang="en-US" dirty="0" err="1" smtClean="0">
                <a:latin typeface="Times New Roman" panose="02020603050405020304" pitchFamily="18" charset="0"/>
                <a:cs typeface="Times New Roman" panose="02020603050405020304" pitchFamily="18" charset="0"/>
              </a:rPr>
              <a:t>Fusioning</a:t>
            </a:r>
            <a:r>
              <a:rPr lang="en-US" dirty="0" smtClean="0">
                <a:latin typeface="Times New Roman" panose="02020603050405020304" pitchFamily="18" charset="0"/>
                <a:cs typeface="Times New Roman" panose="02020603050405020304" pitchFamily="18" charset="0"/>
              </a:rPr>
              <a:t> Self Light</a:t>
            </a:r>
            <a:endParaRPr lang="en-MY"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492528" cy="505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094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algn="l">
              <a:spcBef>
                <a:spcPts val="0"/>
              </a:spcBef>
            </a:pPr>
            <a:r>
              <a:rPr lang="en-MY" sz="2200" dirty="0" smtClean="0">
                <a:latin typeface="Times New Roman" panose="02020603050405020304" pitchFamily="18" charset="0"/>
                <a:cs typeface="Times New Roman" panose="02020603050405020304" pitchFamily="18" charset="0"/>
              </a:rPr>
              <a:t/>
            </a:r>
            <a:br>
              <a:rPr lang="en-MY" sz="2200" dirty="0" smtClean="0">
                <a:latin typeface="Times New Roman" panose="02020603050405020304" pitchFamily="18" charset="0"/>
                <a:cs typeface="Times New Roman" panose="02020603050405020304" pitchFamily="18" charset="0"/>
              </a:rPr>
            </a:br>
            <a:r>
              <a:rPr lang="en-MY" sz="2200" dirty="0">
                <a:latin typeface="Times New Roman" panose="02020603050405020304" pitchFamily="18" charset="0"/>
                <a:cs typeface="Times New Roman" panose="02020603050405020304" pitchFamily="18" charset="0"/>
              </a:rPr>
              <a:t/>
            </a:r>
            <a:br>
              <a:rPr lang="en-MY" sz="2200" dirty="0">
                <a:latin typeface="Times New Roman" panose="02020603050405020304" pitchFamily="18" charset="0"/>
                <a:cs typeface="Times New Roman" panose="02020603050405020304" pitchFamily="18" charset="0"/>
              </a:rPr>
            </a:br>
            <a:r>
              <a:rPr lang="en-MY" sz="2700" b="1" dirty="0" smtClean="0">
                <a:latin typeface="Times New Roman" panose="02020603050405020304" pitchFamily="18" charset="0"/>
                <a:cs typeface="Times New Roman" panose="02020603050405020304" pitchFamily="18" charset="0"/>
              </a:rPr>
              <a:t>Time of Flight Measurement, D-D neutrons: UM PF- Oct 1973-</a:t>
            </a:r>
            <a:r>
              <a:rPr lang="en-MY" sz="2200" dirty="0" smtClean="0">
                <a:latin typeface="Times New Roman" panose="02020603050405020304" pitchFamily="18" charset="0"/>
                <a:cs typeface="Times New Roman" panose="02020603050405020304" pitchFamily="18" charset="0"/>
              </a:rPr>
              <a:t/>
            </a:r>
            <a:br>
              <a:rPr lang="en-MY" sz="2200" dirty="0" smtClean="0">
                <a:latin typeface="Times New Roman" panose="02020603050405020304" pitchFamily="18" charset="0"/>
                <a:cs typeface="Times New Roman" panose="02020603050405020304" pitchFamily="18" charset="0"/>
              </a:rPr>
            </a:br>
            <a:r>
              <a:rPr lang="en-MY" sz="2200" dirty="0" smtClean="0">
                <a:latin typeface="Times New Roman" panose="02020603050405020304" pitchFamily="18" charset="0"/>
                <a:cs typeface="Times New Roman" panose="02020603050405020304" pitchFamily="18" charset="0"/>
              </a:rPr>
              <a:t>S</a:t>
            </a:r>
            <a:r>
              <a:rPr lang="en-MY" sz="2200" dirty="0">
                <a:latin typeface="Times New Roman" panose="02020603050405020304" pitchFamily="18" charset="0"/>
                <a:cs typeface="Times New Roman" panose="02020603050405020304" pitchFamily="18" charset="0"/>
              </a:rPr>
              <a:t>. Lee and Y.H. Chen.  Measurements of neutrons from a focussed plasma.  Malaysian J. Science, Malaysia (1975), 3(B): </a:t>
            </a:r>
            <a:r>
              <a:rPr lang="en-MY" sz="2200" dirty="0" smtClean="0">
                <a:latin typeface="Times New Roman" panose="02020603050405020304" pitchFamily="18" charset="0"/>
                <a:cs typeface="Times New Roman" panose="02020603050405020304" pitchFamily="18" charset="0"/>
              </a:rPr>
              <a:t>159-163</a:t>
            </a:r>
            <a:r>
              <a:rPr lang="en-MY" dirty="0"/>
              <a:t/>
            </a:r>
            <a:br>
              <a:rPr lang="en-MY" dirty="0"/>
            </a:br>
            <a:endParaRPr lang="en-MY" dirty="0"/>
          </a:p>
        </p:txBody>
      </p:sp>
      <p:sp>
        <p:nvSpPr>
          <p:cNvPr id="3" name="Content Placeholder 2"/>
          <p:cNvSpPr>
            <a:spLocks noGrp="1"/>
          </p:cNvSpPr>
          <p:nvPr>
            <p:ph idx="1"/>
          </p:nvPr>
        </p:nvSpPr>
        <p:spPr/>
        <p:txBody>
          <a:bodyPr/>
          <a:lstStyle/>
          <a:p>
            <a:endParaRPr lang="en-MY" dirty="0"/>
          </a:p>
        </p:txBody>
      </p:sp>
      <p:graphicFrame>
        <p:nvGraphicFramePr>
          <p:cNvPr id="4" name="Object 3"/>
          <p:cNvGraphicFramePr>
            <a:graphicFrameLocks noChangeAspect="1"/>
          </p:cNvGraphicFramePr>
          <p:nvPr>
            <p:extLst>
              <p:ext uri="{D42A27DB-BD31-4B8C-83A1-F6EECF244321}">
                <p14:modId xmlns:p14="http://schemas.microsoft.com/office/powerpoint/2010/main" val="2889314286"/>
              </p:ext>
            </p:extLst>
          </p:nvPr>
        </p:nvGraphicFramePr>
        <p:xfrm>
          <a:off x="609600" y="1534510"/>
          <a:ext cx="7113648" cy="5334000"/>
        </p:xfrm>
        <a:graphic>
          <a:graphicData uri="http://schemas.openxmlformats.org/presentationml/2006/ole">
            <mc:AlternateContent xmlns:mc="http://schemas.openxmlformats.org/markup-compatibility/2006">
              <mc:Choice xmlns:v="urn:schemas-microsoft-com:vml" Requires="v">
                <p:oleObj spid="_x0000_s7190" name="Slide" r:id="rId3" imgW="4568937" imgH="3426055" progId="PowerPoint.Slide.8">
                  <p:embed/>
                </p:oleObj>
              </mc:Choice>
              <mc:Fallback>
                <p:oleObj name="Slide" r:id="rId3" imgW="4568937" imgH="3426055"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34510"/>
                        <a:ext cx="7113648" cy="5334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65209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l"/>
            <a:r>
              <a:rPr lang="en-AU" sz="2700" dirty="0">
                <a:latin typeface="Times New Roman" panose="02020603050405020304" pitchFamily="18" charset="0"/>
                <a:cs typeface="Times New Roman" panose="02020603050405020304" pitchFamily="18" charset="0"/>
              </a:rPr>
              <a:t>Professor Robert Gross </a:t>
            </a:r>
            <a:r>
              <a:rPr lang="en-AU" sz="2700" dirty="0" smtClean="0">
                <a:latin typeface="Times New Roman" panose="02020603050405020304" pitchFamily="18" charset="0"/>
                <a:cs typeface="Times New Roman" panose="02020603050405020304" pitchFamily="18" charset="0"/>
              </a:rPr>
              <a:t>(and Wife and Sons) from </a:t>
            </a:r>
            <a:r>
              <a:rPr lang="en-AU" sz="2700" dirty="0">
                <a:latin typeface="Times New Roman" panose="02020603050405020304" pitchFamily="18" charset="0"/>
                <a:cs typeface="Times New Roman" panose="02020603050405020304" pitchFamily="18" charset="0"/>
              </a:rPr>
              <a:t>Columbia University, with UM Plasma </a:t>
            </a:r>
            <a:r>
              <a:rPr lang="en-AU" sz="2700" dirty="0" smtClean="0">
                <a:latin typeface="Times New Roman" panose="02020603050405020304" pitchFamily="18" charset="0"/>
                <a:cs typeface="Times New Roman" panose="02020603050405020304" pitchFamily="18" charset="0"/>
              </a:rPr>
              <a:t>Physics Group </a:t>
            </a:r>
            <a:r>
              <a:rPr lang="en-AU" sz="2700" dirty="0">
                <a:latin typeface="Times New Roman" panose="02020603050405020304" pitchFamily="18" charset="0"/>
                <a:cs typeface="Times New Roman" panose="02020603050405020304" pitchFamily="18" charset="0"/>
              </a:rPr>
              <a:t>on an outing during a visit to Plasma Physics Lab in </a:t>
            </a:r>
            <a:r>
              <a:rPr lang="en-AU" sz="2200" dirty="0" smtClean="0">
                <a:latin typeface="Times New Roman" panose="02020603050405020304" pitchFamily="18" charset="0"/>
                <a:cs typeface="Times New Roman" panose="02020603050405020304" pitchFamily="18" charset="0"/>
              </a:rPr>
              <a:t>1973 (Bob’s other son took this photo)</a:t>
            </a:r>
            <a:r>
              <a:rPr lang="en-MY" dirty="0"/>
              <a:t/>
            </a:r>
            <a:br>
              <a:rPr lang="en-MY" dirty="0"/>
            </a:br>
            <a:endParaRPr lang="en-MY"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6852" y="1676400"/>
            <a:ext cx="714795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19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latin typeface="Times New Roman" panose="02020603050405020304" pitchFamily="18" charset="0"/>
                <a:cs typeface="Times New Roman" panose="02020603050405020304" pitchFamily="18" charset="0"/>
              </a:rPr>
              <a:t>Some Staff and students of Physics Department in 1974</a:t>
            </a:r>
            <a:endParaRPr lang="en-MY" dirty="0">
              <a:latin typeface="Times New Roman" panose="02020603050405020304" pitchFamily="18" charset="0"/>
              <a:cs typeface="Times New Roman" panose="02020603050405020304" pitchFamily="18"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63621"/>
            <a:ext cx="8237877" cy="463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613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AU" sz="2000" dirty="0">
                <a:latin typeface="Times New Roman" panose="02020603050405020304" pitchFamily="18" charset="0"/>
                <a:cs typeface="Times New Roman" panose="02020603050405020304" pitchFamily="18" charset="0"/>
              </a:rPr>
              <a:t>HE Ambassador Dr Ritter of West Germany on the experiments platform of the </a:t>
            </a:r>
            <a:r>
              <a:rPr lang="en-AU" sz="2000" dirty="0" err="1" smtClean="0">
                <a:latin typeface="Times New Roman" panose="02020603050405020304" pitchFamily="18" charset="0"/>
                <a:cs typeface="Times New Roman" panose="02020603050405020304" pitchFamily="18" charset="0"/>
              </a:rPr>
              <a:t>Juelich</a:t>
            </a:r>
            <a:r>
              <a:rPr lang="en-AU" sz="2000" dirty="0" smtClean="0">
                <a:latin typeface="Times New Roman" panose="02020603050405020304" pitchFamily="18" charset="0"/>
                <a:cs typeface="Times New Roman" panose="02020603050405020304" pitchFamily="18" charset="0"/>
              </a:rPr>
              <a:t> I (UM’s </a:t>
            </a:r>
            <a:r>
              <a:rPr lang="en-AU" sz="2000" dirty="0">
                <a:latin typeface="Times New Roman" panose="02020603050405020304" pitchFamily="18" charset="0"/>
                <a:cs typeface="Times New Roman" panose="02020603050405020304" pitchFamily="18" charset="0"/>
              </a:rPr>
              <a:t>second 2 </a:t>
            </a:r>
            <a:r>
              <a:rPr lang="en-AU" sz="2000" dirty="0" err="1">
                <a:latin typeface="Times New Roman" panose="02020603050405020304" pitchFamily="18" charset="0"/>
                <a:cs typeface="Times New Roman" panose="02020603050405020304" pitchFamily="18" charset="0"/>
              </a:rPr>
              <a:t>MegaAmp</a:t>
            </a:r>
            <a:r>
              <a:rPr lang="en-AU" sz="2000" dirty="0">
                <a:latin typeface="Times New Roman" panose="02020603050405020304" pitchFamily="18" charset="0"/>
                <a:cs typeface="Times New Roman" panose="02020603050405020304" pitchFamily="18" charset="0"/>
              </a:rPr>
              <a:t> facility) in 1977 on the occasion </a:t>
            </a:r>
            <a:r>
              <a:rPr lang="en-AU" sz="2000" dirty="0" smtClean="0">
                <a:latin typeface="Times New Roman" panose="02020603050405020304" pitchFamily="18" charset="0"/>
                <a:cs typeface="Times New Roman" panose="02020603050405020304" pitchFamily="18" charset="0"/>
              </a:rPr>
              <a:t>of </a:t>
            </a:r>
            <a:r>
              <a:rPr lang="en-AU" sz="2000" dirty="0">
                <a:latin typeface="Times New Roman" panose="02020603050405020304" pitchFamily="18" charset="0"/>
                <a:cs typeface="Times New Roman" panose="02020603050405020304" pitchFamily="18" charset="0"/>
              </a:rPr>
              <a:t>Presentation of the million-dollar </a:t>
            </a:r>
            <a:r>
              <a:rPr lang="en-AU" sz="2000" dirty="0" err="1">
                <a:latin typeface="Times New Roman" panose="02020603050405020304" pitchFamily="18" charset="0"/>
                <a:cs typeface="Times New Roman" panose="02020603050405020304" pitchFamily="18" charset="0"/>
              </a:rPr>
              <a:t>Juelich</a:t>
            </a:r>
            <a:r>
              <a:rPr lang="en-AU" sz="2000" dirty="0">
                <a:latin typeface="Times New Roman" panose="02020603050405020304" pitchFamily="18" charset="0"/>
                <a:cs typeface="Times New Roman" panose="02020603050405020304" pitchFamily="18" charset="0"/>
              </a:rPr>
              <a:t> PF II to UM as follow-up grant to</a:t>
            </a:r>
            <a:r>
              <a:rPr lang="en-MY" sz="2000" dirty="0">
                <a:latin typeface="Times New Roman" panose="02020603050405020304" pitchFamily="18" charset="0"/>
                <a:cs typeface="Times New Roman" panose="02020603050405020304" pitchFamily="18" charset="0"/>
              </a:rPr>
              <a:t/>
            </a:r>
            <a:br>
              <a:rPr lang="en-MY" sz="2000" dirty="0">
                <a:latin typeface="Times New Roman" panose="02020603050405020304" pitchFamily="18" charset="0"/>
                <a:cs typeface="Times New Roman" panose="02020603050405020304" pitchFamily="18" charset="0"/>
              </a:rPr>
            </a:br>
            <a:r>
              <a:rPr lang="en-AU" sz="2000" dirty="0">
                <a:latin typeface="Times New Roman" panose="02020603050405020304" pitchFamily="18" charset="0"/>
                <a:cs typeface="Times New Roman" panose="02020603050405020304" pitchFamily="18" charset="0"/>
              </a:rPr>
              <a:t>Alexander von Humboldt Fellowship of Dr Lee </a:t>
            </a:r>
            <a:r>
              <a:rPr lang="en-AU" sz="2000" dirty="0" smtClean="0">
                <a:latin typeface="Times New Roman" panose="02020603050405020304" pitchFamily="18" charset="0"/>
                <a:cs typeface="Times New Roman" panose="02020603050405020304" pitchFamily="18" charset="0"/>
              </a:rPr>
              <a:t>Sing (with VC Royal Prof </a:t>
            </a:r>
            <a:r>
              <a:rPr lang="en-AU" sz="2000" dirty="0" err="1" smtClean="0">
                <a:latin typeface="Times New Roman" panose="02020603050405020304" pitchFamily="18" charset="0"/>
                <a:cs typeface="Times New Roman" panose="02020603050405020304" pitchFamily="18" charset="0"/>
              </a:rPr>
              <a:t>Ungku</a:t>
            </a:r>
            <a:r>
              <a:rPr lang="en-AU" sz="2000" dirty="0" smtClean="0">
                <a:latin typeface="Times New Roman" panose="02020603050405020304" pitchFamily="18" charset="0"/>
                <a:cs typeface="Times New Roman" panose="02020603050405020304" pitchFamily="18" charset="0"/>
              </a:rPr>
              <a:t> A Aziz [left] and Prof </a:t>
            </a:r>
            <a:r>
              <a:rPr lang="en-AU" sz="2000" dirty="0" err="1" smtClean="0">
                <a:latin typeface="Times New Roman" panose="02020603050405020304" pitchFamily="18" charset="0"/>
                <a:cs typeface="Times New Roman" panose="02020603050405020304" pitchFamily="18" charset="0"/>
              </a:rPr>
              <a:t>Abid</a:t>
            </a:r>
            <a:r>
              <a:rPr lang="en-AU" sz="2000" dirty="0" smtClean="0">
                <a:latin typeface="Times New Roman" panose="02020603050405020304" pitchFamily="18" charset="0"/>
                <a:cs typeface="Times New Roman" panose="02020603050405020304" pitchFamily="18" charset="0"/>
              </a:rPr>
              <a:t> Husain Head Physics [second from right])</a:t>
            </a:r>
            <a:r>
              <a:rPr lang="en-MY" sz="2000" dirty="0">
                <a:latin typeface="Times New Roman" panose="02020603050405020304" pitchFamily="18" charset="0"/>
                <a:cs typeface="Times New Roman" panose="02020603050405020304" pitchFamily="18" charset="0"/>
              </a:rPr>
              <a:t/>
            </a:r>
            <a:br>
              <a:rPr lang="en-MY" sz="2000" dirty="0">
                <a:latin typeface="Times New Roman" panose="02020603050405020304" pitchFamily="18" charset="0"/>
                <a:cs typeface="Times New Roman" panose="02020603050405020304" pitchFamily="18" charset="0"/>
              </a:rPr>
            </a:br>
            <a:endParaRPr lang="en-MY" sz="2000" dirty="0">
              <a:latin typeface="Times New Roman" panose="02020603050405020304" pitchFamily="18" charset="0"/>
              <a:cs typeface="Times New Roman" panose="02020603050405020304" pitchFamily="18"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2047" y="1905000"/>
            <a:ext cx="5403560" cy="451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72" y="1905000"/>
            <a:ext cx="370036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658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Autofit/>
          </a:bodyPr>
          <a:lstStyle/>
          <a:p>
            <a:r>
              <a:rPr lang="en-US" sz="3600" b="1" dirty="0" smtClean="0">
                <a:latin typeface="Times New Roman" panose="02020603050405020304" pitchFamily="18" charset="0"/>
                <a:cs typeface="Times New Roman" panose="02020603050405020304" pitchFamily="18" charset="0"/>
              </a:rPr>
              <a:t>Coming of Age of Physics in Malaysia: -First Physics PhD Thesis produced by a Malaysian University in 1978.</a:t>
            </a:r>
            <a:endParaRPr lang="en-MY"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905000"/>
            <a:ext cx="8534400" cy="4525963"/>
          </a:xfrm>
        </p:spPr>
        <p:txBody>
          <a:bodyPr>
            <a:normAutofit fontScale="92500" lnSpcReduction="10000"/>
          </a:bodyPr>
          <a:lstStyle/>
          <a:p>
            <a:pPr marL="0" indent="0">
              <a:buNone/>
            </a:pPr>
            <a:r>
              <a:rPr lang="en-MY" b="1" dirty="0" smtClean="0">
                <a:latin typeface="Times New Roman" panose="02020603050405020304" pitchFamily="18" charset="0"/>
                <a:cs typeface="Times New Roman" panose="02020603050405020304" pitchFamily="18" charset="0"/>
              </a:rPr>
              <a:t>Chen You Hor. </a:t>
            </a:r>
            <a:r>
              <a:rPr lang="en-MY" b="1" dirty="0">
                <a:latin typeface="Times New Roman" panose="02020603050405020304" pitchFamily="18" charset="0"/>
                <a:cs typeface="Times New Roman" panose="02020603050405020304" pitchFamily="18" charset="0"/>
              </a:rPr>
              <a:t>Parametric Study of Focus Optimization. PhD thesis. UM, Malaysia, </a:t>
            </a:r>
            <a:r>
              <a:rPr lang="en-MY" b="1" dirty="0" smtClean="0">
                <a:latin typeface="Times New Roman" panose="02020603050405020304" pitchFamily="18" charset="0"/>
                <a:cs typeface="Times New Roman" panose="02020603050405020304" pitchFamily="18" charset="0"/>
              </a:rPr>
              <a:t>1978-</a:t>
            </a:r>
          </a:p>
          <a:p>
            <a:pPr marL="0" indent="0">
              <a:buNone/>
            </a:pPr>
            <a:r>
              <a:rPr lang="en-US" sz="2800" dirty="0" smtClean="0">
                <a:latin typeface="Times New Roman" panose="02020603050405020304" pitchFamily="18" charset="0"/>
                <a:cs typeface="Times New Roman" panose="02020603050405020304" pitchFamily="18" charset="0"/>
              </a:rPr>
              <a:t>Supervisor: </a:t>
            </a:r>
            <a:r>
              <a:rPr lang="en-US" sz="2800" dirty="0" err="1" smtClean="0">
                <a:latin typeface="Times New Roman" panose="02020603050405020304" pitchFamily="18" charset="0"/>
                <a:cs typeface="Times New Roman" panose="02020603050405020304" pitchFamily="18" charset="0"/>
              </a:rPr>
              <a:t>Assoc</a:t>
            </a:r>
            <a:r>
              <a:rPr lang="en-US" sz="2800" dirty="0" smtClean="0">
                <a:latin typeface="Times New Roman" panose="02020603050405020304" pitchFamily="18" charset="0"/>
                <a:cs typeface="Times New Roman" panose="02020603050405020304" pitchFamily="18" charset="0"/>
              </a:rPr>
              <a:t> Prof Lee Sing</a:t>
            </a:r>
          </a:p>
          <a:p>
            <a:pPr marL="0" indent="0">
              <a:buNone/>
            </a:pPr>
            <a:r>
              <a:rPr lang="en-US" dirty="0" smtClean="0">
                <a:latin typeface="Times New Roman" panose="02020603050405020304" pitchFamily="18" charset="0"/>
                <a:cs typeface="Times New Roman" panose="02020603050405020304" pitchFamily="18" charset="0"/>
              </a:rPr>
              <a:t>**: </a:t>
            </a:r>
            <a:r>
              <a:rPr lang="en-US" dirty="0" smtClean="0">
                <a:solidFill>
                  <a:srgbClr val="7030A0"/>
                </a:solidFill>
                <a:latin typeface="Times New Roman" panose="02020603050405020304" pitchFamily="18" charset="0"/>
                <a:cs typeface="Times New Roman" panose="02020603050405020304" pitchFamily="18" charset="0"/>
              </a:rPr>
              <a:t>A university needs to produce its first PhD before it comes of age- </a:t>
            </a:r>
            <a:r>
              <a:rPr lang="en-US" dirty="0" err="1" smtClean="0">
                <a:solidFill>
                  <a:srgbClr val="7030A0"/>
                </a:solidFill>
                <a:latin typeface="Times New Roman" panose="02020603050405020304" pitchFamily="18" charset="0"/>
                <a:cs typeface="Times New Roman" panose="02020603050405020304" pitchFamily="18" charset="0"/>
              </a:rPr>
              <a:t>Abdus</a:t>
            </a:r>
            <a:r>
              <a:rPr lang="en-US" dirty="0" smtClean="0">
                <a:solidFill>
                  <a:srgbClr val="7030A0"/>
                </a:solidFill>
                <a:latin typeface="Times New Roman" panose="02020603050405020304" pitchFamily="18" charset="0"/>
                <a:cs typeface="Times New Roman" panose="02020603050405020304" pitchFamily="18" charset="0"/>
              </a:rPr>
              <a:t> Salam </a:t>
            </a:r>
          </a:p>
          <a:p>
            <a:pPr marL="0" indent="0">
              <a:lnSpc>
                <a:spcPct val="160000"/>
              </a:lnSpc>
              <a:buNone/>
            </a:pPr>
            <a:r>
              <a:rPr lang="en-US" b="1" dirty="0" smtClean="0">
                <a:latin typeface="Times New Roman" panose="02020603050405020304" pitchFamily="18" charset="0"/>
                <a:cs typeface="Times New Roman" panose="02020603050405020304" pitchFamily="18" charset="0"/>
              </a:rPr>
              <a:t>Followed by plasma PhD theses by:</a:t>
            </a:r>
          </a:p>
          <a:p>
            <a:pPr marL="0" indent="0">
              <a:buNone/>
            </a:pPr>
            <a:r>
              <a:rPr lang="en-US" sz="2800" dirty="0" smtClean="0">
                <a:latin typeface="Times New Roman" panose="02020603050405020304" pitchFamily="18" charset="0"/>
                <a:cs typeface="Times New Roman" panose="02020603050405020304" pitchFamily="18" charset="0"/>
              </a:rPr>
              <a:t>Wong </a:t>
            </a:r>
            <a:r>
              <a:rPr lang="en-US" sz="2800" dirty="0" err="1" smtClean="0">
                <a:latin typeface="Times New Roman" panose="02020603050405020304" pitchFamily="18" charset="0"/>
                <a:cs typeface="Times New Roman" panose="02020603050405020304" pitchFamily="18" charset="0"/>
              </a:rPr>
              <a:t>Chiow</a:t>
            </a:r>
            <a:r>
              <a:rPr lang="en-US" sz="2800" dirty="0" smtClean="0">
                <a:latin typeface="Times New Roman" panose="02020603050405020304" pitchFamily="18" charset="0"/>
                <a:cs typeface="Times New Roman" panose="02020603050405020304" pitchFamily="18" charset="0"/>
              </a:rPr>
              <a:t> San (1983), </a:t>
            </a:r>
            <a:r>
              <a:rPr lang="en-US" sz="2800" dirty="0" err="1" smtClean="0">
                <a:latin typeface="Times New Roman" panose="02020603050405020304" pitchFamily="18" charset="0"/>
                <a:cs typeface="Times New Roman" panose="02020603050405020304" pitchFamily="18" charset="0"/>
              </a:rPr>
              <a:t>Tou</a:t>
            </a:r>
            <a:r>
              <a:rPr lang="en-US" sz="2800" dirty="0" smtClean="0">
                <a:latin typeface="Times New Roman" panose="02020603050405020304" pitchFamily="18" charset="0"/>
                <a:cs typeface="Times New Roman" panose="02020603050405020304" pitchFamily="18" charset="0"/>
              </a:rPr>
              <a:t> Teck Yong (1987), </a:t>
            </a:r>
            <a:r>
              <a:rPr lang="en-US" sz="2800" dirty="0" err="1" smtClean="0">
                <a:latin typeface="Times New Roman" panose="02020603050405020304" pitchFamily="18" charset="0"/>
                <a:cs typeface="Times New Roman" panose="02020603050405020304" pitchFamily="18" charset="0"/>
              </a:rPr>
              <a:t>Kwek</a:t>
            </a:r>
            <a:r>
              <a:rPr lang="en-US" sz="2800" dirty="0" smtClean="0">
                <a:latin typeface="Times New Roman" panose="02020603050405020304" pitchFamily="18" charset="0"/>
                <a:cs typeface="Times New Roman" panose="02020603050405020304" pitchFamily="18" charset="0"/>
              </a:rPr>
              <a:t> Kwan </a:t>
            </a:r>
            <a:r>
              <a:rPr lang="en-US" sz="2800" dirty="0" err="1" smtClean="0">
                <a:latin typeface="Times New Roman" panose="02020603050405020304" pitchFamily="18" charset="0"/>
                <a:cs typeface="Times New Roman" panose="02020603050405020304" pitchFamily="18" charset="0"/>
              </a:rPr>
              <a:t>Hiang</a:t>
            </a:r>
            <a:r>
              <a:rPr lang="en-US" sz="2800" dirty="0" smtClean="0">
                <a:latin typeface="Times New Roman" panose="02020603050405020304" pitchFamily="18" charset="0"/>
                <a:cs typeface="Times New Roman" panose="02020603050405020304" pitchFamily="18" charset="0"/>
              </a:rPr>
              <a:t> (1989), [Low </a:t>
            </a:r>
            <a:r>
              <a:rPr lang="en-US" sz="2800" dirty="0" smtClean="0">
                <a:latin typeface="Times New Roman" panose="02020603050405020304" pitchFamily="18" charset="0"/>
                <a:cs typeface="Times New Roman" panose="02020603050405020304" pitchFamily="18" charset="0"/>
              </a:rPr>
              <a:t>Sew </a:t>
            </a:r>
            <a:r>
              <a:rPr lang="en-US" sz="2800" dirty="0" smtClean="0">
                <a:latin typeface="Times New Roman" panose="02020603050405020304" pitchFamily="18" charset="0"/>
                <a:cs typeface="Times New Roman" panose="02020603050405020304" pitchFamily="18" charset="0"/>
              </a:rPr>
              <a:t>Ming- 1989?] Saw </a:t>
            </a:r>
            <a:r>
              <a:rPr lang="en-US" sz="2800" dirty="0" err="1" smtClean="0">
                <a:latin typeface="Times New Roman" panose="02020603050405020304" pitchFamily="18" charset="0"/>
                <a:cs typeface="Times New Roman" panose="02020603050405020304" pitchFamily="18" charset="0"/>
              </a:rPr>
              <a:t>Sor</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Heoh</a:t>
            </a:r>
            <a:r>
              <a:rPr lang="en-US" sz="2800" dirty="0" smtClean="0">
                <a:latin typeface="Times New Roman" panose="02020603050405020304" pitchFamily="18" charset="0"/>
                <a:cs typeface="Times New Roman" panose="02020603050405020304" pitchFamily="18" charset="0"/>
              </a:rPr>
              <a:t> (1991), Chew Ah </a:t>
            </a:r>
            <a:r>
              <a:rPr lang="en-US" sz="2800" dirty="0" err="1" smtClean="0">
                <a:latin typeface="Times New Roman" panose="02020603050405020304" pitchFamily="18" charset="0"/>
                <a:cs typeface="Times New Roman" panose="02020603050405020304" pitchFamily="18" charset="0"/>
              </a:rPr>
              <a:t>Chuan</a:t>
            </a:r>
            <a:r>
              <a:rPr lang="en-US" sz="2800" dirty="0" smtClean="0">
                <a:latin typeface="Times New Roman" panose="02020603050405020304" pitchFamily="18" charset="0"/>
                <a:cs typeface="Times New Roman" panose="02020603050405020304" pitchFamily="18" charset="0"/>
              </a:rPr>
              <a:t> (1991), and a continuing stream till today.</a:t>
            </a:r>
            <a:endParaRPr lang="en-MY"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005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pPr algn="l"/>
            <a:r>
              <a:rPr lang="en-MY" sz="2700" dirty="0" smtClean="0">
                <a:latin typeface="Times New Roman" panose="02020603050405020304" pitchFamily="18" charset="0"/>
                <a:cs typeface="Times New Roman" panose="02020603050405020304" pitchFamily="18" charset="0"/>
              </a:rPr>
              <a:t/>
            </a:r>
            <a:br>
              <a:rPr lang="en-MY" sz="2700" dirty="0" smtClean="0">
                <a:latin typeface="Times New Roman" panose="02020603050405020304" pitchFamily="18" charset="0"/>
                <a:cs typeface="Times New Roman" panose="02020603050405020304" pitchFamily="18" charset="0"/>
              </a:rPr>
            </a:br>
            <a:r>
              <a:rPr lang="en-MY" sz="2700" dirty="0" smtClean="0">
                <a:latin typeface="Times New Roman" panose="02020603050405020304" pitchFamily="18" charset="0"/>
                <a:cs typeface="Times New Roman" panose="02020603050405020304" pitchFamily="18" charset="0"/>
              </a:rPr>
              <a:t/>
            </a:r>
            <a:br>
              <a:rPr lang="en-MY" sz="2700" dirty="0" smtClean="0">
                <a:latin typeface="Times New Roman" panose="02020603050405020304" pitchFamily="18" charset="0"/>
                <a:cs typeface="Times New Roman" panose="02020603050405020304" pitchFamily="18" charset="0"/>
              </a:rPr>
            </a:br>
            <a:r>
              <a:rPr lang="en-MY" sz="2700" b="1" dirty="0" smtClean="0">
                <a:solidFill>
                  <a:srgbClr val="7030A0"/>
                </a:solidFill>
                <a:latin typeface="Times New Roman" panose="02020603050405020304" pitchFamily="18" charset="0"/>
                <a:cs typeface="Times New Roman" panose="02020603050405020304" pitchFamily="18" charset="0"/>
              </a:rPr>
              <a:t>UM Plasma went international in 1984</a:t>
            </a:r>
            <a:r>
              <a:rPr lang="en-MY" sz="2700" dirty="0" smtClean="0">
                <a:latin typeface="Times New Roman" panose="02020603050405020304" pitchFamily="18" charset="0"/>
                <a:cs typeface="Times New Roman" panose="02020603050405020304" pitchFamily="18" charset="0"/>
              </a:rPr>
              <a:t>: </a:t>
            </a:r>
            <a:br>
              <a:rPr lang="en-MY" sz="2700" dirty="0" smtClean="0">
                <a:latin typeface="Times New Roman" panose="02020603050405020304" pitchFamily="18" charset="0"/>
                <a:cs typeface="Times New Roman" panose="02020603050405020304" pitchFamily="18" charset="0"/>
              </a:rPr>
            </a:br>
            <a:r>
              <a:rPr lang="en-MY" sz="2700" dirty="0" smtClean="0">
                <a:latin typeface="Times New Roman" panose="02020603050405020304" pitchFamily="18" charset="0"/>
                <a:cs typeface="Times New Roman" panose="02020603050405020304" pitchFamily="18" charset="0"/>
              </a:rPr>
              <a:t>Distinguished </a:t>
            </a:r>
            <a:r>
              <a:rPr lang="en-MY" sz="2700" dirty="0">
                <a:latin typeface="Times New Roman" panose="02020603050405020304" pitchFamily="18" charset="0"/>
                <a:cs typeface="Times New Roman" panose="02020603050405020304" pitchFamily="18" charset="0"/>
              </a:rPr>
              <a:t>scientists from India, China, Pakistan, UK, US, </a:t>
            </a:r>
            <a:r>
              <a:rPr lang="en-MY" sz="2700" dirty="0" smtClean="0">
                <a:latin typeface="Times New Roman" panose="02020603050405020304" pitchFamily="18" charset="0"/>
                <a:cs typeface="Times New Roman" panose="02020603050405020304" pitchFamily="18" charset="0"/>
              </a:rPr>
              <a:t>Australia Visiting </a:t>
            </a:r>
            <a:r>
              <a:rPr lang="en-MY" sz="2700" dirty="0">
                <a:latin typeface="Times New Roman" panose="02020603050405020304" pitchFamily="18" charset="0"/>
                <a:cs typeface="Times New Roman" panose="02020603050405020304" pitchFamily="18" charset="0"/>
              </a:rPr>
              <a:t>UM Plasma Research Lab during First Tropical College on </a:t>
            </a:r>
            <a:r>
              <a:rPr lang="en-MY" sz="2700" dirty="0" smtClean="0">
                <a:latin typeface="Times New Roman" panose="02020603050405020304" pitchFamily="18" charset="0"/>
                <a:cs typeface="Times New Roman" panose="02020603050405020304" pitchFamily="18" charset="0"/>
              </a:rPr>
              <a:t>Applied </a:t>
            </a:r>
            <a:r>
              <a:rPr lang="en-MY" sz="2700" dirty="0">
                <a:latin typeface="Times New Roman" panose="02020603050405020304" pitchFamily="18" charset="0"/>
                <a:cs typeface="Times New Roman" panose="02020603050405020304" pitchFamily="18" charset="0"/>
              </a:rPr>
              <a:t>Physics In 1984            </a:t>
            </a:r>
            <a:r>
              <a:rPr lang="en-MY" dirty="0"/>
              <a:t/>
            </a:r>
            <a:br>
              <a:rPr lang="en-MY" dirty="0"/>
            </a:br>
            <a:endParaRPr lang="en-MY"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7289041" cy="469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666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MY" sz="2000" dirty="0" smtClean="0">
                <a:latin typeface="Times New Roman" panose="02020603050405020304" pitchFamily="18" charset="0"/>
                <a:cs typeface="Times New Roman" panose="02020603050405020304" pitchFamily="18" charset="0"/>
              </a:rPr>
              <a:t>Nobel Laureate </a:t>
            </a:r>
            <a:r>
              <a:rPr lang="en-MY" sz="2000" dirty="0" err="1" smtClean="0">
                <a:latin typeface="Times New Roman" panose="02020603050405020304" pitchFamily="18" charset="0"/>
                <a:cs typeface="Times New Roman" panose="02020603050405020304" pitchFamily="18" charset="0"/>
              </a:rPr>
              <a:t>Abdus</a:t>
            </a:r>
            <a:r>
              <a:rPr lang="en-MY" sz="2000" dirty="0" smtClean="0">
                <a:latin typeface="Times New Roman" panose="02020603050405020304" pitchFamily="18" charset="0"/>
                <a:cs typeface="Times New Roman" panose="02020603050405020304" pitchFamily="18" charset="0"/>
              </a:rPr>
              <a:t> Salam visiting the UNU Training Programme on Plasma</a:t>
            </a:r>
            <a:r>
              <a:rPr lang="en-MY" sz="2000" dirty="0">
                <a:latin typeface="Times New Roman" panose="02020603050405020304" pitchFamily="18" charset="0"/>
                <a:cs typeface="Times New Roman" panose="02020603050405020304" pitchFamily="18" charset="0"/>
              </a:rPr>
              <a:t> and Laser Technology at UM in January </a:t>
            </a:r>
            <a:r>
              <a:rPr lang="en-MY" sz="2000" dirty="0" smtClean="0">
                <a:latin typeface="Times New Roman" panose="02020603050405020304" pitchFamily="18" charset="0"/>
                <a:cs typeface="Times New Roman" panose="02020603050405020304" pitchFamily="18" charset="0"/>
              </a:rPr>
              <a:t>1986</a:t>
            </a:r>
            <a:br>
              <a:rPr lang="en-MY" sz="2000" dirty="0" smtClean="0">
                <a:latin typeface="Times New Roman" panose="02020603050405020304" pitchFamily="18" charset="0"/>
                <a:cs typeface="Times New Roman" panose="02020603050405020304" pitchFamily="18" charset="0"/>
              </a:rPr>
            </a:br>
            <a:r>
              <a:rPr lang="en-MY" sz="1200" dirty="0" smtClean="0">
                <a:latin typeface="Times New Roman" panose="02020603050405020304" pitchFamily="18" charset="0"/>
                <a:cs typeface="Times New Roman" panose="02020603050405020304" pitchFamily="18" charset="0"/>
              </a:rPr>
              <a:t>L-r:</a:t>
            </a:r>
            <a:r>
              <a:rPr lang="en-MY" sz="2000" dirty="0" smtClean="0">
                <a:latin typeface="Times New Roman" panose="02020603050405020304" pitchFamily="18" charset="0"/>
                <a:cs typeface="Times New Roman" panose="02020603050405020304" pitchFamily="18" charset="0"/>
              </a:rPr>
              <a:t> </a:t>
            </a:r>
            <a:r>
              <a:rPr lang="en-MY" sz="1200" dirty="0" err="1" smtClean="0">
                <a:latin typeface="Times New Roman" panose="02020603050405020304" pitchFamily="18" charset="0"/>
                <a:cs typeface="Times New Roman" panose="02020603050405020304" pitchFamily="18" charset="0"/>
              </a:rPr>
              <a:t>Widdi</a:t>
            </a:r>
            <a:r>
              <a:rPr lang="en-MY" sz="1200" dirty="0" smtClean="0">
                <a:latin typeface="Times New Roman" panose="02020603050405020304" pitchFamily="18" charset="0"/>
                <a:cs typeface="Times New Roman" panose="02020603050405020304" pitchFamily="18" charset="0"/>
              </a:rPr>
              <a:t>, </a:t>
            </a:r>
            <a:r>
              <a:rPr lang="en-MY" sz="1200" dirty="0" err="1" smtClean="0">
                <a:latin typeface="Times New Roman" panose="02020603050405020304" pitchFamily="18" charset="0"/>
                <a:cs typeface="Times New Roman" panose="02020603050405020304" pitchFamily="18" charset="0"/>
              </a:rPr>
              <a:t>Gholap</a:t>
            </a:r>
            <a:r>
              <a:rPr lang="en-MY" sz="1200" dirty="0" smtClean="0">
                <a:latin typeface="Times New Roman" panose="02020603050405020304" pitchFamily="18" charset="0"/>
                <a:cs typeface="Times New Roman" panose="02020603050405020304" pitchFamily="18" charset="0"/>
              </a:rPr>
              <a:t>, </a:t>
            </a:r>
            <a:r>
              <a:rPr lang="en-MY" sz="1200" dirty="0" err="1" smtClean="0">
                <a:latin typeface="Times New Roman" panose="02020603050405020304" pitchFamily="18" charset="0"/>
                <a:cs typeface="Times New Roman" panose="02020603050405020304" pitchFamily="18" charset="0"/>
              </a:rPr>
              <a:t>Sapru</a:t>
            </a:r>
            <a:r>
              <a:rPr lang="en-MY" sz="1200" dirty="0" smtClean="0">
                <a:latin typeface="Times New Roman" panose="02020603050405020304" pitchFamily="18" charset="0"/>
                <a:cs typeface="Times New Roman" panose="02020603050405020304" pitchFamily="18" charset="0"/>
              </a:rPr>
              <a:t>, Smith, </a:t>
            </a:r>
            <a:r>
              <a:rPr lang="en-MY" sz="1200" dirty="0" err="1" smtClean="0">
                <a:latin typeface="Times New Roman" panose="02020603050405020304" pitchFamily="18" charset="0"/>
                <a:cs typeface="Times New Roman" panose="02020603050405020304" pitchFamily="18" charset="0"/>
              </a:rPr>
              <a:t>Tou</a:t>
            </a:r>
            <a:r>
              <a:rPr lang="en-MY" sz="1200" dirty="0" smtClean="0">
                <a:latin typeface="Times New Roman" panose="02020603050405020304" pitchFamily="18" charset="0"/>
                <a:cs typeface="Times New Roman" panose="02020603050405020304" pitchFamily="18" charset="0"/>
              </a:rPr>
              <a:t>, </a:t>
            </a:r>
            <a:r>
              <a:rPr lang="en-MY" sz="1200" dirty="0" err="1" smtClean="0">
                <a:latin typeface="Times New Roman" panose="02020603050405020304" pitchFamily="18" charset="0"/>
                <a:cs typeface="Times New Roman" panose="02020603050405020304" pitchFamily="18" charset="0"/>
              </a:rPr>
              <a:t>Abdus</a:t>
            </a:r>
            <a:r>
              <a:rPr lang="en-MY" sz="1200" dirty="0" smtClean="0">
                <a:latin typeface="Times New Roman" panose="02020603050405020304" pitchFamily="18" charset="0"/>
                <a:cs typeface="Times New Roman" panose="02020603050405020304" pitchFamily="18" charset="0"/>
              </a:rPr>
              <a:t> Salam, K </a:t>
            </a:r>
            <a:r>
              <a:rPr lang="en-MY" sz="1200" dirty="0" err="1" smtClean="0">
                <a:latin typeface="Times New Roman" panose="02020603050405020304" pitchFamily="18" charset="0"/>
                <a:cs typeface="Times New Roman" panose="02020603050405020304" pitchFamily="18" charset="0"/>
              </a:rPr>
              <a:t>Eissa</a:t>
            </a:r>
            <a:r>
              <a:rPr lang="en-MY" sz="1200" dirty="0" smtClean="0">
                <a:latin typeface="Times New Roman" panose="02020603050405020304" pitchFamily="18" charset="0"/>
                <a:cs typeface="Times New Roman" panose="02020603050405020304" pitchFamily="18" charset="0"/>
              </a:rPr>
              <a:t> (almost hidden), </a:t>
            </a:r>
            <a:r>
              <a:rPr lang="en-MY" sz="1200" dirty="0" err="1" smtClean="0">
                <a:latin typeface="Times New Roman" panose="02020603050405020304" pitchFamily="18" charset="0"/>
                <a:cs typeface="Times New Roman" panose="02020603050405020304" pitchFamily="18" charset="0"/>
              </a:rPr>
              <a:t>Suryadi</a:t>
            </a:r>
            <a:r>
              <a:rPr lang="en-MY" sz="1200" dirty="0" smtClean="0">
                <a:latin typeface="Times New Roman" panose="02020603050405020304" pitchFamily="18" charset="0"/>
                <a:cs typeface="Times New Roman" panose="02020603050405020304" pitchFamily="18" charset="0"/>
              </a:rPr>
              <a:t>, </a:t>
            </a:r>
            <a:r>
              <a:rPr lang="en-MY" sz="1200" dirty="0" err="1" smtClean="0">
                <a:latin typeface="Times New Roman" panose="02020603050405020304" pitchFamily="18" charset="0"/>
                <a:cs typeface="Times New Roman" panose="02020603050405020304" pitchFamily="18" charset="0"/>
              </a:rPr>
              <a:t>Zakaullah</a:t>
            </a:r>
            <a:r>
              <a:rPr lang="en-MY" sz="1200" dirty="0" smtClean="0">
                <a:latin typeface="Times New Roman" panose="02020603050405020304" pitchFamily="18" charset="0"/>
                <a:cs typeface="Times New Roman" panose="02020603050405020304" pitchFamily="18" charset="0"/>
              </a:rPr>
              <a:t>, </a:t>
            </a:r>
            <a:r>
              <a:rPr lang="en-MY" sz="1200" dirty="0" err="1" smtClean="0">
                <a:latin typeface="Times New Roman" panose="02020603050405020304" pitchFamily="18" charset="0"/>
                <a:cs typeface="Times New Roman" panose="02020603050405020304" pitchFamily="18" charset="0"/>
              </a:rPr>
              <a:t>Kwek</a:t>
            </a:r>
            <a:r>
              <a:rPr lang="en-MY" sz="1200" dirty="0" smtClean="0">
                <a:latin typeface="Times New Roman" panose="02020603050405020304" pitchFamily="18" charset="0"/>
                <a:cs typeface="Times New Roman" panose="02020603050405020304" pitchFamily="18" charset="0"/>
              </a:rPr>
              <a:t>, </a:t>
            </a:r>
            <a:r>
              <a:rPr lang="en-MY" sz="1200" dirty="0" err="1" smtClean="0">
                <a:latin typeface="Times New Roman" panose="02020603050405020304" pitchFamily="18" charset="0"/>
                <a:cs typeface="Times New Roman" panose="02020603050405020304" pitchFamily="18" charset="0"/>
              </a:rPr>
              <a:t>Lee,Chatar</a:t>
            </a:r>
            <a:r>
              <a:rPr lang="en-MY" sz="1200" dirty="0" smtClean="0">
                <a:latin typeface="Times New Roman" panose="02020603050405020304" pitchFamily="18" charset="0"/>
                <a:cs typeface="Times New Roman" panose="02020603050405020304" pitchFamily="18" charset="0"/>
              </a:rPr>
              <a:t> Singh, </a:t>
            </a:r>
            <a:r>
              <a:rPr lang="en-MY" sz="1200" dirty="0" err="1" smtClean="0">
                <a:latin typeface="Times New Roman" panose="02020603050405020304" pitchFamily="18" charset="0"/>
                <a:cs typeface="Times New Roman" panose="02020603050405020304" pitchFamily="18" charset="0"/>
              </a:rPr>
              <a:t>Susetyo</a:t>
            </a:r>
            <a:r>
              <a:rPr lang="en-MY" sz="1200" dirty="0" smtClean="0">
                <a:latin typeface="Times New Roman" panose="02020603050405020304" pitchFamily="18" charset="0"/>
                <a:cs typeface="Times New Roman" panose="02020603050405020304" pitchFamily="18" charset="0"/>
              </a:rPr>
              <a:t>, Tan</a:t>
            </a:r>
            <a:endParaRPr lang="en-MY" sz="2000" dirty="0">
              <a:latin typeface="Times New Roman" panose="02020603050405020304" pitchFamily="18" charset="0"/>
              <a:cs typeface="Times New Roman" panose="02020603050405020304"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257" y="1524000"/>
            <a:ext cx="854506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242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67712" cy="1143000"/>
          </a:xfrm>
        </p:spPr>
        <p:txBody>
          <a:bodyPr>
            <a:normAutofit fontScale="90000"/>
          </a:bodyPr>
          <a:lstStyle/>
          <a:p>
            <a:pPr algn="l"/>
            <a:r>
              <a:rPr lang="en-US" sz="2000" b="1" dirty="0" smtClean="0">
                <a:effectLst/>
                <a:latin typeface="Times New Roman"/>
                <a:ea typeface="Times New Roman"/>
              </a:rPr>
              <a:t>UNU Training </a:t>
            </a:r>
            <a:r>
              <a:rPr lang="en-US" sz="2000" b="1" dirty="0" err="1" smtClean="0">
                <a:effectLst/>
                <a:latin typeface="Times New Roman"/>
                <a:ea typeface="Times New Roman"/>
              </a:rPr>
              <a:t>Programme</a:t>
            </a:r>
            <a:r>
              <a:rPr lang="en-US" sz="2000" b="1" dirty="0" smtClean="0">
                <a:effectLst/>
                <a:latin typeface="Times New Roman"/>
                <a:ea typeface="Times New Roman"/>
              </a:rPr>
              <a:t> on Plasma and Laser Technology in 1985 to 1986</a:t>
            </a:r>
            <a:br>
              <a:rPr lang="en-US" sz="2000" b="1" dirty="0" smtClean="0">
                <a:effectLst/>
                <a:latin typeface="Times New Roman"/>
                <a:ea typeface="Times New Roman"/>
              </a:rPr>
            </a:br>
            <a:r>
              <a:rPr lang="en-US" sz="1600" b="1" dirty="0" err="1" smtClean="0">
                <a:effectLst/>
                <a:latin typeface="Times New Roman"/>
                <a:ea typeface="Times New Roman"/>
              </a:rPr>
              <a:t>Widdi</a:t>
            </a:r>
            <a:r>
              <a:rPr lang="en-US" sz="1600" b="1" dirty="0" smtClean="0">
                <a:effectLst/>
                <a:latin typeface="Times New Roman"/>
                <a:ea typeface="Times New Roman"/>
              </a:rPr>
              <a:t> </a:t>
            </a:r>
            <a:r>
              <a:rPr lang="en-US" sz="1600" b="1" dirty="0" err="1" smtClean="0">
                <a:effectLst/>
                <a:latin typeface="Times New Roman"/>
                <a:ea typeface="Times New Roman"/>
              </a:rPr>
              <a:t>Usada</a:t>
            </a:r>
            <a:r>
              <a:rPr lang="en-US" sz="1600" b="1" dirty="0" smtClean="0">
                <a:effectLst/>
                <a:latin typeface="Times New Roman"/>
                <a:ea typeface="Times New Roman"/>
              </a:rPr>
              <a:t> assembling his UNU/ICTP PFF           Parts of several UNU/ICTP PFF’s</a:t>
            </a:r>
            <a:br>
              <a:rPr lang="en-US" sz="1600" b="1" dirty="0" smtClean="0">
                <a:effectLst/>
                <a:latin typeface="Times New Roman"/>
                <a:ea typeface="Times New Roman"/>
              </a:rPr>
            </a:br>
            <a:r>
              <a:rPr lang="en-US" sz="1600" dirty="0" smtClean="0">
                <a:effectLst/>
                <a:latin typeface="Times New Roman"/>
                <a:ea typeface="Times New Roman"/>
              </a:rPr>
              <a:t> </a:t>
            </a:r>
            <a:r>
              <a:rPr lang="en-US" sz="1600" dirty="0" err="1" smtClean="0">
                <a:effectLst/>
                <a:latin typeface="Times New Roman"/>
                <a:ea typeface="Times New Roman"/>
              </a:rPr>
              <a:t>Dr</a:t>
            </a:r>
            <a:r>
              <a:rPr lang="en-US" sz="1600" dirty="0" smtClean="0">
                <a:effectLst/>
                <a:latin typeface="Times New Roman"/>
                <a:ea typeface="Times New Roman"/>
              </a:rPr>
              <a:t> Walter Shearer (UNU), </a:t>
            </a:r>
            <a:r>
              <a:rPr lang="en-US" sz="1600" dirty="0" err="1" smtClean="0">
                <a:effectLst/>
                <a:latin typeface="Times New Roman"/>
                <a:ea typeface="Times New Roman"/>
              </a:rPr>
              <a:t>Zakaullah</a:t>
            </a:r>
            <a:r>
              <a:rPr lang="en-US" sz="1600" dirty="0" smtClean="0">
                <a:effectLst/>
                <a:latin typeface="Times New Roman"/>
                <a:ea typeface="Times New Roman"/>
              </a:rPr>
              <a:t>, </a:t>
            </a:r>
            <a:r>
              <a:rPr lang="en-US" sz="1600" dirty="0" err="1" smtClean="0">
                <a:effectLst/>
                <a:latin typeface="Times New Roman"/>
                <a:ea typeface="Times New Roman"/>
              </a:rPr>
              <a:t>Dr</a:t>
            </a:r>
            <a:r>
              <a:rPr lang="en-US" sz="1600" dirty="0" smtClean="0">
                <a:effectLst/>
                <a:latin typeface="Times New Roman"/>
                <a:ea typeface="Times New Roman"/>
              </a:rPr>
              <a:t> </a:t>
            </a:r>
            <a:r>
              <a:rPr lang="en-US" sz="1600" dirty="0" err="1" smtClean="0">
                <a:effectLst/>
                <a:latin typeface="Times New Roman"/>
                <a:ea typeface="Times New Roman"/>
              </a:rPr>
              <a:t>Eissa</a:t>
            </a:r>
            <a:r>
              <a:rPr lang="en-US" sz="1600" dirty="0" smtClean="0">
                <a:effectLst/>
                <a:latin typeface="Times New Roman"/>
                <a:ea typeface="Times New Roman"/>
              </a:rPr>
              <a:t>, Lee      </a:t>
            </a:r>
            <a:r>
              <a:rPr lang="en-US" sz="1600" dirty="0" err="1" smtClean="0">
                <a:effectLst/>
                <a:latin typeface="Times New Roman"/>
                <a:ea typeface="Times New Roman"/>
              </a:rPr>
              <a:t>Warmate</a:t>
            </a:r>
            <a:r>
              <a:rPr lang="en-US" sz="1600" dirty="0" smtClean="0">
                <a:effectLst/>
                <a:latin typeface="Times New Roman"/>
                <a:ea typeface="Times New Roman"/>
              </a:rPr>
              <a:t> &amp; </a:t>
            </a:r>
            <a:r>
              <a:rPr lang="en-US" sz="1600" dirty="0" err="1" smtClean="0">
                <a:effectLst/>
                <a:latin typeface="Times New Roman"/>
                <a:ea typeface="Times New Roman"/>
              </a:rPr>
              <a:t>Dr</a:t>
            </a:r>
            <a:r>
              <a:rPr lang="en-US" sz="1600" dirty="0" smtClean="0">
                <a:effectLst/>
                <a:latin typeface="Times New Roman"/>
                <a:ea typeface="Times New Roman"/>
              </a:rPr>
              <a:t> Smith with </a:t>
            </a:r>
            <a:r>
              <a:rPr lang="en-US" sz="1600" dirty="0" smtClean="0"/>
              <a:t>1 </a:t>
            </a:r>
            <a:r>
              <a:rPr lang="en-US" sz="1600" dirty="0"/>
              <a:t>set (in crates) of </a:t>
            </a:r>
            <a:r>
              <a:rPr lang="en-US" sz="1600" dirty="0" smtClean="0"/>
              <a:t>				                                 </a:t>
            </a:r>
            <a:r>
              <a:rPr lang="en-US" sz="1600" dirty="0" smtClean="0">
                <a:latin typeface="Times New Roman" panose="02020603050405020304" pitchFamily="18" charset="0"/>
                <a:cs typeface="Times New Roman" panose="02020603050405020304" pitchFamily="18" charset="0"/>
              </a:rPr>
              <a:t>UNU/ICTP </a:t>
            </a:r>
            <a:r>
              <a:rPr lang="en-US" sz="1600" dirty="0">
                <a:latin typeface="Times New Roman" panose="02020603050405020304" pitchFamily="18" charset="0"/>
                <a:cs typeface="Times New Roman" panose="02020603050405020304" pitchFamily="18" charset="0"/>
              </a:rPr>
              <a:t>PFF-at </a:t>
            </a:r>
            <a:r>
              <a:rPr lang="en-US" sz="1600" dirty="0" smtClean="0">
                <a:latin typeface="Times New Roman" panose="02020603050405020304" pitchFamily="18" charset="0"/>
                <a:cs typeface="Times New Roman" panose="02020603050405020304" pitchFamily="18" charset="0"/>
              </a:rPr>
              <a:t>Foyer </a:t>
            </a:r>
            <a:r>
              <a:rPr lang="en-AU" sz="1600" dirty="0" smtClean="0">
                <a:latin typeface="Times New Roman" panose="02020603050405020304" pitchFamily="18" charset="0"/>
                <a:cs typeface="Times New Roman" panose="02020603050405020304" pitchFamily="18" charset="0"/>
              </a:rPr>
              <a:t>Of </a:t>
            </a:r>
            <a:r>
              <a:rPr lang="en-AU" sz="1600" dirty="0">
                <a:latin typeface="Times New Roman" panose="02020603050405020304" pitchFamily="18" charset="0"/>
                <a:cs typeface="Times New Roman" panose="02020603050405020304" pitchFamily="18" charset="0"/>
              </a:rPr>
              <a:t>UM </a:t>
            </a:r>
            <a:r>
              <a:rPr lang="en-AU" sz="1600" dirty="0" smtClean="0">
                <a:latin typeface="Times New Roman" panose="02020603050405020304" pitchFamily="18" charset="0"/>
                <a:cs typeface="Times New Roman" panose="02020603050405020304" pitchFamily="18" charset="0"/>
              </a:rPr>
              <a:t>Physics</a:t>
            </a:r>
            <a:r>
              <a:rPr lang="en-MY" sz="1600" dirty="0"/>
              <a:t/>
            </a:r>
            <a:br>
              <a:rPr lang="en-MY" sz="1600" dirty="0"/>
            </a:br>
            <a:r>
              <a:rPr lang="en-MY" sz="1800" dirty="0" smtClean="0">
                <a:effectLst/>
                <a:latin typeface="Times New Roman"/>
                <a:ea typeface="Times New Roman"/>
              </a:rPr>
              <a:t/>
            </a:r>
            <a:br>
              <a:rPr lang="en-MY" sz="1800" dirty="0" smtClean="0">
                <a:effectLst/>
                <a:latin typeface="Times New Roman"/>
                <a:ea typeface="Times New Roman"/>
              </a:rPr>
            </a:br>
            <a:r>
              <a:rPr lang="en-US" sz="1600" dirty="0" smtClean="0">
                <a:effectLst/>
                <a:latin typeface="Times New Roman"/>
                <a:ea typeface="Times New Roman"/>
              </a:rPr>
              <a:t>        Fellows</a:t>
            </a:r>
            <a:endParaRPr lang="en-MY" sz="1600" dirty="0">
              <a:effectLst/>
              <a:latin typeface="Times New Roman"/>
              <a:ea typeface="Times New Roman"/>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066292"/>
            <a:ext cx="4114800" cy="266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22860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47830"/>
            <a:ext cx="3200658" cy="3277173"/>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2734" y="3653826"/>
            <a:ext cx="3123942" cy="315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8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8229600" cy="1143000"/>
          </a:xfrm>
        </p:spPr>
        <p:txBody>
          <a:bodyPr/>
          <a:lstStyle/>
          <a:p>
            <a:endParaRPr lang="en-MY" dirty="0"/>
          </a:p>
        </p:txBody>
      </p:sp>
      <p:sp>
        <p:nvSpPr>
          <p:cNvPr id="3" name="Content Placeholder 2"/>
          <p:cNvSpPr>
            <a:spLocks noGrp="1"/>
          </p:cNvSpPr>
          <p:nvPr>
            <p:ph idx="1"/>
          </p:nvPr>
        </p:nvSpPr>
        <p:spPr>
          <a:xfrm>
            <a:off x="609600" y="2819400"/>
            <a:ext cx="8229600" cy="3352800"/>
          </a:xfrm>
        </p:spPr>
        <p:txBody>
          <a:bodyPr>
            <a:normAutofit lnSpcReduction="10000"/>
          </a:bodyPr>
          <a:lstStyle/>
          <a:p>
            <a:pPr marL="0" indent="0" algn="ctr">
              <a:buNone/>
            </a:pPr>
            <a:r>
              <a:rPr lang="en-US" dirty="0" err="1" smtClean="0">
                <a:latin typeface="Times New Roman" panose="02020603050405020304" pitchFamily="18" charset="0"/>
                <a:cs typeface="Times New Roman" panose="02020603050405020304" pitchFamily="18" charset="0"/>
              </a:rPr>
              <a:t>LaoZi</a:t>
            </a:r>
            <a:r>
              <a:rPr lang="en-US" dirty="0" smtClean="0">
                <a:latin typeface="Times New Roman" panose="02020603050405020304" pitchFamily="18" charset="0"/>
                <a:cs typeface="Times New Roman" panose="02020603050405020304" pitchFamily="18" charset="0"/>
              </a:rPr>
              <a:t> (604-531 BC)</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b="1" dirty="0" smtClean="0">
                <a:latin typeface="Times New Roman" panose="02020603050405020304" pitchFamily="18" charset="0"/>
                <a:cs typeface="Times New Roman" panose="02020603050405020304" pitchFamily="18" charset="0"/>
              </a:rPr>
              <a:t>A Journey of a Thousand Miles</a:t>
            </a:r>
          </a:p>
          <a:p>
            <a:pPr marL="0" indent="0" algn="ctr">
              <a:buNone/>
            </a:pPr>
            <a:r>
              <a:rPr lang="en-US" b="1" dirty="0" smtClean="0">
                <a:latin typeface="Times New Roman" panose="02020603050405020304" pitchFamily="18" charset="0"/>
                <a:cs typeface="Times New Roman" panose="02020603050405020304" pitchFamily="18" charset="0"/>
              </a:rPr>
              <a:t>Begins with a Single Step</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b="1" dirty="0" smtClean="0">
                <a:solidFill>
                  <a:srgbClr val="7030A0"/>
                </a:solidFill>
                <a:latin typeface="Times New Roman" panose="02020603050405020304" pitchFamily="18" charset="0"/>
                <a:cs typeface="Times New Roman" panose="02020603050405020304" pitchFamily="18" charset="0"/>
              </a:rPr>
              <a:t>So it was with Plasma UM</a:t>
            </a:r>
            <a:endParaRPr lang="en-MY" b="1" dirty="0">
              <a:solidFill>
                <a:srgbClr val="7030A0"/>
              </a:solidFill>
              <a:latin typeface="Times New Roman" panose="02020603050405020304" pitchFamily="18" charset="0"/>
              <a:cs typeface="Times New Roman" panose="02020603050405020304" pitchFamily="18" charset="0"/>
            </a:endParaRPr>
          </a:p>
        </p:txBody>
      </p:sp>
      <p:pic>
        <p:nvPicPr>
          <p:cNvPr id="2050" name="Picture 2" descr="C:\Users\Sing\Desktop\a thousand m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48" y="1290145"/>
            <a:ext cx="8229600" cy="89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8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YB </a:t>
            </a:r>
            <a:r>
              <a:rPr lang="en-US" sz="2200" dirty="0" err="1">
                <a:latin typeface="Times New Roman" panose="02020603050405020304" pitchFamily="18" charset="0"/>
                <a:cs typeface="Times New Roman" panose="02020603050405020304" pitchFamily="18" charset="0"/>
              </a:rPr>
              <a:t>Menteri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Sains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Teknologi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Alam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Sekitar</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Dato</a:t>
            </a:r>
            <a:r>
              <a:rPr lang="en-US" sz="2200" dirty="0" smtClean="0">
                <a:latin typeface="Times New Roman" panose="02020603050405020304" pitchFamily="18" charset="0"/>
                <a:cs typeface="Times New Roman" panose="02020603050405020304" pitchFamily="18" charset="0"/>
              </a:rPr>
              <a:t> Amar </a:t>
            </a:r>
            <a:r>
              <a:rPr lang="en-US" sz="2200" dirty="0">
                <a:latin typeface="Times New Roman" panose="02020603050405020304" pitchFamily="18" charset="0"/>
                <a:cs typeface="Times New Roman" panose="02020603050405020304" pitchFamily="18" charset="0"/>
              </a:rPr>
              <a:t>Stephen Yong (front-L) Visiting Plasma Lab </a:t>
            </a:r>
            <a:r>
              <a:rPr lang="en-US" sz="2200" dirty="0" smtClean="0">
                <a:latin typeface="Times New Roman" panose="02020603050405020304" pitchFamily="18" charset="0"/>
                <a:cs typeface="Times New Roman" panose="02020603050405020304" pitchFamily="18" charset="0"/>
              </a:rPr>
              <a:t>on occasion </a:t>
            </a:r>
            <a:r>
              <a:rPr lang="en-US" sz="2200" dirty="0">
                <a:latin typeface="Times New Roman" panose="02020603050405020304" pitchFamily="18" charset="0"/>
                <a:cs typeface="Times New Roman" panose="02020603050405020304" pitchFamily="18" charset="0"/>
              </a:rPr>
              <a:t>of his Opening of Second Tropical College </a:t>
            </a:r>
            <a:r>
              <a:rPr lang="en-US" sz="2200" dirty="0" smtClean="0">
                <a:latin typeface="Times New Roman" panose="02020603050405020304" pitchFamily="18" charset="0"/>
                <a:cs typeface="Times New Roman" panose="02020603050405020304" pitchFamily="18" charset="0"/>
              </a:rPr>
              <a:t>on </a:t>
            </a:r>
            <a:r>
              <a:rPr lang="en-US" sz="2200" dirty="0">
                <a:latin typeface="Times New Roman" panose="02020603050405020304" pitchFamily="18" charset="0"/>
                <a:cs typeface="Times New Roman" panose="02020603050405020304" pitchFamily="18" charset="0"/>
              </a:rPr>
              <a:t>Applied Physics, 1986</a:t>
            </a:r>
            <a:r>
              <a:rPr lang="en-MY" dirty="0"/>
              <a:t/>
            </a:r>
            <a:br>
              <a:rPr lang="en-MY" dirty="0"/>
            </a:br>
            <a:r>
              <a:rPr lang="en-AU" dirty="0"/>
              <a:t> </a:t>
            </a:r>
            <a:r>
              <a:rPr lang="en-MY" dirty="0"/>
              <a:t/>
            </a:r>
            <a:br>
              <a:rPr lang="en-MY" dirty="0"/>
            </a:br>
            <a:endParaRPr lang="en-MY"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3987990" cy="530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441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smtClean="0">
                <a:latin typeface="Times New Roman" panose="02020603050405020304" pitchFamily="18" charset="0"/>
                <a:cs typeface="Times New Roman" panose="02020603050405020304" pitchFamily="18" charset="0"/>
              </a:rPr>
              <a:t>Professor Paolo </a:t>
            </a:r>
            <a:r>
              <a:rPr lang="en-US" sz="2000" b="1" dirty="0" err="1" smtClean="0">
                <a:latin typeface="Times New Roman" panose="02020603050405020304" pitchFamily="18" charset="0"/>
                <a:cs typeface="Times New Roman" panose="02020603050405020304" pitchFamily="18" charset="0"/>
              </a:rPr>
              <a:t>Sakanaka</a:t>
            </a:r>
            <a:r>
              <a:rPr lang="en-US" sz="2000" b="1" dirty="0" smtClean="0">
                <a:latin typeface="Times New Roman" panose="02020603050405020304" pitchFamily="18" charset="0"/>
                <a:cs typeface="Times New Roman" panose="02020603050405020304" pitchFamily="18" charset="0"/>
              </a:rPr>
              <a:t> of Brazil visits UM Plasma Research Lab during Second </a:t>
            </a:r>
            <a:r>
              <a:rPr lang="en-US" sz="2000" b="1" dirty="0">
                <a:latin typeface="Times New Roman" panose="02020603050405020304" pitchFamily="18" charset="0"/>
                <a:cs typeface="Times New Roman" panose="02020603050405020304" pitchFamily="18" charset="0"/>
              </a:rPr>
              <a:t>Tropical College on Applied Physics, </a:t>
            </a:r>
            <a:r>
              <a:rPr lang="en-US" sz="2000" b="1" dirty="0" smtClean="0">
                <a:latin typeface="Times New Roman" panose="02020603050405020304" pitchFamily="18" charset="0"/>
                <a:cs typeface="Times New Roman" panose="02020603050405020304" pitchFamily="18" charset="0"/>
              </a:rPr>
              <a:t>1986</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L-r: Smith, </a:t>
            </a:r>
            <a:r>
              <a:rPr lang="en-US" sz="1600" dirty="0" err="1" smtClean="0">
                <a:latin typeface="Times New Roman" panose="02020603050405020304" pitchFamily="18" charset="0"/>
                <a:cs typeface="Times New Roman" panose="02020603050405020304" pitchFamily="18" charset="0"/>
              </a:rPr>
              <a:t>Kwek</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Jalil</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Sakanaka</a:t>
            </a:r>
            <a:r>
              <a:rPr lang="en-US" sz="1600" dirty="0" smtClean="0">
                <a:latin typeface="Times New Roman" panose="02020603050405020304" pitchFamily="18" charset="0"/>
                <a:cs typeface="Times New Roman" panose="02020603050405020304" pitchFamily="18" charset="0"/>
              </a:rPr>
              <a:t>, Saw, Chin. </a:t>
            </a:r>
            <a:r>
              <a:rPr lang="en-US" sz="1600" dirty="0" err="1" smtClean="0">
                <a:latin typeface="Times New Roman" panose="02020603050405020304" pitchFamily="18" charset="0"/>
                <a:cs typeface="Times New Roman" panose="02020603050405020304" pitchFamily="18" charset="0"/>
              </a:rPr>
              <a:t>Jasbir</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Warmate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Widdi</a:t>
            </a:r>
            <a:endParaRPr lang="en-MY" sz="1600" dirty="0">
              <a:latin typeface="Times New Roman" panose="02020603050405020304" pitchFamily="18" charset="0"/>
              <a:cs typeface="Times New Roman" panose="02020603050405020304" pitchFamily="18" charset="0"/>
            </a:endParaRP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086600" cy="529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527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2700" dirty="0">
                <a:solidFill>
                  <a:srgbClr val="7030A0"/>
                </a:solidFill>
                <a:latin typeface="Times New Roman" panose="02020603050405020304" pitchFamily="18" charset="0"/>
                <a:cs typeface="Times New Roman" panose="02020603050405020304" pitchFamily="18" charset="0"/>
              </a:rPr>
              <a:t>News-UM Provides leadership in South-South scientific collaboration in the formation of the Asian African Association for Plasma Training, </a:t>
            </a:r>
            <a:r>
              <a:rPr lang="en-US" sz="2700" dirty="0" smtClean="0">
                <a:solidFill>
                  <a:srgbClr val="7030A0"/>
                </a:solidFill>
                <a:latin typeface="Times New Roman" panose="02020603050405020304" pitchFamily="18" charset="0"/>
                <a:cs typeface="Times New Roman" panose="02020603050405020304" pitchFamily="18" charset="0"/>
              </a:rPr>
              <a:t>1988-</a:t>
            </a:r>
            <a:r>
              <a:rPr lang="en-US" sz="27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Third Tropical College on Applied Physics</a:t>
            </a:r>
            <a:r>
              <a:rPr lang="en-MY" dirty="0"/>
              <a:t/>
            </a:r>
            <a:br>
              <a:rPr lang="en-MY" dirty="0"/>
            </a:br>
            <a:endParaRPr lang="en-MY"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657" y="1600200"/>
            <a:ext cx="6281543" cy="512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610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AAAPT </a:t>
            </a:r>
            <a:r>
              <a:rPr lang="en-US" dirty="0">
                <a:latin typeface="Times New Roman" panose="02020603050405020304" pitchFamily="18" charset="0"/>
                <a:cs typeface="Times New Roman" panose="02020603050405020304" pitchFamily="18" charset="0"/>
              </a:rPr>
              <a:t>Leaders visiting UM Plasma Lab in 1988	</a:t>
            </a:r>
            <a:r>
              <a:rPr lang="en-US" dirty="0" smtClean="0">
                <a:latin typeface="Times New Roman" panose="02020603050405020304" pitchFamily="18" charset="0"/>
                <a:cs typeface="Times New Roman" panose="02020603050405020304" pitchFamily="18" charset="0"/>
              </a:rPr>
              <a:t>- Malay Mail photo</a:t>
            </a:r>
            <a:r>
              <a:rPr lang="en-MY" dirty="0"/>
              <a:t/>
            </a:r>
            <a:br>
              <a:rPr lang="en-MY" dirty="0"/>
            </a:br>
            <a:endParaRPr lang="en-MY"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907" y="1462226"/>
            <a:ext cx="6843693" cy="501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720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a:latin typeface="Times New Roman" panose="02020603050405020304" pitchFamily="18" charset="0"/>
                <a:cs typeface="Times New Roman" panose="02020603050405020304" pitchFamily="18" charset="0"/>
              </a:rPr>
              <a:t>AAAPT Inaugural Council Meeting on 7.6.1988 in Kuala Lumpur</a:t>
            </a:r>
            <a:r>
              <a:rPr lang="en-US" sz="2000" b="1" dirty="0" smtClean="0">
                <a:latin typeface="Times New Roman" panose="02020603050405020304" pitchFamily="18" charset="0"/>
                <a:cs typeface="Times New Roman" panose="02020603050405020304" pitchFamily="18" charset="0"/>
              </a:rPr>
              <a:t>.</a:t>
            </a:r>
            <a:br>
              <a:rPr lang="en-US" sz="2000" b="1" dirty="0" smtClean="0">
                <a:latin typeface="Times New Roman" panose="02020603050405020304" pitchFamily="18" charset="0"/>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L-r: Li Yin-an, Chen You </a:t>
            </a:r>
            <a:r>
              <a:rPr lang="en-US" sz="1200" b="1" dirty="0" err="1" smtClean="0">
                <a:latin typeface="Times New Roman" panose="02020603050405020304" pitchFamily="18" charset="0"/>
                <a:cs typeface="Times New Roman" panose="02020603050405020304" pitchFamily="18" charset="0"/>
              </a:rPr>
              <a:t>Hor</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Chaivitya</a:t>
            </a:r>
            <a:r>
              <a:rPr lang="en-US" sz="1200" b="1" dirty="0" smtClean="0">
                <a:latin typeface="Times New Roman" panose="02020603050405020304" pitchFamily="18" charset="0"/>
                <a:cs typeface="Times New Roman" panose="02020603050405020304" pitchFamily="18" charset="0"/>
              </a:rPr>
              <a:t> </a:t>
            </a:r>
            <a:r>
              <a:rPr lang="en-US" sz="1200" b="1" dirty="0" err="1" smtClean="0">
                <a:latin typeface="Times New Roman" panose="02020603050405020304" pitchFamily="18" charset="0"/>
                <a:cs typeface="Times New Roman" panose="02020603050405020304" pitchFamily="18" charset="0"/>
              </a:rPr>
              <a:t>Silawatshananai</a:t>
            </a:r>
            <a:r>
              <a:rPr lang="en-US" sz="1200" b="1" dirty="0" smtClean="0">
                <a:latin typeface="Times New Roman" panose="02020603050405020304" pitchFamily="18" charset="0"/>
                <a:cs typeface="Times New Roman" panose="02020603050405020304" pitchFamily="18" charset="0"/>
              </a:rPr>
              <a:t>, Wong </a:t>
            </a:r>
            <a:r>
              <a:rPr lang="en-US" sz="1200" b="1" dirty="0" err="1" smtClean="0">
                <a:latin typeface="Times New Roman" panose="02020603050405020304" pitchFamily="18" charset="0"/>
                <a:cs typeface="Times New Roman" panose="02020603050405020304" pitchFamily="18" charset="0"/>
              </a:rPr>
              <a:t>Chiow</a:t>
            </a:r>
            <a:r>
              <a:rPr lang="en-US" sz="1200" b="1" dirty="0" smtClean="0">
                <a:latin typeface="Times New Roman" panose="02020603050405020304" pitchFamily="18" charset="0"/>
                <a:cs typeface="Times New Roman" panose="02020603050405020304" pitchFamily="18" charset="0"/>
              </a:rPr>
              <a:t> San, Chew Ah </a:t>
            </a:r>
            <a:r>
              <a:rPr lang="en-US" sz="1200" b="1" dirty="0" err="1" smtClean="0">
                <a:latin typeface="Times New Roman" panose="02020603050405020304" pitchFamily="18" charset="0"/>
                <a:cs typeface="Times New Roman" panose="02020603050405020304" pitchFamily="18" charset="0"/>
              </a:rPr>
              <a:t>Chuan</a:t>
            </a:r>
            <a:r>
              <a:rPr lang="en-US" sz="1200" b="1" dirty="0" smtClean="0">
                <a:latin typeface="Times New Roman" panose="02020603050405020304" pitchFamily="18" charset="0"/>
                <a:cs typeface="Times New Roman" panose="02020603050405020304" pitchFamily="18" charset="0"/>
              </a:rPr>
              <a:t/>
            </a:r>
            <a:br>
              <a:rPr lang="en-US" sz="1200" b="1" dirty="0" smtClean="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        Tsai Shih Tung, M Srivastava, Lee Sing,  Beg (representing  G </a:t>
            </a:r>
            <a:r>
              <a:rPr lang="en-US" sz="1200" b="1" dirty="0" err="1" smtClean="0">
                <a:latin typeface="Times New Roman" panose="02020603050405020304" pitchFamily="18" charset="0"/>
                <a:cs typeface="Times New Roman" panose="02020603050405020304" pitchFamily="18" charset="0"/>
              </a:rPr>
              <a:t>Murtaza</a:t>
            </a:r>
            <a:r>
              <a:rPr lang="en-US" sz="1200" b="1" dirty="0" smtClean="0">
                <a:latin typeface="Times New Roman" panose="02020603050405020304" pitchFamily="18" charset="0"/>
                <a:cs typeface="Times New Roman" panose="02020603050405020304" pitchFamily="18" charset="0"/>
              </a:rPr>
              <a:t>,) T El </a:t>
            </a:r>
            <a:r>
              <a:rPr lang="en-US" sz="1200" b="1" dirty="0" err="1" smtClean="0">
                <a:latin typeface="Times New Roman" panose="02020603050405020304" pitchFamily="18" charset="0"/>
                <a:cs typeface="Times New Roman" panose="02020603050405020304" pitchFamily="18" charset="0"/>
              </a:rPr>
              <a:t>Khalafawy</a:t>
            </a:r>
            <a:r>
              <a:rPr lang="en-US" sz="1200" b="1" dirty="0" smtClean="0">
                <a:latin typeface="Times New Roman" panose="02020603050405020304" pitchFamily="18" charset="0"/>
                <a:cs typeface="Times New Roman" panose="02020603050405020304" pitchFamily="18" charset="0"/>
              </a:rPr>
              <a:t>, Moo Siew </a:t>
            </a:r>
            <a:r>
              <a:rPr lang="en-US" sz="1200" b="1" dirty="0" err="1" smtClean="0">
                <a:latin typeface="Times New Roman" panose="02020603050405020304" pitchFamily="18" charset="0"/>
                <a:cs typeface="Times New Roman" panose="02020603050405020304" pitchFamily="18" charset="0"/>
              </a:rPr>
              <a:t>Pheng</a:t>
            </a:r>
            <a:r>
              <a:rPr lang="en-MY" sz="2000" b="1" dirty="0">
                <a:latin typeface="Times New Roman" panose="02020603050405020304" pitchFamily="18" charset="0"/>
                <a:cs typeface="Times New Roman" panose="02020603050405020304" pitchFamily="18" charset="0"/>
              </a:rPr>
              <a:t/>
            </a:r>
            <a:br>
              <a:rPr lang="en-MY" sz="2000" b="1" dirty="0">
                <a:latin typeface="Times New Roman" panose="02020603050405020304" pitchFamily="18" charset="0"/>
                <a:cs typeface="Times New Roman" panose="02020603050405020304" pitchFamily="18" charset="0"/>
              </a:rPr>
            </a:br>
            <a:endParaRPr lang="en-MY" sz="2000" b="1" dirty="0">
              <a:latin typeface="Times New Roman" panose="02020603050405020304" pitchFamily="18" charset="0"/>
              <a:cs typeface="Times New Roman" panose="02020603050405020304" pitchFamily="18" charset="0"/>
            </a:endParaRP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261" y="1066800"/>
            <a:ext cx="824237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409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1143000"/>
          </a:xfrm>
        </p:spPr>
        <p:txBody>
          <a:bodyPr>
            <a:normAutofit fontScale="90000"/>
          </a:bodyPr>
          <a:lstStyle/>
          <a:p>
            <a:pPr algn="l"/>
            <a:r>
              <a:rPr lang="en-AU" sz="2000" dirty="0">
                <a:latin typeface="Times New Roman" panose="02020603050405020304" pitchFamily="18" charset="0"/>
                <a:cs typeface="Times New Roman" panose="02020603050405020304" pitchFamily="18" charset="0"/>
              </a:rPr>
              <a:t>Prof Syed Hussein </a:t>
            </a:r>
            <a:r>
              <a:rPr lang="en-AU" sz="2000" dirty="0" err="1">
                <a:latin typeface="Times New Roman" panose="02020603050405020304" pitchFamily="18" charset="0"/>
                <a:cs typeface="Times New Roman" panose="02020603050405020304" pitchFamily="18" charset="0"/>
              </a:rPr>
              <a:t>Alatas</a:t>
            </a:r>
            <a:r>
              <a:rPr lang="en-AU" sz="2000" dirty="0">
                <a:latin typeface="Times New Roman" panose="02020603050405020304" pitchFamily="18" charset="0"/>
                <a:cs typeface="Times New Roman" panose="02020603050405020304" pitchFamily="18" charset="0"/>
              </a:rPr>
              <a:t> (</a:t>
            </a:r>
            <a:r>
              <a:rPr lang="en-AU" sz="2000" dirty="0" smtClean="0">
                <a:latin typeface="Times New Roman" panose="02020603050405020304" pitchFamily="18" charset="0"/>
                <a:cs typeface="Times New Roman" panose="02020603050405020304" pitchFamily="18" charset="0"/>
              </a:rPr>
              <a:t>middle), VC UM; </a:t>
            </a:r>
            <a:r>
              <a:rPr lang="en-AU" sz="2000" dirty="0">
                <a:latin typeface="Times New Roman" panose="02020603050405020304" pitchFamily="18" charset="0"/>
                <a:cs typeface="Times New Roman" panose="02020603050405020304" pitchFamily="18" charset="0"/>
              </a:rPr>
              <a:t>Prof </a:t>
            </a:r>
            <a:r>
              <a:rPr lang="en-AU" sz="2000" dirty="0" err="1">
                <a:latin typeface="Times New Roman" panose="02020603050405020304" pitchFamily="18" charset="0"/>
                <a:cs typeface="Times New Roman" panose="02020603050405020304" pitchFamily="18" charset="0"/>
              </a:rPr>
              <a:t>Abdus</a:t>
            </a:r>
            <a:r>
              <a:rPr lang="en-AU" sz="2000" dirty="0">
                <a:latin typeface="Times New Roman" panose="02020603050405020304" pitchFamily="18" charset="0"/>
                <a:cs typeface="Times New Roman" panose="02020603050405020304" pitchFamily="18" charset="0"/>
              </a:rPr>
              <a:t> Salam </a:t>
            </a:r>
            <a:r>
              <a:rPr lang="en-AU" sz="2000" dirty="0" smtClean="0">
                <a:latin typeface="Times New Roman" panose="02020603050405020304" pitchFamily="18" charset="0"/>
                <a:cs typeface="Times New Roman" panose="02020603050405020304" pitchFamily="18" charset="0"/>
              </a:rPr>
              <a:t>(right</a:t>
            </a:r>
            <a:r>
              <a:rPr lang="en-AU" sz="2000" dirty="0">
                <a:latin typeface="Times New Roman" panose="02020603050405020304" pitchFamily="18" charset="0"/>
                <a:cs typeface="Times New Roman" panose="02020603050405020304" pitchFamily="18" charset="0"/>
              </a:rPr>
              <a:t>) (Nobel Laureate), </a:t>
            </a:r>
            <a:r>
              <a:rPr lang="en-AU" sz="2000" dirty="0" smtClean="0">
                <a:latin typeface="Times New Roman" panose="02020603050405020304" pitchFamily="18" charset="0"/>
                <a:cs typeface="Times New Roman" panose="02020603050405020304" pitchFamily="18" charset="0"/>
              </a:rPr>
              <a:t>Director, ICTP Trieste</a:t>
            </a:r>
            <a:r>
              <a:rPr lang="en-AU" sz="2000" dirty="0">
                <a:latin typeface="Times New Roman" panose="02020603050405020304" pitchFamily="18" charset="0"/>
                <a:cs typeface="Times New Roman" panose="02020603050405020304" pitchFamily="18" charset="0"/>
              </a:rPr>
              <a:t>, Italy and Prof Lee Sing </a:t>
            </a:r>
            <a:r>
              <a:rPr lang="en-AU" sz="2000" dirty="0" smtClean="0">
                <a:latin typeface="Times New Roman" panose="02020603050405020304" pitchFamily="18" charset="0"/>
                <a:cs typeface="Times New Roman" panose="02020603050405020304" pitchFamily="18" charset="0"/>
              </a:rPr>
              <a:t>Head </a:t>
            </a:r>
            <a:r>
              <a:rPr lang="en-AU" sz="2000" dirty="0">
                <a:latin typeface="Times New Roman" panose="02020603050405020304" pitchFamily="18" charset="0"/>
                <a:cs typeface="Times New Roman" panose="02020603050405020304" pitchFamily="18" charset="0"/>
              </a:rPr>
              <a:t>Physics UM at </a:t>
            </a:r>
            <a:r>
              <a:rPr lang="en-AU" sz="2000" dirty="0" smtClean="0">
                <a:latin typeface="Times New Roman" panose="02020603050405020304" pitchFamily="18" charset="0"/>
                <a:cs typeface="Times New Roman" panose="02020603050405020304" pitchFamily="18" charset="0"/>
              </a:rPr>
              <a:t>ICTP </a:t>
            </a:r>
            <a:r>
              <a:rPr lang="en-AU" sz="2000" dirty="0">
                <a:latin typeface="Times New Roman" panose="02020603050405020304" pitchFamily="18" charset="0"/>
                <a:cs typeface="Times New Roman" panose="02020603050405020304" pitchFamily="18" charset="0"/>
              </a:rPr>
              <a:t>Trieste- signing the memorandum</a:t>
            </a:r>
            <a:r>
              <a:rPr lang="en-AU" sz="2000" dirty="0" smtClean="0">
                <a:latin typeface="Times New Roman" panose="02020603050405020304" pitchFamily="18" charset="0"/>
                <a:cs typeface="Times New Roman" panose="02020603050405020304" pitchFamily="18" charset="0"/>
              </a:rPr>
              <a:t>, 1989  </a:t>
            </a:r>
            <a:r>
              <a:rPr lang="en-AU" sz="2000" dirty="0">
                <a:latin typeface="Times New Roman" panose="02020603050405020304" pitchFamily="18" charset="0"/>
                <a:cs typeface="Times New Roman" panose="02020603050405020304" pitchFamily="18" charset="0"/>
              </a:rPr>
              <a:t>forming the ICAC-UM (ICTP Affiliated Centre-</a:t>
            </a:r>
            <a:r>
              <a:rPr lang="en-AU" sz="2000" dirty="0" err="1">
                <a:latin typeface="Times New Roman" panose="02020603050405020304" pitchFamily="18" charset="0"/>
                <a:cs typeface="Times New Roman" panose="02020603050405020304" pitchFamily="18" charset="0"/>
              </a:rPr>
              <a:t>Universiti</a:t>
            </a:r>
            <a:r>
              <a:rPr lang="en-AU" sz="2000" dirty="0">
                <a:latin typeface="Times New Roman" panose="02020603050405020304" pitchFamily="18" charset="0"/>
                <a:cs typeface="Times New Roman" panose="02020603050405020304" pitchFamily="18" charset="0"/>
              </a:rPr>
              <a:t> Malaya) sited at Physics Department UM </a:t>
            </a:r>
            <a:r>
              <a:rPr lang="en-AU" sz="2000" dirty="0" smtClean="0">
                <a:latin typeface="Times New Roman" panose="02020603050405020304" pitchFamily="18" charset="0"/>
                <a:cs typeface="Times New Roman" panose="02020603050405020304" pitchFamily="18" charset="0"/>
              </a:rPr>
              <a:t> (</a:t>
            </a:r>
            <a:r>
              <a:rPr lang="en-AU" sz="2000" dirty="0">
                <a:latin typeface="Times New Roman" panose="02020603050405020304" pitchFamily="18" charset="0"/>
                <a:cs typeface="Times New Roman" panose="02020603050405020304" pitchFamily="18" charset="0"/>
              </a:rPr>
              <a:t>for period </a:t>
            </a:r>
            <a:r>
              <a:rPr lang="en-AU" sz="2000" dirty="0" smtClean="0">
                <a:latin typeface="Times New Roman" panose="02020603050405020304" pitchFamily="18" charset="0"/>
                <a:cs typeface="Times New Roman" panose="02020603050405020304" pitchFamily="18" charset="0"/>
              </a:rPr>
              <a:t>1989-1994).  </a:t>
            </a:r>
            <a:r>
              <a:rPr lang="en-AU" sz="2000" dirty="0">
                <a:latin typeface="Times New Roman" panose="02020603050405020304" pitchFamily="18" charset="0"/>
                <a:cs typeface="Times New Roman" panose="02020603050405020304" pitchFamily="18" charset="0"/>
              </a:rPr>
              <a:t>Looking on is Professor </a:t>
            </a:r>
            <a:r>
              <a:rPr lang="en-AU" sz="2000" dirty="0" err="1">
                <a:latin typeface="Times New Roman" panose="02020603050405020304" pitchFamily="18" charset="0"/>
                <a:cs typeface="Times New Roman" panose="02020603050405020304" pitchFamily="18" charset="0"/>
              </a:rPr>
              <a:t>Gallieno</a:t>
            </a:r>
            <a:r>
              <a:rPr lang="en-AU" sz="2000" dirty="0">
                <a:latin typeface="Times New Roman" panose="02020603050405020304" pitchFamily="18" charset="0"/>
                <a:cs typeface="Times New Roman" panose="02020603050405020304" pitchFamily="18" charset="0"/>
              </a:rPr>
              <a:t> </a:t>
            </a:r>
            <a:r>
              <a:rPr lang="en-AU" sz="2000" dirty="0" err="1">
                <a:latin typeface="Times New Roman" panose="02020603050405020304" pitchFamily="18" charset="0"/>
                <a:cs typeface="Times New Roman" panose="02020603050405020304" pitchFamily="18" charset="0"/>
              </a:rPr>
              <a:t>Denardo</a:t>
            </a:r>
            <a:r>
              <a:rPr lang="en-AU" sz="2000" dirty="0">
                <a:latin typeface="Times New Roman" panose="02020603050405020304" pitchFamily="18" charset="0"/>
                <a:cs typeface="Times New Roman" panose="02020603050405020304" pitchFamily="18" charset="0"/>
              </a:rPr>
              <a:t>, Head, Office of External </a:t>
            </a:r>
            <a:r>
              <a:rPr lang="en-AU" sz="2000" dirty="0" err="1">
                <a:latin typeface="Times New Roman" panose="02020603050405020304" pitchFamily="18" charset="0"/>
                <a:cs typeface="Times New Roman" panose="02020603050405020304" pitchFamily="18" charset="0"/>
              </a:rPr>
              <a:t>Activies</a:t>
            </a:r>
            <a:r>
              <a:rPr lang="en-AU" sz="2000" dirty="0">
                <a:latin typeface="Times New Roman" panose="02020603050405020304" pitchFamily="18" charset="0"/>
                <a:cs typeface="Times New Roman" panose="02020603050405020304" pitchFamily="18" charset="0"/>
              </a:rPr>
              <a:t>, ICTP</a:t>
            </a:r>
            <a:r>
              <a:rPr lang="en-AU" sz="2200" dirty="0">
                <a:latin typeface="Times New Roman" panose="02020603050405020304" pitchFamily="18" charset="0"/>
                <a:cs typeface="Times New Roman" panose="02020603050405020304" pitchFamily="18" charset="0"/>
              </a:rPr>
              <a:t>.</a:t>
            </a:r>
            <a:r>
              <a:rPr lang="en-MY" sz="2200" dirty="0">
                <a:latin typeface="Times New Roman" panose="02020603050405020304" pitchFamily="18" charset="0"/>
                <a:cs typeface="Times New Roman" panose="02020603050405020304" pitchFamily="18" charset="0"/>
              </a:rPr>
              <a:t/>
            </a:r>
            <a:br>
              <a:rPr lang="en-MY" sz="2200" dirty="0">
                <a:latin typeface="Times New Roman" panose="02020603050405020304" pitchFamily="18" charset="0"/>
                <a:cs typeface="Times New Roman" panose="02020603050405020304" pitchFamily="18" charset="0"/>
              </a:rPr>
            </a:br>
            <a:r>
              <a:rPr lang="en-AU" sz="2200" dirty="0">
                <a:latin typeface="Times New Roman" panose="02020603050405020304" pitchFamily="18" charset="0"/>
                <a:cs typeface="Times New Roman" panose="02020603050405020304" pitchFamily="18" charset="0"/>
              </a:rPr>
              <a:t>(</a:t>
            </a:r>
            <a:r>
              <a:rPr lang="en-AU" sz="2200" b="1" dirty="0">
                <a:latin typeface="Times New Roman" panose="02020603050405020304" pitchFamily="18" charset="0"/>
                <a:cs typeface="Times New Roman" panose="02020603050405020304" pitchFamily="18" charset="0"/>
              </a:rPr>
              <a:t>Citation</a:t>
            </a:r>
            <a:r>
              <a:rPr lang="en-AU" sz="2200" dirty="0">
                <a:latin typeface="Times New Roman" panose="02020603050405020304" pitchFamily="18" charset="0"/>
                <a:cs typeface="Times New Roman" panose="02020603050405020304" pitchFamily="18" charset="0"/>
              </a:rPr>
              <a:t> for signing: </a:t>
            </a:r>
            <a:r>
              <a:rPr lang="en-AU" sz="2200" b="1" dirty="0">
                <a:solidFill>
                  <a:srgbClr val="7030A0"/>
                </a:solidFill>
                <a:latin typeface="Times New Roman" panose="02020603050405020304" pitchFamily="18" charset="0"/>
                <a:cs typeface="Times New Roman" panose="02020603050405020304" pitchFamily="18" charset="0"/>
              </a:rPr>
              <a:t>Physics Department UM provides outstanding leadership in South-South plasma training and research</a:t>
            </a:r>
            <a:r>
              <a:rPr lang="en-AU" sz="2200" dirty="0">
                <a:solidFill>
                  <a:srgbClr val="7030A0"/>
                </a:solidFill>
                <a:latin typeface="Times New Roman" panose="02020603050405020304" pitchFamily="18" charset="0"/>
                <a:cs typeface="Times New Roman" panose="02020603050405020304" pitchFamily="18" charset="0"/>
              </a:rPr>
              <a:t>)</a:t>
            </a:r>
            <a:r>
              <a:rPr lang="en-MY" dirty="0">
                <a:solidFill>
                  <a:srgbClr val="7030A0"/>
                </a:solidFill>
              </a:rPr>
              <a:t/>
            </a:r>
            <a:br>
              <a:rPr lang="en-MY" dirty="0">
                <a:solidFill>
                  <a:srgbClr val="7030A0"/>
                </a:solidFill>
              </a:rPr>
            </a:br>
            <a:endParaRPr lang="en-MY" dirty="0">
              <a:solidFill>
                <a:srgbClr val="7030A0"/>
              </a:solidFill>
            </a:endParaRP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472447"/>
            <a:ext cx="6333333" cy="436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275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28"/>
            <a:ext cx="8458200" cy="1143000"/>
          </a:xfrm>
        </p:spPr>
        <p:txBody>
          <a:bodyPr>
            <a:normAutofit fontScale="90000"/>
          </a:bodyPr>
          <a:lstStyle/>
          <a:p>
            <a:pPr algn="l"/>
            <a:r>
              <a:rPr lang="en-US" sz="2400" dirty="0" smtClean="0">
                <a:latin typeface="Times New Roman" panose="02020603050405020304" pitchFamily="18" charset="0"/>
                <a:cs typeface="Times New Roman" panose="02020603050405020304" pitchFamily="18" charset="0"/>
              </a:rPr>
              <a:t>One of first ICAC-UM activities was the placement of UNU ICTP PFF as a ICTP Training </a:t>
            </a:r>
            <a:r>
              <a:rPr lang="en-US" sz="2400" dirty="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acility in 1991</a:t>
            </a:r>
            <a:br>
              <a:rPr lang="en-US" sz="24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L-r: Chin,(Malaysia)  </a:t>
            </a:r>
            <a:r>
              <a:rPr lang="en-US" sz="1200" dirty="0" err="1" smtClean="0">
                <a:latin typeface="Times New Roman" panose="02020603050405020304" pitchFamily="18" charset="0"/>
                <a:cs typeface="Times New Roman" panose="02020603050405020304" pitchFamily="18" charset="0"/>
              </a:rPr>
              <a:t>Sobhanian</a:t>
            </a:r>
            <a:r>
              <a:rPr lang="en-US" sz="1200" dirty="0" smtClean="0">
                <a:latin typeface="Times New Roman" panose="02020603050405020304" pitchFamily="18" charset="0"/>
                <a:cs typeface="Times New Roman" panose="02020603050405020304" pitchFamily="18" charset="0"/>
              </a:rPr>
              <a:t> (Iran) ,  </a:t>
            </a:r>
            <a:r>
              <a:rPr lang="en-US" sz="1200" dirty="0" err="1" smtClean="0">
                <a:latin typeface="Times New Roman" panose="02020603050405020304" pitchFamily="18" charset="0"/>
                <a:cs typeface="Times New Roman" panose="02020603050405020304" pitchFamily="18" charset="0"/>
              </a:rPr>
              <a:t>Warmate</a:t>
            </a:r>
            <a:r>
              <a:rPr lang="en-US" sz="1200" dirty="0" smtClean="0">
                <a:latin typeface="Times New Roman" panose="02020603050405020304" pitchFamily="18" charset="0"/>
                <a:cs typeface="Times New Roman" panose="02020603050405020304" pitchFamily="18" charset="0"/>
              </a:rPr>
              <a:t> (mostly hidden)  Moreno (Argentina), </a:t>
            </a:r>
            <a:r>
              <a:rPr lang="en-US" sz="1200" dirty="0" err="1" smtClean="0">
                <a:latin typeface="Times New Roman" panose="02020603050405020304" pitchFamily="18" charset="0"/>
                <a:cs typeface="Times New Roman" panose="02020603050405020304" pitchFamily="18" charset="0"/>
              </a:rPr>
              <a:t>Masoud</a:t>
            </a:r>
            <a:r>
              <a:rPr lang="en-US" sz="1200" dirty="0" smtClean="0">
                <a:latin typeface="Times New Roman" panose="02020603050405020304" pitchFamily="18" charset="0"/>
                <a:cs typeface="Times New Roman" panose="02020603050405020304" pitchFamily="18" charset="0"/>
              </a:rPr>
              <a:t> (Egypt) , </a:t>
            </a:r>
            <a:r>
              <a:rPr lang="en-US" sz="1200" dirty="0" err="1" smtClean="0">
                <a:latin typeface="Times New Roman" panose="02020603050405020304" pitchFamily="18" charset="0"/>
                <a:cs typeface="Times New Roman" panose="02020603050405020304" pitchFamily="18" charset="0"/>
              </a:rPr>
              <a:t>Serban</a:t>
            </a:r>
            <a:r>
              <a:rPr lang="en-US" sz="1200" dirty="0" smtClean="0">
                <a:latin typeface="Times New Roman" panose="02020603050405020304" pitchFamily="18" charset="0"/>
                <a:cs typeface="Times New Roman" panose="02020603050405020304" pitchFamily="18" charset="0"/>
              </a:rPr>
              <a:t> (Romania), Lee (Malaysia), ?</a:t>
            </a:r>
            <a:br>
              <a:rPr lang="en-US" sz="1200" dirty="0" smtClean="0">
                <a:latin typeface="Times New Roman" panose="02020603050405020304" pitchFamily="18" charset="0"/>
                <a:cs typeface="Times New Roman" panose="02020603050405020304" pitchFamily="18" charset="0"/>
              </a:rPr>
            </a:br>
            <a:r>
              <a:rPr lang="en-US" sz="1300" b="1" dirty="0" err="1" smtClean="0">
                <a:solidFill>
                  <a:srgbClr val="7030A0"/>
                </a:solidFill>
                <a:latin typeface="Times New Roman" panose="02020603050405020304" pitchFamily="18" charset="0"/>
                <a:cs typeface="Times New Roman" panose="02020603050405020304" pitchFamily="18" charset="0"/>
              </a:rPr>
              <a:t>Jasbir</a:t>
            </a:r>
            <a:r>
              <a:rPr lang="en-US" sz="1300" b="1" dirty="0" smtClean="0">
                <a:solidFill>
                  <a:srgbClr val="7030A0"/>
                </a:solidFill>
                <a:latin typeface="Times New Roman" panose="02020603050405020304" pitchFamily="18" charset="0"/>
                <a:cs typeface="Times New Roman" panose="02020603050405020304" pitchFamily="18" charset="0"/>
              </a:rPr>
              <a:t> Singh  (not in photo) installed the UNU ICTP PFF in  ICTP Trieste, and maintained it in operation for initial period</a:t>
            </a:r>
            <a:endParaRPr lang="en-MY" sz="13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a:p>
        </p:txBody>
      </p:sp>
      <p:pic>
        <p:nvPicPr>
          <p:cNvPr id="9218" name="Picture 2" descr="C:\Users\Sing\Desktop\1991b2 springcollPFaaapt1GMmayju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318447"/>
            <a:ext cx="7324103" cy="526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17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latin typeface="Times New Roman" panose="02020603050405020304" pitchFamily="18" charset="0"/>
                <a:cs typeface="Times New Roman" panose="02020603050405020304" pitchFamily="18" charset="0"/>
              </a:rPr>
              <a:t>Part 2: The Lee Code Today</a:t>
            </a:r>
            <a:endParaRPr lang="en-MY" dirty="0"/>
          </a:p>
        </p:txBody>
      </p:sp>
      <p:sp>
        <p:nvSpPr>
          <p:cNvPr id="3" name="Content Placeholder 2"/>
          <p:cNvSpPr>
            <a:spLocks noGrp="1"/>
          </p:cNvSpPr>
          <p:nvPr>
            <p:ph idx="1"/>
          </p:nvPr>
        </p:nvSpPr>
        <p:spPr>
          <a:xfrm>
            <a:off x="457200" y="1219200"/>
            <a:ext cx="8229600" cy="5791200"/>
          </a:xfrm>
        </p:spPr>
        <p:txBody>
          <a:bodyPr>
            <a:normAutofit fontScale="55000" lnSpcReduction="20000"/>
          </a:bodyPr>
          <a:lstStyle/>
          <a:p>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UNU/ICTP PFF [7] </a:t>
            </a:r>
            <a:r>
              <a:rPr lang="en-US" sz="3600" dirty="0" smtClean="0">
                <a:latin typeface="Times New Roman" panose="02020603050405020304" pitchFamily="18" charset="0"/>
                <a:cs typeface="Times New Roman" panose="02020603050405020304" pitchFamily="18" charset="0"/>
              </a:rPr>
              <a:t> was developed during </a:t>
            </a:r>
            <a:r>
              <a:rPr lang="en-US" sz="3600" dirty="0">
                <a:latin typeface="Times New Roman" panose="02020603050405020304" pitchFamily="18" charset="0"/>
                <a:cs typeface="Times New Roman" panose="02020603050405020304" pitchFamily="18" charset="0"/>
              </a:rPr>
              <a:t>the UNU Training </a:t>
            </a:r>
            <a:r>
              <a:rPr lang="en-US" sz="3600" dirty="0" err="1">
                <a:latin typeface="Times New Roman" panose="02020603050405020304" pitchFamily="18" charset="0"/>
                <a:cs typeface="Times New Roman" panose="02020603050405020304" pitchFamily="18" charset="0"/>
              </a:rPr>
              <a:t>Programme</a:t>
            </a:r>
            <a:r>
              <a:rPr lang="en-US" sz="3600" dirty="0">
                <a:latin typeface="Times New Roman" panose="02020603050405020304" pitchFamily="18" charset="0"/>
                <a:cs typeface="Times New Roman" panose="02020603050405020304" pitchFamily="18" charset="0"/>
              </a:rPr>
              <a:t> in Plasma and Laser Technology in </a:t>
            </a:r>
            <a:r>
              <a:rPr lang="en-US" sz="3600" dirty="0" smtClean="0">
                <a:latin typeface="Times New Roman" panose="02020603050405020304" pitchFamily="18" charset="0"/>
                <a:cs typeface="Times New Roman" panose="02020603050405020304" pitchFamily="18" charset="0"/>
              </a:rPr>
              <a:t>1985; </a:t>
            </a:r>
          </a:p>
          <a:p>
            <a:r>
              <a:rPr lang="en-US" sz="3600" dirty="0" smtClean="0">
                <a:latin typeface="Times New Roman" panose="02020603050405020304" pitchFamily="18" charset="0"/>
                <a:cs typeface="Times New Roman" panose="02020603050405020304" pitchFamily="18" charset="0"/>
              </a:rPr>
              <a:t>Complementing this  </a:t>
            </a:r>
            <a:r>
              <a:rPr lang="en-US" sz="3600" dirty="0">
                <a:latin typeface="Times New Roman" panose="02020603050405020304" pitchFamily="18" charset="0"/>
                <a:cs typeface="Times New Roman" panose="02020603050405020304" pitchFamily="18" charset="0"/>
              </a:rPr>
              <a:t>[7-9] a 2-phase code </a:t>
            </a:r>
            <a:r>
              <a:rPr lang="en-US" sz="3600" dirty="0" smtClean="0">
                <a:latin typeface="Times New Roman" panose="02020603050405020304" pitchFamily="18" charset="0"/>
                <a:cs typeface="Times New Roman" panose="02020603050405020304" pitchFamily="18" charset="0"/>
              </a:rPr>
              <a:t>was developed </a:t>
            </a:r>
            <a:r>
              <a:rPr lang="en-US" sz="3600" dirty="0">
                <a:latin typeface="Times New Roman" panose="02020603050405020304" pitchFamily="18" charset="0"/>
                <a:cs typeface="Times New Roman" panose="02020603050405020304" pitchFamily="18" charset="0"/>
              </a:rPr>
              <a:t>[10,11] to describe and optimize </a:t>
            </a:r>
            <a:r>
              <a:rPr lang="en-US" sz="3600" dirty="0" smtClean="0">
                <a:latin typeface="Times New Roman" panose="02020603050405020304" pitchFamily="18" charset="0"/>
                <a:cs typeface="Times New Roman" panose="02020603050405020304" pitchFamily="18" charset="0"/>
              </a:rPr>
              <a:t>PF design.</a:t>
            </a:r>
          </a:p>
          <a:p>
            <a:r>
              <a:rPr lang="en-US" sz="3600" dirty="0" smtClean="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The code [12] couples the electrical circuit with PF dynamics, thermodynamics and radiation.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It </a:t>
            </a:r>
            <a:r>
              <a:rPr lang="en-US" sz="3600" dirty="0">
                <a:latin typeface="Times New Roman" panose="02020603050405020304" pitchFamily="18" charset="0"/>
                <a:cs typeface="Times New Roman" panose="02020603050405020304" pitchFamily="18" charset="0"/>
              </a:rPr>
              <a:t>is energy-, charge- and mass- consistent</a:t>
            </a:r>
            <a:r>
              <a:rPr lang="en-US" sz="3600" dirty="0" smtClean="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It was used in the design and interpretation of experiments [7,13,14].</a:t>
            </a:r>
            <a:r>
              <a:rPr lang="en-US" sz="3600" baseline="30000" dirty="0">
                <a:latin typeface="Times New Roman" panose="02020603050405020304" pitchFamily="18" charset="0"/>
                <a:cs typeface="Times New Roman" panose="02020603050405020304" pitchFamily="18" charset="0"/>
              </a:rPr>
              <a:t>  </a:t>
            </a:r>
            <a:endParaRPr lang="en-US" sz="3600" baseline="300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An </a:t>
            </a:r>
            <a:r>
              <a:rPr lang="en-US" sz="3600" dirty="0">
                <a:latin typeface="Times New Roman" panose="02020603050405020304" pitchFamily="18" charset="0"/>
                <a:cs typeface="Times New Roman" panose="02020603050405020304" pitchFamily="18" charset="0"/>
              </a:rPr>
              <a:t>improved 5-phase code [12] incorporating finite small disturbance speed [15], radiation and radiation-coupled dynamics was used [16-18], and </a:t>
            </a:r>
            <a:r>
              <a:rPr lang="en-US" sz="3600" dirty="0" smtClean="0">
                <a:latin typeface="Times New Roman" panose="02020603050405020304" pitchFamily="18" charset="0"/>
                <a:cs typeface="Times New Roman" panose="02020603050405020304" pitchFamily="18" charset="0"/>
              </a:rPr>
              <a:t>was web-published </a:t>
            </a:r>
            <a:r>
              <a:rPr lang="en-US" sz="3600" dirty="0">
                <a:latin typeface="Times New Roman" panose="02020603050405020304" pitchFamily="18" charset="0"/>
                <a:cs typeface="Times New Roman" panose="02020603050405020304" pitchFamily="18" charset="0"/>
              </a:rPr>
              <a:t>[19] in 2000</a:t>
            </a:r>
            <a:r>
              <a:rPr lang="en-US" sz="3600" dirty="0" smtClean="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Plasma self-absorption was included [12,19] in 2007. </a:t>
            </a: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It is used </a:t>
            </a:r>
            <a:r>
              <a:rPr lang="en-US" sz="3600" dirty="0">
                <a:latin typeface="Times New Roman" panose="02020603050405020304" pitchFamily="18" charset="0"/>
                <a:cs typeface="Times New Roman" panose="02020603050405020304" pitchFamily="18" charset="0"/>
              </a:rPr>
              <a:t>extensively as a complementary facility in several machines, for example: UNU/ICTP PFF [7,14,16-18],  NX2 [18,20], NX1 [18], DENA [21</a:t>
            </a:r>
            <a:r>
              <a:rPr lang="en-US" sz="3600" dirty="0" smtClean="0">
                <a:latin typeface="Times New Roman" panose="02020603050405020304" pitchFamily="18" charset="0"/>
                <a:cs typeface="Times New Roman" panose="02020603050405020304" pitchFamily="18" charset="0"/>
              </a:rPr>
              <a:t>].</a:t>
            </a:r>
          </a:p>
          <a:p>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It has </a:t>
            </a:r>
            <a:r>
              <a:rPr lang="en-US" sz="3600" dirty="0" smtClean="0">
                <a:latin typeface="Times New Roman" panose="02020603050405020304" pitchFamily="18" charset="0"/>
                <a:cs typeface="Times New Roman" panose="02020603050405020304" pitchFamily="18" charset="0"/>
              </a:rPr>
              <a:t>been </a:t>
            </a:r>
            <a:r>
              <a:rPr lang="en-US" sz="3600" dirty="0">
                <a:latin typeface="Times New Roman" panose="02020603050405020304" pitchFamily="18" charset="0"/>
                <a:cs typeface="Times New Roman" panose="02020603050405020304" pitchFamily="18" charset="0"/>
              </a:rPr>
              <a:t>used in other machines for design and interpretation including sub-kJ PF machines [22], FNII [23], the UBA hard x-ray source [24], KSU PF [25] and a  cascading plasma focus [26</a:t>
            </a:r>
            <a:r>
              <a:rPr lang="en-US" sz="3600" dirty="0" smtClean="0">
                <a:latin typeface="Times New Roman" panose="02020603050405020304" pitchFamily="18" charset="0"/>
                <a:cs typeface="Times New Roman" panose="02020603050405020304" pitchFamily="18" charset="0"/>
              </a:rPr>
              <a:t>].</a:t>
            </a:r>
          </a:p>
          <a:p>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780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latin typeface="Times New Roman" panose="02020603050405020304" pitchFamily="18" charset="0"/>
                <a:cs typeface="Times New Roman" panose="02020603050405020304" pitchFamily="18" charset="0"/>
              </a:rPr>
              <a:t>Information computed includes </a:t>
            </a:r>
          </a:p>
        </p:txBody>
      </p:sp>
      <p:sp>
        <p:nvSpPr>
          <p:cNvPr id="3" name="Content Placeholder 2"/>
          <p:cNvSpPr>
            <a:spLocks noGrp="1"/>
          </p:cNvSpPr>
          <p:nvPr>
            <p:ph idx="1"/>
          </p:nvPr>
        </p:nvSpPr>
        <p:spPr>
          <a:xfrm>
            <a:off x="228600" y="1600200"/>
            <a:ext cx="8610600" cy="4525963"/>
          </a:xfrm>
        </p:spPr>
        <p:txBody>
          <a:bodyPr>
            <a:normAutofit fontScale="70000" lnSpcReduction="20000"/>
          </a:bodyPr>
          <a:lstStyle/>
          <a:p>
            <a:r>
              <a:rPr lang="en-US" dirty="0" smtClean="0">
                <a:latin typeface="Times New Roman" panose="02020603050405020304" pitchFamily="18" charset="0"/>
                <a:cs typeface="Times New Roman" panose="02020603050405020304" pitchFamily="18" charset="0"/>
              </a:rPr>
              <a:t>Axial </a:t>
            </a:r>
            <a:r>
              <a:rPr lang="en-US" dirty="0">
                <a:latin typeface="Times New Roman" panose="02020603050405020304" pitchFamily="18" charset="0"/>
                <a:cs typeface="Times New Roman" panose="02020603050405020304" pitchFamily="18" charset="0"/>
              </a:rPr>
              <a:t>and radial dynamics [7,13,14,16,17,25],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SXR </a:t>
            </a:r>
            <a:r>
              <a:rPr lang="en-US" dirty="0">
                <a:latin typeface="Times New Roman" panose="02020603050405020304" pitchFamily="18" charset="0"/>
                <a:cs typeface="Times New Roman" panose="02020603050405020304" pitchFamily="18" charset="0"/>
              </a:rPr>
              <a:t>emission characteristics and  yield [17-20,27-33] for various applications including as a source for microelectronics lithography [18],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Optimization </a:t>
            </a:r>
            <a:r>
              <a:rPr lang="en-US" dirty="0">
                <a:latin typeface="Times New Roman" panose="02020603050405020304" pitchFamily="18" charset="0"/>
                <a:cs typeface="Times New Roman" panose="02020603050405020304" pitchFamily="18" charset="0"/>
              </a:rPr>
              <a:t>of machines [7,12,16-20,28] and adaptation in the form of ML (Modified Lee) to </a:t>
            </a:r>
            <a:r>
              <a:rPr lang="en-US" dirty="0" err="1">
                <a:latin typeface="Times New Roman" panose="02020603050405020304" pitchFamily="18" charset="0"/>
                <a:cs typeface="Times New Roman" panose="02020603050405020304" pitchFamily="18" charset="0"/>
              </a:rPr>
              <a:t>Filippov</a:t>
            </a:r>
            <a:r>
              <a:rPr lang="en-US" dirty="0">
                <a:latin typeface="Times New Roman" panose="02020603050405020304" pitchFamily="18" charset="0"/>
                <a:cs typeface="Times New Roman" panose="02020603050405020304" pitchFamily="18" charset="0"/>
              </a:rPr>
              <a:t>-type plasma focus devices [21].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Plasma </a:t>
            </a:r>
            <a:r>
              <a:rPr lang="en-US" dirty="0">
                <a:latin typeface="Times New Roman" panose="02020603050405020304" pitchFamily="18" charset="0"/>
                <a:cs typeface="Times New Roman" panose="02020603050405020304" pitchFamily="18" charset="0"/>
              </a:rPr>
              <a:t>focus neutron yield calculations [34,35],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Extraction </a:t>
            </a:r>
            <a:r>
              <a:rPr lang="en-US" dirty="0">
                <a:latin typeface="Times New Roman" panose="02020603050405020304" pitchFamily="18" charset="0"/>
                <a:cs typeface="Times New Roman" panose="02020603050405020304" pitchFamily="18" charset="0"/>
              </a:rPr>
              <a:t>of diagnostic data [33,42-46]</a:t>
            </a:r>
            <a:r>
              <a:rPr lang="en-US" baseline="30000" dirty="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anomalous resistance data [47-49] from current </a:t>
            </a:r>
            <a:r>
              <a:rPr lang="en-US" dirty="0" smtClean="0">
                <a:latin typeface="Times New Roman" panose="02020603050405020304" pitchFamily="18" charset="0"/>
                <a:cs typeface="Times New Roman" panose="02020603050405020304" pitchFamily="18" charset="0"/>
              </a:rPr>
              <a:t>signals</a:t>
            </a:r>
          </a:p>
          <a:p>
            <a:r>
              <a:rPr lang="en-US" dirty="0" smtClean="0">
                <a:latin typeface="Times New Roman" panose="02020603050405020304" pitchFamily="18" charset="0"/>
                <a:cs typeface="Times New Roman" panose="02020603050405020304" pitchFamily="18" charset="0"/>
              </a:rPr>
              <a:t>Computation of reference </a:t>
            </a:r>
            <a:r>
              <a:rPr lang="en-US" dirty="0">
                <a:latin typeface="Times New Roman" panose="02020603050405020304" pitchFamily="18" charset="0"/>
                <a:cs typeface="Times New Roman" panose="02020603050405020304" pitchFamily="18" charset="0"/>
              </a:rPr>
              <a:t>numbers for deuteron </a:t>
            </a:r>
            <a:r>
              <a:rPr lang="en-US" dirty="0" smtClean="0">
                <a:latin typeface="Times New Roman" panose="02020603050405020304" pitchFamily="18" charset="0"/>
                <a:cs typeface="Times New Roman" panose="02020603050405020304" pitchFamily="18" charset="0"/>
              </a:rPr>
              <a:t>and other ion beam </a:t>
            </a:r>
            <a:r>
              <a:rPr lang="en-US" dirty="0">
                <a:latin typeface="Times New Roman" panose="02020603050405020304" pitchFamily="18" charset="0"/>
                <a:cs typeface="Times New Roman" panose="02020603050405020304" pitchFamily="18" charset="0"/>
              </a:rPr>
              <a:t>number </a:t>
            </a:r>
            <a:r>
              <a:rPr lang="en-US" dirty="0" smtClean="0">
                <a:latin typeface="Times New Roman" panose="02020603050405020304" pitchFamily="18" charset="0"/>
                <a:cs typeface="Times New Roman" panose="02020603050405020304" pitchFamily="18" charset="0"/>
              </a:rPr>
              <a:t>&amp;energy </a:t>
            </a:r>
            <a:r>
              <a:rPr lang="en-US" dirty="0" err="1">
                <a:latin typeface="Times New Roman" panose="02020603050405020304" pitchFamily="18" charset="0"/>
                <a:cs typeface="Times New Roman" panose="02020603050405020304" pitchFamily="18" charset="0"/>
              </a:rPr>
              <a:t>fluence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&amp; </a:t>
            </a:r>
            <a:r>
              <a:rPr lang="en-US" dirty="0">
                <a:latin typeface="Times New Roman" panose="02020603050405020304" pitchFamily="18" charset="0"/>
                <a:cs typeface="Times New Roman" panose="02020603050405020304" pitchFamily="18" charset="0"/>
              </a:rPr>
              <a:t>flux </a:t>
            </a:r>
            <a:r>
              <a:rPr lang="en-US" dirty="0" smtClean="0">
                <a:latin typeface="Times New Roman" panose="02020603050405020304" pitchFamily="18" charset="0"/>
                <a:cs typeface="Times New Roman" panose="02020603050405020304" pitchFamily="18" charset="0"/>
              </a:rPr>
              <a:t> [50,51].</a:t>
            </a:r>
          </a:p>
          <a:p>
            <a:r>
              <a:rPr lang="en-US" dirty="0" smtClean="0">
                <a:latin typeface="Times New Roman" panose="02020603050405020304" pitchFamily="18" charset="0"/>
                <a:cs typeface="Times New Roman" panose="02020603050405020304" pitchFamily="18" charset="0"/>
              </a:rPr>
              <a:t> Applications to production of  Short-Lived Radioisotopes , advanced and </a:t>
            </a:r>
            <a:r>
              <a:rPr lang="en-US" dirty="0" err="1" smtClean="0">
                <a:latin typeface="Times New Roman" panose="02020603050405020304" pitchFamily="18" charset="0"/>
                <a:cs typeface="Times New Roman" panose="02020603050405020304" pitchFamily="18" charset="0"/>
              </a:rPr>
              <a:t>nano</a:t>
            </a:r>
            <a:r>
              <a:rPr lang="en-US" dirty="0" smtClean="0">
                <a:latin typeface="Times New Roman" panose="02020603050405020304" pitchFamily="18" charset="0"/>
                <a:cs typeface="Times New Roman" panose="02020603050405020304" pitchFamily="18" charset="0"/>
              </a:rPr>
              <a:t>-materials and to damage studies in relation to plasma-facing walls in fusion </a:t>
            </a:r>
            <a:r>
              <a:rPr lang="en-US" dirty="0" err="1" smtClean="0">
                <a:latin typeface="Times New Roman" panose="02020603050405020304" pitchFamily="18" charset="0"/>
                <a:cs typeface="Times New Roman" panose="02020603050405020304" pitchFamily="18" charset="0"/>
              </a:rPr>
              <a:t>reactiors</a:t>
            </a:r>
            <a:r>
              <a:rPr lang="en-US" dirty="0" smtClean="0">
                <a:latin typeface="Times New Roman" panose="02020603050405020304" pitchFamily="18" charset="0"/>
                <a:cs typeface="Times New Roman" panose="02020603050405020304" pitchFamily="18" charset="0"/>
              </a:rPr>
              <a:t>.</a:t>
            </a:r>
          </a:p>
          <a:p>
            <a:pPr marL="0" indent="0">
              <a:buNone/>
            </a:pPr>
            <a:endParaRPr lang="en-MY" dirty="0"/>
          </a:p>
          <a:p>
            <a:endParaRPr lang="en-MY" dirty="0"/>
          </a:p>
        </p:txBody>
      </p:sp>
    </p:spTree>
    <p:extLst>
      <p:ext uri="{BB962C8B-B14F-4D97-AF65-F5344CB8AC3E}">
        <p14:creationId xmlns:p14="http://schemas.microsoft.com/office/powerpoint/2010/main" val="1239131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86"/>
            <a:ext cx="8229600" cy="1143000"/>
          </a:xfrm>
        </p:spPr>
        <p:txBody>
          <a:bodyPr>
            <a:noAutofit/>
          </a:bodyPr>
          <a:lstStyle/>
          <a:p>
            <a:r>
              <a:rPr lang="en-US" sz="3600" b="1" dirty="0" smtClean="0">
                <a:latin typeface="Times New Roman" panose="02020603050405020304" pitchFamily="18" charset="0"/>
                <a:cs typeface="Times New Roman" panose="02020603050405020304" pitchFamily="18" charset="0"/>
              </a:rPr>
              <a:t>Insights obtained from numerical experiments using the code include</a:t>
            </a:r>
            <a:endParaRPr lang="en-MY"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8382000" cy="5486400"/>
          </a:xfrm>
        </p:spPr>
        <p:txBody>
          <a:bodyPr>
            <a:normAutofit fontScale="25000" lnSpcReduction="20000"/>
          </a:bodyPr>
          <a:lstStyle/>
          <a:p>
            <a:r>
              <a:rPr lang="en-US" sz="9600" dirty="0" smtClean="0">
                <a:latin typeface="Times New Roman" panose="02020603050405020304" pitchFamily="18" charset="0"/>
                <a:cs typeface="Times New Roman" panose="02020603050405020304" pitchFamily="18" charset="0"/>
              </a:rPr>
              <a:t>Scaling properties</a:t>
            </a:r>
          </a:p>
          <a:p>
            <a:r>
              <a:rPr lang="en-US" sz="9600" dirty="0" smtClean="0">
                <a:latin typeface="Times New Roman" panose="02020603050405020304" pitchFamily="18" charset="0"/>
                <a:cs typeface="Times New Roman" panose="02020603050405020304" pitchFamily="18" charset="0"/>
              </a:rPr>
              <a:t>Speed-enhancement of yields </a:t>
            </a:r>
            <a:r>
              <a:rPr lang="en-US" sz="9600" dirty="0">
                <a:latin typeface="Times New Roman" panose="02020603050405020304" pitchFamily="18" charset="0"/>
                <a:cs typeface="Times New Roman" panose="02020603050405020304" pitchFamily="18" charset="0"/>
              </a:rPr>
              <a:t>[</a:t>
            </a:r>
            <a:r>
              <a:rPr lang="en-US" sz="9600" dirty="0" smtClean="0">
                <a:latin typeface="Times New Roman" panose="02020603050405020304" pitchFamily="18" charset="0"/>
                <a:cs typeface="Times New Roman" panose="02020603050405020304" pitchFamily="18" charset="0"/>
              </a:rPr>
              <a:t>16]. </a:t>
            </a:r>
          </a:p>
          <a:p>
            <a:r>
              <a:rPr lang="en-US" sz="9600" dirty="0" smtClean="0">
                <a:latin typeface="Times New Roman" panose="02020603050405020304" pitchFamily="18" charset="0"/>
                <a:cs typeface="Times New Roman" panose="02020603050405020304" pitchFamily="18" charset="0"/>
              </a:rPr>
              <a:t>Pinch current and yield limitation as static inductance is reduced [36,37]</a:t>
            </a:r>
            <a:endParaRPr lang="en-US" sz="96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Radiation </a:t>
            </a:r>
            <a:r>
              <a:rPr lang="en-US" sz="9600" dirty="0" smtClean="0">
                <a:latin typeface="Times New Roman" panose="02020603050405020304" pitchFamily="18" charset="0"/>
                <a:cs typeface="Times New Roman" panose="02020603050405020304" pitchFamily="18" charset="0"/>
              </a:rPr>
              <a:t>&amp; </a:t>
            </a:r>
            <a:r>
              <a:rPr lang="en-US" sz="9600" dirty="0">
                <a:latin typeface="Times New Roman" panose="02020603050405020304" pitchFamily="18" charset="0"/>
                <a:cs typeface="Times New Roman" panose="02020603050405020304" pitchFamily="18" charset="0"/>
              </a:rPr>
              <a:t>particle yields scaling laws [30,32,34,38,39,50-55</a:t>
            </a:r>
            <a:r>
              <a:rPr lang="en-US" sz="9600" dirty="0" smtClean="0">
                <a:latin typeface="Times New Roman" panose="02020603050405020304" pitchFamily="18" charset="0"/>
                <a:cs typeface="Times New Roman" panose="02020603050405020304" pitchFamily="18" charset="0"/>
              </a:rPr>
              <a:t>]. </a:t>
            </a:r>
          </a:p>
          <a:p>
            <a:r>
              <a:rPr lang="en-US" sz="9600" dirty="0">
                <a:latin typeface="Times New Roman" panose="02020603050405020304" pitchFamily="18" charset="0"/>
                <a:cs typeface="Times New Roman" panose="02020603050405020304" pitchFamily="18" charset="0"/>
              </a:rPr>
              <a:t>Deterioration of neutron scaling (neutron saturation) [38,39], </a:t>
            </a:r>
            <a:endParaRPr lang="en-US" sz="9600" dirty="0" smtClean="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Current-stepped PF [41], </a:t>
            </a:r>
            <a:endParaRPr lang="en-US" sz="9600" dirty="0" smtClean="0">
              <a:latin typeface="Times New Roman" panose="02020603050405020304" pitchFamily="18" charset="0"/>
              <a:cs typeface="Times New Roman" panose="02020603050405020304" pitchFamily="18" charset="0"/>
            </a:endParaRPr>
          </a:p>
          <a:p>
            <a:r>
              <a:rPr lang="en-US" sz="9600" dirty="0" smtClean="0">
                <a:latin typeface="Times New Roman" panose="02020603050405020304" pitchFamily="18" charset="0"/>
                <a:cs typeface="Times New Roman" panose="02020603050405020304" pitchFamily="18" charset="0"/>
              </a:rPr>
              <a:t>A slow-focus mode (SFM) for </a:t>
            </a:r>
            <a:r>
              <a:rPr lang="en-US" sz="9600" dirty="0" err="1" smtClean="0">
                <a:latin typeface="Times New Roman" panose="02020603050405020304" pitchFamily="18" charset="0"/>
                <a:cs typeface="Times New Roman" panose="02020603050405020304" pitchFamily="18" charset="0"/>
              </a:rPr>
              <a:t>optimisation</a:t>
            </a:r>
            <a:r>
              <a:rPr lang="en-US" sz="9600" dirty="0" smtClean="0">
                <a:latin typeface="Times New Roman" panose="02020603050405020304" pitchFamily="18" charset="0"/>
                <a:cs typeface="Times New Roman" panose="02020603050405020304" pitchFamily="18" charset="0"/>
              </a:rPr>
              <a:t> of fast plasma streams for </a:t>
            </a:r>
            <a:r>
              <a:rPr lang="en-US" sz="9600" dirty="0" err="1" smtClean="0">
                <a:latin typeface="Times New Roman" panose="02020603050405020304" pitchFamily="18" charset="0"/>
                <a:cs typeface="Times New Roman" panose="02020603050405020304" pitchFamily="18" charset="0"/>
              </a:rPr>
              <a:t>nano</a:t>
            </a:r>
            <a:r>
              <a:rPr lang="en-US" sz="9600" dirty="0" smtClean="0">
                <a:latin typeface="Times New Roman" panose="02020603050405020304" pitchFamily="18" charset="0"/>
                <a:cs typeface="Times New Roman" panose="02020603050405020304" pitchFamily="18" charset="0"/>
              </a:rPr>
              <a:t>-materials fabrication</a:t>
            </a:r>
          </a:p>
          <a:p>
            <a:r>
              <a:rPr lang="en-US" sz="9600" dirty="0">
                <a:latin typeface="Times New Roman" panose="02020603050405020304" pitchFamily="18" charset="0"/>
                <a:cs typeface="Times New Roman" panose="02020603050405020304" pitchFamily="18" charset="0"/>
              </a:rPr>
              <a:t>Radiative cooling and collapse [40] and creation of high energy density HED states of matter</a:t>
            </a:r>
          </a:p>
          <a:p>
            <a:r>
              <a:rPr lang="en-US" sz="9600" dirty="0">
                <a:latin typeface="Times New Roman" panose="02020603050405020304" pitchFamily="18" charset="0"/>
                <a:cs typeface="Times New Roman" panose="02020603050405020304" pitchFamily="18" charset="0"/>
              </a:rPr>
              <a:t>Regimes of operation of </a:t>
            </a:r>
            <a:r>
              <a:rPr lang="en-US" sz="9600" dirty="0" err="1" smtClean="0">
                <a:latin typeface="Times New Roman" panose="02020603050405020304" pitchFamily="18" charset="0"/>
                <a:cs typeface="Times New Roman" panose="02020603050405020304" pitchFamily="18" charset="0"/>
              </a:rPr>
              <a:t>PFdevices</a:t>
            </a:r>
            <a:r>
              <a:rPr lang="en-US" sz="9600" dirty="0" smtClean="0">
                <a:latin typeface="Times New Roman" panose="02020603050405020304" pitchFamily="18" charset="0"/>
                <a:cs typeface="Times New Roman" panose="02020603050405020304" pitchFamily="18" charset="0"/>
              </a:rPr>
              <a:t>; </a:t>
            </a:r>
            <a:r>
              <a:rPr lang="en-US" sz="9600" dirty="0" err="1" smtClean="0">
                <a:latin typeface="Times New Roman" panose="02020603050405020304" pitchFamily="18" charset="0"/>
                <a:cs typeface="Times New Roman" panose="02020603050405020304" pitchFamily="18" charset="0"/>
              </a:rPr>
              <a:t>e.g</a:t>
            </a:r>
            <a:r>
              <a:rPr lang="en-US" sz="9600" dirty="0" smtClean="0">
                <a:latin typeface="Times New Roman" panose="02020603050405020304" pitchFamily="18" charset="0"/>
                <a:cs typeface="Times New Roman" panose="02020603050405020304" pitchFamily="18" charset="0"/>
              </a:rPr>
              <a:t> radiative and Joule, Joule-dominated, radiation-dominated etc. The study of regimes will lead to </a:t>
            </a:r>
            <a:r>
              <a:rPr lang="en-US" sz="9600" dirty="0" err="1" smtClean="0">
                <a:latin typeface="Times New Roman" panose="02020603050405020304" pitchFamily="18" charset="0"/>
                <a:cs typeface="Times New Roman" panose="02020603050405020304" pitchFamily="18" charset="0"/>
              </a:rPr>
              <a:t>optimisation</a:t>
            </a:r>
            <a:r>
              <a:rPr lang="en-US" sz="9600" dirty="0" smtClean="0">
                <a:latin typeface="Times New Roman" panose="02020603050405020304" pitchFamily="18" charset="0"/>
                <a:cs typeface="Times New Roman" panose="02020603050405020304" pitchFamily="18" charset="0"/>
              </a:rPr>
              <a:t> of plasma focus for specific purposes.</a:t>
            </a:r>
            <a:endParaRPr lang="en-US" sz="9600" dirty="0">
              <a:latin typeface="Times New Roman" panose="02020603050405020304" pitchFamily="18" charset="0"/>
              <a:cs typeface="Times New Roman" panose="02020603050405020304" pitchFamily="18" charset="0"/>
            </a:endParaRPr>
          </a:p>
          <a:p>
            <a:endParaRPr lang="en-US" dirty="0" smtClean="0"/>
          </a:p>
          <a:p>
            <a:pPr marL="0" indent="0">
              <a:buNone/>
            </a:pPr>
            <a:r>
              <a:rPr lang="en-US" sz="8000" b="1" dirty="0" smtClean="0">
                <a:latin typeface="Times New Roman" panose="02020603050405020304" pitchFamily="18" charset="0"/>
                <a:cs typeface="Times New Roman" panose="02020603050405020304" pitchFamily="18" charset="0"/>
              </a:rPr>
              <a:t>The </a:t>
            </a:r>
            <a:r>
              <a:rPr lang="en-US" sz="8000" b="1" dirty="0">
                <a:latin typeface="Times New Roman" panose="02020603050405020304" pitchFamily="18" charset="0"/>
                <a:cs typeface="Times New Roman" panose="02020603050405020304" pitchFamily="18" charset="0"/>
              </a:rPr>
              <a:t>range and scope of this Model code is shown in the following figure.</a:t>
            </a:r>
          </a:p>
          <a:p>
            <a:endParaRPr lang="en-MY" dirty="0"/>
          </a:p>
        </p:txBody>
      </p:sp>
    </p:spTree>
    <p:extLst>
      <p:ext uri="{BB962C8B-B14F-4D97-AF65-F5344CB8AC3E}">
        <p14:creationId xmlns:p14="http://schemas.microsoft.com/office/powerpoint/2010/main" val="927585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2308"/>
            <a:ext cx="8229600" cy="1143000"/>
          </a:xfrm>
        </p:spPr>
        <p:txBody>
          <a:bodyPr>
            <a:normAutofit fontScale="90000"/>
          </a:bodyPr>
          <a:lstStyle/>
          <a:p>
            <a:pPr algn="l"/>
            <a:r>
              <a:rPr lang="en-US" sz="2000" b="1" dirty="0" smtClean="0">
                <a:solidFill>
                  <a:srgbClr val="7030A0"/>
                </a:solidFill>
                <a:latin typeface="Times New Roman" panose="02020603050405020304" pitchFamily="18" charset="0"/>
                <a:cs typeface="Times New Roman" panose="02020603050405020304" pitchFamily="18" charset="0"/>
              </a:rPr>
              <a:t>The all-important</a:t>
            </a:r>
            <a:r>
              <a:rPr lang="en-US" sz="1800" b="1" dirty="0" smtClean="0">
                <a:solidFill>
                  <a:srgbClr val="7030A0"/>
                </a:solidFill>
                <a:latin typeface="Times New Roman" panose="02020603050405020304" pitchFamily="18" charset="0"/>
                <a:cs typeface="Times New Roman" panose="02020603050405020304" pitchFamily="18" charset="0"/>
              </a:rPr>
              <a:t/>
            </a:r>
            <a:br>
              <a:rPr lang="en-US" sz="1800" b="1" dirty="0" smtClean="0">
                <a:solidFill>
                  <a:srgbClr val="7030A0"/>
                </a:solidFill>
                <a:latin typeface="Times New Roman" panose="02020603050405020304" pitchFamily="18" charset="0"/>
                <a:cs typeface="Times New Roman" panose="02020603050405020304" pitchFamily="18" charset="0"/>
              </a:rPr>
            </a:br>
            <a:r>
              <a:rPr lang="en-US" sz="3200" b="1" dirty="0" smtClean="0">
                <a:solidFill>
                  <a:srgbClr val="7030A0"/>
                </a:solidFill>
                <a:latin typeface="Times New Roman" panose="02020603050405020304" pitchFamily="18" charset="0"/>
                <a:cs typeface="Times New Roman" panose="02020603050405020304" pitchFamily="18" charset="0"/>
              </a:rPr>
              <a:t>First Step</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of UM Plasma</a:t>
            </a:r>
            <a:endParaRPr lang="en-MY" sz="2400" b="1" dirty="0">
              <a:solidFill>
                <a:srgbClr val="7030A0"/>
              </a:solidFill>
              <a:latin typeface="Times New Roman" panose="02020603050405020304" pitchFamily="18" charset="0"/>
              <a:cs typeface="Times New Roman" panose="02020603050405020304" pitchFamily="18" charset="0"/>
            </a:endParaRPr>
          </a:p>
        </p:txBody>
      </p:sp>
      <p:pic>
        <p:nvPicPr>
          <p:cNvPr id="5" name="Content Placeholder 4" descr="C:\Users\Sing\Desktop\TSP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7301" y="345648"/>
            <a:ext cx="3276600" cy="6324600"/>
          </a:xfrm>
          <a:prstGeom prst="rect">
            <a:avLst/>
          </a:prstGeom>
          <a:noFill/>
          <a:ln>
            <a:noFill/>
          </a:ln>
        </p:spPr>
      </p:pic>
      <p:pic>
        <p:nvPicPr>
          <p:cNvPr id="3074" name="Picture 2" descr="TS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901" y="232308"/>
            <a:ext cx="3429002" cy="640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784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Lee Code Today</a:t>
            </a:r>
            <a:endParaRPr lang="en-MY" dirty="0"/>
          </a:p>
        </p:txBody>
      </p:sp>
      <p:sp>
        <p:nvSpPr>
          <p:cNvPr id="3" name="Content Placeholder 2"/>
          <p:cNvSpPr>
            <a:spLocks noGrp="1"/>
          </p:cNvSpPr>
          <p:nvPr>
            <p:ph idx="1"/>
          </p:nvPr>
        </p:nvSpPr>
        <p:spPr/>
        <p:txBody>
          <a:bodyPr/>
          <a:lstStyle/>
          <a:p>
            <a:endParaRPr lang="en-MY"/>
          </a:p>
        </p:txBody>
      </p:sp>
      <p:pic>
        <p:nvPicPr>
          <p:cNvPr id="8194" name="Picture 2" descr="C:\Users\Sing\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07275" cy="509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55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noAutofit/>
          </a:bodyPr>
          <a:lstStyle/>
          <a:p>
            <a:r>
              <a:rPr lang="en-US" sz="4000" dirty="0" smtClean="0">
                <a:latin typeface="Times New Roman" panose="02020603050405020304" pitchFamily="18" charset="0"/>
                <a:cs typeface="Times New Roman" panose="02020603050405020304" pitchFamily="18" charset="0"/>
              </a:rPr>
              <a:t>We discuss 3 examples of results from the Lee Code</a:t>
            </a:r>
            <a:endParaRPr lang="en-MY"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dirty="0"/>
          </a:p>
        </p:txBody>
      </p:sp>
    </p:spTree>
    <p:extLst>
      <p:ext uri="{BB962C8B-B14F-4D97-AF65-F5344CB8AC3E}">
        <p14:creationId xmlns:p14="http://schemas.microsoft.com/office/powerpoint/2010/main" val="2269494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610600" cy="1143000"/>
          </a:xfrm>
        </p:spPr>
        <p:txBody>
          <a:bodyPr>
            <a:normAutofit fontScale="90000"/>
          </a:bodyPr>
          <a:lstStyle/>
          <a:p>
            <a:r>
              <a:rPr lang="en-US" sz="2800" dirty="0" smtClean="0">
                <a:latin typeface="Times New Roman" panose="02020603050405020304" pitchFamily="18" charset="0"/>
                <a:cs typeface="Times New Roman" panose="02020603050405020304" pitchFamily="18" charset="0"/>
              </a:rPr>
              <a:t>I: Illustrating Scaling Properties- insights obtained from N E using the code and confirmed by laboratory measurements</a:t>
            </a:r>
            <a:endParaRPr lang="en-MY" sz="2800" dirty="0">
              <a:latin typeface="Times New Roman" panose="02020603050405020304" pitchFamily="18" charset="0"/>
              <a:cs typeface="Times New Roman" panose="02020603050405020304" pitchFamily="18" charset="0"/>
            </a:endParaRPr>
          </a:p>
        </p:txBody>
      </p:sp>
      <p:pic>
        <p:nvPicPr>
          <p:cNvPr id="8194" name="Picture 2" descr="C:\Users\Sing\Desktop\AAAPT icpsa and Chapter\images\cf PF size and pinch siz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112322" cy="560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13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67" y="304800"/>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Dimensions and lifetime of </a:t>
            </a:r>
            <a:r>
              <a:rPr lang="en-US" sz="3200" dirty="0" smtClean="0">
                <a:latin typeface="Times New Roman" panose="02020603050405020304" pitchFamily="18" charset="0"/>
                <a:cs typeface="Times New Roman" panose="02020603050405020304" pitchFamily="18" charset="0"/>
              </a:rPr>
              <a:t>PF- code and measurements are in reasonable agreement</a:t>
            </a:r>
            <a:endParaRPr lang="en-MY"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a:p>
        </p:txBody>
      </p:sp>
      <p:pic>
        <p:nvPicPr>
          <p:cNvPr id="8194" name="Picture 2" descr="C:\Users\Sing\Desktop\dimen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599"/>
            <a:ext cx="8406134" cy="3648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7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II Scaling Laws deduced from code</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a:p>
        </p:txBody>
      </p:sp>
      <p:pic>
        <p:nvPicPr>
          <p:cNvPr id="10242" name="Picture 2" descr="C:\Users\Sing\Desktop\scaling la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001000" cy="552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260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8229600" cy="1143000"/>
          </a:xfrm>
        </p:spPr>
        <p:txBody>
          <a:bodyPr>
            <a:noAutofit/>
          </a:bodyPr>
          <a:lstStyle/>
          <a:p>
            <a:r>
              <a:rPr lang="en-US" sz="4000" b="1" dirty="0" smtClean="0">
                <a:latin typeface="Times New Roman" panose="02020603050405020304" pitchFamily="18" charset="0"/>
                <a:cs typeface="Times New Roman" panose="02020603050405020304" pitchFamily="18" charset="0"/>
              </a:rPr>
              <a:t>III: Measuring the  Radiative Compression in the INTI PF – from  measured current waveform</a:t>
            </a:r>
            <a:endParaRPr lang="en-MY"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dirty="0"/>
          </a:p>
        </p:txBody>
      </p:sp>
    </p:spTree>
    <p:extLst>
      <p:ext uri="{BB962C8B-B14F-4D97-AF65-F5344CB8AC3E}">
        <p14:creationId xmlns:p14="http://schemas.microsoft.com/office/powerpoint/2010/main" val="2954340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lvl="0"/>
            <a:r>
              <a:rPr lang="en-US" sz="4000" b="1" dirty="0">
                <a:latin typeface="Times New Roman" panose="02020603050405020304" pitchFamily="18" charset="0"/>
                <a:cs typeface="Times New Roman" panose="02020603050405020304" pitchFamily="18" charset="0"/>
              </a:rPr>
              <a:t>The radiation-coupled dynamics for the magnetic piston </a:t>
            </a:r>
            <a:r>
              <a:rPr lang="en-US" sz="4000" b="1" dirty="0" smtClean="0">
                <a:latin typeface="Times New Roman" panose="02020603050405020304" pitchFamily="18" charset="0"/>
                <a:cs typeface="Times New Roman" panose="02020603050405020304" pitchFamily="18" charset="0"/>
              </a:rPr>
              <a:t>during pinch phase</a:t>
            </a:r>
            <a:r>
              <a:rPr lang="en-MY" dirty="0">
                <a:latin typeface="Times New Roman" panose="02020603050405020304" pitchFamily="18" charset="0"/>
                <a:cs typeface="Times New Roman" panose="02020603050405020304" pitchFamily="18" charset="0"/>
              </a:rPr>
              <a:t/>
            </a:r>
            <a:br>
              <a:rPr lang="en-MY" dirty="0">
                <a:latin typeface="Times New Roman" panose="02020603050405020304" pitchFamily="18" charset="0"/>
                <a:cs typeface="Times New Roman" panose="02020603050405020304" pitchFamily="18" charset="0"/>
              </a:rPr>
            </a:br>
            <a:endParaRPr lang="en-MY" dirty="0">
              <a:latin typeface="Times New Roman" panose="02020603050405020304" pitchFamily="18" charset="0"/>
              <a:cs typeface="Times New Roman" panose="02020603050405020304" pitchFamily="18"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2739" y="1752600"/>
            <a:ext cx="652040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3429000"/>
            <a:ext cx="7772400" cy="341632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where I is the total discharge current in the circuit, f</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is the fraction of current flowing into the pinch, </a:t>
            </a:r>
            <a:r>
              <a:rPr lang="en-US" sz="2400" dirty="0" err="1">
                <a:latin typeface="Times New Roman" panose="02020603050405020304" pitchFamily="18" charset="0"/>
                <a:cs typeface="Times New Roman" panose="02020603050405020304" pitchFamily="18" charset="0"/>
              </a:rPr>
              <a:t>z</a:t>
            </a:r>
            <a:r>
              <a:rPr lang="en-US" sz="2400" baseline="-25000" dirty="0" err="1">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time-varying length of the PF pinch and 𝛾 is the specific heat ratio (SHR) of the plasma.  When </a:t>
            </a:r>
            <a:r>
              <a:rPr lang="en-US" sz="2400" dirty="0" err="1">
                <a:latin typeface="Times New Roman" panose="02020603050405020304" pitchFamily="18" charset="0"/>
                <a:cs typeface="Times New Roman" panose="02020603050405020304" pitchFamily="18" charset="0"/>
              </a:rPr>
              <a:t>dQ</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dt</a:t>
            </a:r>
            <a:r>
              <a:rPr lang="en-US" sz="2400" dirty="0">
                <a:latin typeface="Times New Roman" panose="02020603050405020304" pitchFamily="18" charset="0"/>
                <a:cs typeface="Times New Roman" panose="02020603050405020304" pitchFamily="18" charset="0"/>
              </a:rPr>
              <a:t> is negative, energy is lost from the plasma adding a negative component to </a:t>
            </a:r>
            <a:r>
              <a:rPr lang="en-US" sz="2400" dirty="0" err="1">
                <a:latin typeface="Times New Roman" panose="02020603050405020304" pitchFamily="18" charset="0"/>
                <a:cs typeface="Times New Roman" panose="02020603050405020304" pitchFamily="18" charset="0"/>
              </a:rPr>
              <a:t>dr</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dt</a:t>
            </a:r>
            <a:r>
              <a:rPr lang="en-US" sz="2400" dirty="0">
                <a:latin typeface="Times New Roman" panose="02020603050405020304" pitchFamily="18" charset="0"/>
                <a:cs typeface="Times New Roman" panose="02020603050405020304" pitchFamily="18" charset="0"/>
              </a:rPr>
              <a:t> which tends to reduce the radius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dQ</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dt</a:t>
            </a:r>
            <a:r>
              <a:rPr lang="en-US" sz="2400" dirty="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P</a:t>
            </a:r>
            <a:r>
              <a:rPr lang="en-US" sz="2400" baseline="-25000" dirty="0" err="1" smtClean="0">
                <a:latin typeface="Times New Roman" panose="02020603050405020304" pitchFamily="18" charset="0"/>
                <a:cs typeface="Times New Roman" panose="02020603050405020304" pitchFamily="18" charset="0"/>
              </a:rPr>
              <a:t>line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a:t>
            </a:r>
            <a:r>
              <a:rPr lang="en-US" sz="2400" baseline="-25000" dirty="0" err="1" smtClean="0">
                <a:latin typeface="Times New Roman" panose="02020603050405020304" pitchFamily="18" charset="0"/>
                <a:cs typeface="Times New Roman" panose="02020603050405020304" pitchFamily="18" charset="0"/>
              </a:rPr>
              <a:t>brem</a:t>
            </a:r>
            <a:r>
              <a:rPr lang="en-US" sz="2400" dirty="0" smtClean="0">
                <a:latin typeface="Times New Roman" panose="02020603050405020304" pitchFamily="18" charset="0"/>
                <a:cs typeface="Times New Roman" panose="02020603050405020304" pitchFamily="18" charset="0"/>
              </a:rPr>
              <a:t>+ P</a:t>
            </a:r>
            <a:r>
              <a:rPr lang="en-US" sz="2400" baseline="-25000" dirty="0" smtClean="0">
                <a:latin typeface="Times New Roman" panose="02020603050405020304" pitchFamily="18" charset="0"/>
                <a:cs typeface="Times New Roman" panose="02020603050405020304" pitchFamily="18" charset="0"/>
              </a:rPr>
              <a:t>J</a:t>
            </a:r>
            <a:r>
              <a:rPr lang="en-US" sz="2400" dirty="0" smtClean="0">
                <a:latin typeface="Times New Roman" panose="02020603050405020304" pitchFamily="18" charset="0"/>
                <a:cs typeface="Times New Roman" panose="02020603050405020304" pitchFamily="18" charset="0"/>
              </a:rPr>
              <a:t>; where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line</a:t>
            </a:r>
            <a:r>
              <a:rPr lang="en-US" sz="2400" baseline="-250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brem</a:t>
            </a:r>
            <a:r>
              <a:rPr lang="en-US" sz="2400" baseline="-250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(power radiated away from plasma, after moderation by plasma self-absorption) are negative and </a:t>
            </a:r>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J</a:t>
            </a:r>
            <a:r>
              <a:rPr lang="en-US" sz="2400" dirty="0" smtClean="0">
                <a:latin typeface="Times New Roman" panose="02020603050405020304" pitchFamily="18" charset="0"/>
                <a:cs typeface="Times New Roman" panose="02020603050405020304" pitchFamily="18" charset="0"/>
              </a:rPr>
              <a:t> is positive (power produced by Joule heating in plasma).</a:t>
            </a:r>
            <a:endParaRPr lang="en-M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465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Computing the P-B reduced current in INTI PF</a:t>
            </a:r>
            <a:endParaRPr lang="en-MY"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dirty="0"/>
          </a:p>
        </p:txBody>
      </p:sp>
      <p:pic>
        <p:nvPicPr>
          <p:cNvPr id="12290" name="Picture 2" descr="C:\Users\Sing\Desktop\reduced P-B INTI P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1"/>
            <a:ext cx="8305800" cy="386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5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anose="02020603050405020304" pitchFamily="18" charset="0"/>
                <a:cs typeface="Times New Roman" panose="02020603050405020304" pitchFamily="18" charset="0"/>
              </a:rPr>
              <a:t>Computing the radiation depletion time of pinch energy to show that INTI PF will exhibit radiative collapse in which gas</a:t>
            </a:r>
            <a:endParaRPr lang="en-MY"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a:p>
        </p:txBody>
      </p:sp>
      <p:pic>
        <p:nvPicPr>
          <p:cNvPr id="13314" name="Picture 2" descr="C:\Users\Sing\Desktop\pinch energy depletion times intip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88067"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321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752" y="0"/>
            <a:ext cx="8229600" cy="1143000"/>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Measuring radiative collapse in INTI PF- Shot 631 taken in October 2015- ae kV 0.5 </a:t>
            </a:r>
            <a:r>
              <a:rPr lang="en-US" sz="3200" b="1" dirty="0" err="1" smtClean="0">
                <a:latin typeface="Times New Roman" panose="02020603050405020304" pitchFamily="18" charset="0"/>
                <a:cs typeface="Times New Roman" panose="02020603050405020304" pitchFamily="18" charset="0"/>
              </a:rPr>
              <a:t>Torr</a:t>
            </a:r>
            <a:r>
              <a:rPr lang="en-US" sz="3200" b="1" dirty="0" smtClean="0">
                <a:latin typeface="Times New Roman" panose="02020603050405020304" pitchFamily="18" charset="0"/>
                <a:cs typeface="Times New Roman" panose="02020603050405020304" pitchFamily="18" charset="0"/>
              </a:rPr>
              <a:t> Kr</a:t>
            </a:r>
            <a:endParaRPr lang="en-MY" sz="3200" b="1" dirty="0">
              <a:latin typeface="Times New Roman" panose="02020603050405020304" pitchFamily="18" charset="0"/>
              <a:cs typeface="Times New Roman" panose="02020603050405020304" pitchFamily="18" charset="0"/>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9706104"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5181600"/>
            <a:ext cx="7924800" cy="1200329"/>
          </a:xfrm>
          <a:prstGeom prst="rect">
            <a:avLst/>
          </a:prstGeom>
        </p:spPr>
        <p:txBody>
          <a:bodyPr wrap="square">
            <a:spAutoFit/>
          </a:bodyPr>
          <a:lstStyle/>
          <a:p>
            <a:r>
              <a:rPr lang="en-MY" dirty="0" smtClean="0"/>
              <a:t>The computed </a:t>
            </a:r>
            <a:r>
              <a:rPr lang="en-MY" dirty="0"/>
              <a:t>current trace </a:t>
            </a:r>
            <a:r>
              <a:rPr lang="en-MY" dirty="0" smtClean="0"/>
              <a:t>is fitted to </a:t>
            </a:r>
            <a:r>
              <a:rPr lang="en-MY" dirty="0"/>
              <a:t>the measured current </a:t>
            </a:r>
            <a:r>
              <a:rPr lang="en-MY" dirty="0" smtClean="0"/>
              <a:t>trace). </a:t>
            </a:r>
            <a:r>
              <a:rPr lang="en-MY" dirty="0"/>
              <a:t>(Note the two curves have a close fit except after the bottom of the current dip. Fitting is done only up to the bottom of the dip, so any agreement or divergence of the computed and measured traces after the bottom of the dip has no significance.)</a:t>
            </a:r>
          </a:p>
        </p:txBody>
      </p:sp>
    </p:spTree>
    <p:extLst>
      <p:ext uri="{BB962C8B-B14F-4D97-AF65-F5344CB8AC3E}">
        <p14:creationId xmlns:p14="http://schemas.microsoft.com/office/powerpoint/2010/main" val="1435083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dirty="0" smtClean="0">
                <a:latin typeface="Times New Roman" panose="02020603050405020304" pitchFamily="18" charset="0"/>
                <a:cs typeface="Times New Roman" panose="02020603050405020304" pitchFamily="18" charset="0"/>
              </a:rPr>
              <a:t>Thong Saw Pak (3</a:t>
            </a:r>
            <a:r>
              <a:rPr lang="en-US" sz="2400" baseline="30000" dirty="0" smtClean="0">
                <a:latin typeface="Times New Roman" panose="02020603050405020304" pitchFamily="18" charset="0"/>
                <a:cs typeface="Times New Roman" panose="02020603050405020304" pitchFamily="18" charset="0"/>
              </a:rPr>
              <a:t>rd</a:t>
            </a:r>
            <a:r>
              <a:rPr lang="en-US" sz="2400" dirty="0" smtClean="0">
                <a:latin typeface="Times New Roman" panose="02020603050405020304" pitchFamily="18" charset="0"/>
                <a:cs typeface="Times New Roman" panose="02020603050405020304" pitchFamily="18" charset="0"/>
              </a:rPr>
              <a:t> from left)- with weightlifting team to British Empire Games, Auckland 1950; TSP won silver in lightweight division.</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(He also represented Singapore in Helsinki Olympics 1952) </a:t>
            </a:r>
            <a:endParaRPr lang="en-MY" sz="2400" dirty="0">
              <a:latin typeface="Times New Roman" panose="02020603050405020304" pitchFamily="18" charset="0"/>
              <a:cs typeface="Times New Roman" panose="02020603050405020304" pitchFamily="18" charset="0"/>
            </a:endParaRPr>
          </a:p>
        </p:txBody>
      </p:sp>
      <p:pic>
        <p:nvPicPr>
          <p:cNvPr id="8194" name="Picture 2" descr="C:\Users\Sing\Desktop\Toh Fook Hung , Koh Eng Tong  Thong Saw Oak (Light weight - Silver), Tan Kim Bee British Empore Games 19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392611" cy="475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38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On successful fitting the computed results show the corresponding radial trajectory.</a:t>
            </a:r>
            <a:endParaRPr lang="en-MY" sz="3600" dirty="0">
              <a:latin typeface="Times New Roman" panose="02020603050405020304" pitchFamily="18" charset="0"/>
              <a:cs typeface="Times New Roman" panose="02020603050405020304" pitchFamily="18" charset="0"/>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489121"/>
            <a:ext cx="10273826" cy="398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47800" y="5513584"/>
            <a:ext cx="6705600" cy="400110"/>
          </a:xfrm>
          <a:prstGeom prst="rect">
            <a:avLst/>
          </a:prstGeom>
        </p:spPr>
        <p:txBody>
          <a:bodyPr wrap="square">
            <a:spAutoFit/>
          </a:bodyPr>
          <a:lstStyle/>
          <a:p>
            <a:r>
              <a:rPr lang="en-MY" sz="2000" dirty="0">
                <a:latin typeface="Times New Roman" panose="02020603050405020304" pitchFamily="18" charset="0"/>
                <a:cs typeface="Times New Roman" panose="02020603050405020304" pitchFamily="18" charset="0"/>
              </a:rPr>
              <a:t>Computed radial dynamics on INTI PF at 12 kV, 0.5 </a:t>
            </a:r>
            <a:r>
              <a:rPr lang="en-MY" sz="2000" dirty="0" err="1">
                <a:latin typeface="Times New Roman" panose="02020603050405020304" pitchFamily="18" charset="0"/>
                <a:cs typeface="Times New Roman" panose="02020603050405020304" pitchFamily="18" charset="0"/>
              </a:rPr>
              <a:t>Torr</a:t>
            </a:r>
            <a:r>
              <a:rPr lang="en-MY" sz="2000" dirty="0">
                <a:latin typeface="Times New Roman" panose="02020603050405020304" pitchFamily="18" charset="0"/>
                <a:cs typeface="Times New Roman" panose="02020603050405020304" pitchFamily="18" charset="0"/>
              </a:rPr>
              <a:t> Kr.</a:t>
            </a:r>
          </a:p>
        </p:txBody>
      </p:sp>
    </p:spTree>
    <p:extLst>
      <p:ext uri="{BB962C8B-B14F-4D97-AF65-F5344CB8AC3E}">
        <p14:creationId xmlns:p14="http://schemas.microsoft.com/office/powerpoint/2010/main" val="2423598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anose="02020603050405020304" pitchFamily="18" charset="0"/>
                <a:cs typeface="Times New Roman" panose="02020603050405020304" pitchFamily="18" charset="0"/>
              </a:rPr>
              <a:t>The trajectory is magnified in the time of maximum compression in the two ns from 99 – 101 ns. The radiation power and the current are also displayed in the same chart.</a:t>
            </a:r>
            <a:endParaRPr lang="en-MY" sz="2400" dirty="0">
              <a:latin typeface="Times New Roman" panose="02020603050405020304" pitchFamily="18" charset="0"/>
              <a:cs typeface="Times New Roman" panose="02020603050405020304" pitchFamily="18" charset="0"/>
            </a:endParaRPr>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765723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74986" y="5257800"/>
            <a:ext cx="7535917" cy="1200329"/>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Magnified view of the peak compression period correlating </a:t>
            </a:r>
            <a:r>
              <a:rPr lang="en-US" dirty="0" err="1" smtClean="0">
                <a:latin typeface="Times New Roman" panose="02020603050405020304" pitchFamily="18" charset="0"/>
                <a:cs typeface="Times New Roman" panose="02020603050405020304" pitchFamily="18" charset="0"/>
              </a:rPr>
              <a:t>normalised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pinch current, piston radius ratio and </a:t>
            </a:r>
            <a:r>
              <a:rPr lang="en-US"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line</a:t>
            </a:r>
            <a:r>
              <a:rPr lang="en-US"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peak compression </a:t>
            </a:r>
            <a:r>
              <a:rPr lang="en-US" dirty="0" smtClean="0">
                <a:latin typeface="Times New Roman" panose="02020603050405020304" pitchFamily="18" charset="0"/>
                <a:cs typeface="Times New Roman" panose="02020603050405020304" pitchFamily="18" charset="0"/>
              </a:rPr>
              <a:t>region; horizontal scale is in nanosecond.</a:t>
            </a:r>
            <a:r>
              <a:rPr lang="en-US" dirty="0">
                <a:latin typeface="Times New Roman" panose="02020603050405020304" pitchFamily="18" charset="0"/>
                <a:cs typeface="Times New Roman" panose="02020603050405020304" pitchFamily="18" charset="0"/>
              </a:rPr>
              <a:t> The current values are normalized by 145 kA, the </a:t>
            </a:r>
            <a:r>
              <a:rPr lang="en-US"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line</a:t>
            </a:r>
            <a:r>
              <a:rPr lang="en-US" dirty="0">
                <a:latin typeface="Times New Roman" panose="02020603050405020304" pitchFamily="18" charset="0"/>
                <a:cs typeface="Times New Roman" panose="02020603050405020304" pitchFamily="18" charset="0"/>
              </a:rPr>
              <a:t> is normalized by 3.7 × 10</a:t>
            </a:r>
            <a:r>
              <a:rPr lang="en-US" baseline="30000" dirty="0">
                <a:latin typeface="Times New Roman" panose="02020603050405020304" pitchFamily="18" charset="0"/>
                <a:cs typeface="Times New Roman" panose="02020603050405020304" pitchFamily="18" charset="0"/>
              </a:rPr>
              <a:t>12 </a:t>
            </a:r>
            <a:r>
              <a:rPr lang="en-US" dirty="0">
                <a:latin typeface="Times New Roman" panose="02020603050405020304" pitchFamily="18" charset="0"/>
                <a:cs typeface="Times New Roman" panose="02020603050405020304" pitchFamily="18" charset="0"/>
              </a:rPr>
              <a:t>W and the radius ratio </a:t>
            </a:r>
            <a:r>
              <a:rPr lang="en-US" dirty="0" err="1">
                <a:latin typeface="Times New Roman" panose="02020603050405020304" pitchFamily="18" charset="0"/>
                <a:cs typeface="Times New Roman" panose="02020603050405020304" pitchFamily="18" charset="0"/>
              </a:rPr>
              <a:t>k</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r</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  is multiplied by 20</a:t>
            </a:r>
            <a:r>
              <a:rPr lang="en-US" dirty="0"/>
              <a:t>. </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766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High Energy State achieved in INTI PF</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382000" cy="5410200"/>
          </a:xfrm>
        </p:spPr>
        <p:txBody>
          <a:bodyPr>
            <a:normAutofit fontScale="47500" lnSpcReduction="20000"/>
          </a:bodyPr>
          <a:lstStyle/>
          <a:p>
            <a:r>
              <a:rPr lang="en-US" sz="4200" dirty="0">
                <a:latin typeface="Times New Roman" panose="02020603050405020304" pitchFamily="18" charset="0"/>
                <a:cs typeface="Times New Roman" panose="02020603050405020304" pitchFamily="18" charset="0"/>
              </a:rPr>
              <a:t>The pinch compresses to a radius of 0.0013 cm corresponding to a radius ratio (pinch radius normalized to anode radius) of 0.0014. </a:t>
            </a:r>
            <a:endParaRPr lang="en-US" sz="4200" dirty="0" smtClean="0">
              <a:latin typeface="Times New Roman" panose="02020603050405020304" pitchFamily="18" charset="0"/>
              <a:cs typeface="Times New Roman" panose="02020603050405020304" pitchFamily="18" charset="0"/>
            </a:endParaRPr>
          </a:p>
          <a:p>
            <a:r>
              <a:rPr lang="en-US" sz="4200" dirty="0" smtClean="0">
                <a:latin typeface="Times New Roman" panose="02020603050405020304" pitchFamily="18" charset="0"/>
                <a:cs typeface="Times New Roman" panose="02020603050405020304" pitchFamily="18" charset="0"/>
              </a:rPr>
              <a:t>The </a:t>
            </a:r>
            <a:r>
              <a:rPr lang="en-US" sz="4200" dirty="0">
                <a:latin typeface="Times New Roman" panose="02020603050405020304" pitchFamily="18" charset="0"/>
                <a:cs typeface="Times New Roman" panose="02020603050405020304" pitchFamily="18" charset="0"/>
              </a:rPr>
              <a:t>radiative collapse is ended when plasma self-absorption</a:t>
            </a:r>
            <a:r>
              <a:rPr lang="en-US" sz="4200" baseline="30000" dirty="0">
                <a:latin typeface="Times New Roman" panose="02020603050405020304" pitchFamily="18" charset="0"/>
                <a:cs typeface="Times New Roman" panose="02020603050405020304" pitchFamily="18" charset="0"/>
              </a:rPr>
              <a:t>59</a:t>
            </a:r>
            <a:r>
              <a:rPr lang="en-US" sz="4200" dirty="0">
                <a:latin typeface="Times New Roman" panose="02020603050405020304" pitchFamily="18" charset="0"/>
                <a:cs typeface="Times New Roman" panose="02020603050405020304" pitchFamily="18" charset="0"/>
              </a:rPr>
              <a:t> attenuates the intense line radiation. </a:t>
            </a:r>
            <a:endParaRPr lang="en-US" sz="4200" dirty="0" smtClean="0">
              <a:latin typeface="Times New Roman" panose="02020603050405020304" pitchFamily="18" charset="0"/>
              <a:cs typeface="Times New Roman" panose="02020603050405020304" pitchFamily="18" charset="0"/>
            </a:endParaRPr>
          </a:p>
          <a:p>
            <a:r>
              <a:rPr lang="en-US" sz="4200" dirty="0" smtClean="0">
                <a:latin typeface="Times New Roman" panose="02020603050405020304" pitchFamily="18" charset="0"/>
                <a:cs typeface="Times New Roman" panose="02020603050405020304" pitchFamily="18" charset="0"/>
              </a:rPr>
              <a:t>The </a:t>
            </a:r>
            <a:r>
              <a:rPr lang="en-US" sz="4200" dirty="0">
                <a:latin typeface="Times New Roman" panose="02020603050405020304" pitchFamily="18" charset="0"/>
                <a:cs typeface="Times New Roman" panose="02020603050405020304" pitchFamily="18" charset="0"/>
              </a:rPr>
              <a:t>rebound of the pinch radius is </a:t>
            </a:r>
            <a:r>
              <a:rPr lang="en-US" sz="4200" dirty="0" smtClean="0">
                <a:latin typeface="Times New Roman" panose="02020603050405020304" pitchFamily="18" charset="0"/>
                <a:cs typeface="Times New Roman" panose="02020603050405020304" pitchFamily="18" charset="0"/>
              </a:rPr>
              <a:t> </a:t>
            </a:r>
            <a:r>
              <a:rPr lang="en-US" sz="4200" dirty="0">
                <a:latin typeface="Times New Roman" panose="02020603050405020304" pitchFamily="18" charset="0"/>
                <a:cs typeface="Times New Roman" panose="02020603050405020304" pitchFamily="18" charset="0"/>
              </a:rPr>
              <a:t>evident in </a:t>
            </a:r>
            <a:r>
              <a:rPr lang="en-US" sz="4200" dirty="0" smtClean="0">
                <a:latin typeface="Times New Roman" panose="02020603050405020304" pitchFamily="18" charset="0"/>
                <a:cs typeface="Times New Roman" panose="02020603050405020304" pitchFamily="18" charset="0"/>
              </a:rPr>
              <a:t>the figure. </a:t>
            </a:r>
          </a:p>
          <a:p>
            <a:r>
              <a:rPr lang="en-US" sz="4200" dirty="0" smtClean="0">
                <a:latin typeface="Times New Roman" panose="02020603050405020304" pitchFamily="18" charset="0"/>
                <a:cs typeface="Times New Roman" panose="02020603050405020304" pitchFamily="18" charset="0"/>
              </a:rPr>
              <a:t>The </a:t>
            </a:r>
            <a:r>
              <a:rPr lang="en-US" sz="4200" dirty="0">
                <a:latin typeface="Times New Roman" panose="02020603050405020304" pitchFamily="18" charset="0"/>
                <a:cs typeface="Times New Roman" panose="02020603050405020304" pitchFamily="18" charset="0"/>
              </a:rPr>
              <a:t>line radiation leaving the plasma </a:t>
            </a:r>
            <a:r>
              <a:rPr lang="en-US" sz="4200" dirty="0" smtClean="0">
                <a:latin typeface="Times New Roman" panose="02020603050405020304" pitchFamily="18" charset="0"/>
                <a:cs typeface="Times New Roman" panose="02020603050405020304" pitchFamily="18" charset="0"/>
              </a:rPr>
              <a:t>is correlated to the trajectory and shows the </a:t>
            </a:r>
            <a:r>
              <a:rPr lang="en-US" sz="4200" dirty="0">
                <a:latin typeface="Times New Roman" panose="02020603050405020304" pitchFamily="18" charset="0"/>
                <a:cs typeface="Times New Roman" panose="02020603050405020304" pitchFamily="18" charset="0"/>
              </a:rPr>
              <a:t>effect of the radiation on the compression. </a:t>
            </a:r>
            <a:endParaRPr lang="en-US" sz="4200" dirty="0" smtClean="0">
              <a:latin typeface="Times New Roman" panose="02020603050405020304" pitchFamily="18" charset="0"/>
              <a:cs typeface="Times New Roman" panose="02020603050405020304" pitchFamily="18" charset="0"/>
            </a:endParaRPr>
          </a:p>
          <a:p>
            <a:r>
              <a:rPr lang="en-US" sz="4200" dirty="0" smtClean="0">
                <a:latin typeface="Times New Roman" panose="02020603050405020304" pitchFamily="18" charset="0"/>
                <a:cs typeface="Times New Roman" panose="02020603050405020304" pitchFamily="18" charset="0"/>
              </a:rPr>
              <a:t>This </a:t>
            </a:r>
            <a:r>
              <a:rPr lang="en-US" sz="4200" dirty="0">
                <a:latin typeface="Times New Roman" panose="02020603050405020304" pitchFamily="18" charset="0"/>
                <a:cs typeface="Times New Roman" panose="02020603050405020304" pitchFamily="18" charset="0"/>
              </a:rPr>
              <a:t>intense </a:t>
            </a:r>
            <a:r>
              <a:rPr lang="en-US" sz="4200" dirty="0" smtClean="0">
                <a:latin typeface="Times New Roman" panose="02020603050405020304" pitchFamily="18" charset="0"/>
                <a:cs typeface="Times New Roman" panose="02020603050405020304" pitchFamily="18" charset="0"/>
              </a:rPr>
              <a:t>compression  reaches </a:t>
            </a:r>
            <a:r>
              <a:rPr lang="en-US" sz="4200" dirty="0">
                <a:latin typeface="Times New Roman" panose="02020603050405020304" pitchFamily="18" charset="0"/>
                <a:cs typeface="Times New Roman" panose="02020603050405020304" pitchFamily="18" charset="0"/>
              </a:rPr>
              <a:t>3.7 × 10</a:t>
            </a:r>
            <a:r>
              <a:rPr lang="en-US" sz="4200" baseline="30000" dirty="0">
                <a:latin typeface="Times New Roman" panose="02020603050405020304" pitchFamily="18" charset="0"/>
                <a:cs typeface="Times New Roman" panose="02020603050405020304" pitchFamily="18" charset="0"/>
              </a:rPr>
              <a:t>26 </a:t>
            </a:r>
            <a:r>
              <a:rPr lang="en-US" sz="4200" dirty="0">
                <a:latin typeface="Times New Roman" panose="02020603050405020304" pitchFamily="18" charset="0"/>
                <a:cs typeface="Times New Roman" panose="02020603050405020304" pitchFamily="18" charset="0"/>
              </a:rPr>
              <a:t>ions m</a:t>
            </a:r>
            <a:r>
              <a:rPr lang="en-US" sz="4200" baseline="30000" dirty="0">
                <a:latin typeface="Times New Roman" panose="02020603050405020304" pitchFamily="18" charset="0"/>
                <a:cs typeface="Times New Roman" panose="02020603050405020304" pitchFamily="18" charset="0"/>
              </a:rPr>
              <a:t>-3</a:t>
            </a:r>
            <a:r>
              <a:rPr lang="en-US" sz="4200" dirty="0">
                <a:latin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cs typeface="Times New Roman" panose="02020603050405020304" pitchFamily="18" charset="0"/>
              </a:rPr>
              <a:t>-15 </a:t>
            </a:r>
            <a:r>
              <a:rPr lang="en-US" sz="4200" dirty="0">
                <a:latin typeface="Times New Roman" panose="02020603050405020304" pitchFamily="18" charset="0"/>
                <a:cs typeface="Times New Roman" panose="02020603050405020304" pitchFamily="18" charset="0"/>
              </a:rPr>
              <a:t>times </a:t>
            </a:r>
            <a:r>
              <a:rPr lang="en-US" sz="4200" dirty="0" smtClean="0">
                <a:latin typeface="Times New Roman" panose="02020603050405020304" pitchFamily="18" charset="0"/>
                <a:cs typeface="Times New Roman" panose="02020603050405020304" pitchFamily="18" charset="0"/>
              </a:rPr>
              <a:t>atmospheric </a:t>
            </a:r>
            <a:r>
              <a:rPr lang="en-US" sz="4200" dirty="0">
                <a:latin typeface="Times New Roman" panose="02020603050405020304" pitchFamily="18" charset="0"/>
                <a:cs typeface="Times New Roman" panose="02020603050405020304" pitchFamily="18" charset="0"/>
              </a:rPr>
              <a:t>density (starting from less than 1/1000 of </a:t>
            </a:r>
            <a:r>
              <a:rPr lang="en-US" sz="4200" dirty="0" smtClean="0">
                <a:latin typeface="Times New Roman" panose="02020603050405020304" pitchFamily="18" charset="0"/>
                <a:cs typeface="Times New Roman" panose="02020603050405020304" pitchFamily="18" charset="0"/>
              </a:rPr>
              <a:t>atmospheric </a:t>
            </a:r>
            <a:r>
              <a:rPr lang="en-US" sz="4200" dirty="0">
                <a:latin typeface="Times New Roman" panose="02020603050405020304" pitchFamily="18" charset="0"/>
                <a:cs typeface="Times New Roman" panose="02020603050405020304" pitchFamily="18" charset="0"/>
              </a:rPr>
              <a:t>pressure). </a:t>
            </a:r>
            <a:endParaRPr lang="en-US" sz="4200" dirty="0" smtClean="0">
              <a:latin typeface="Times New Roman" panose="02020603050405020304" pitchFamily="18" charset="0"/>
              <a:cs typeface="Times New Roman" panose="02020603050405020304" pitchFamily="18" charset="0"/>
            </a:endParaRPr>
          </a:p>
          <a:p>
            <a:r>
              <a:rPr lang="en-US" sz="4200" dirty="0" smtClean="0">
                <a:latin typeface="Times New Roman" panose="02020603050405020304" pitchFamily="18" charset="0"/>
                <a:cs typeface="Times New Roman" panose="02020603050405020304" pitchFamily="18" charset="0"/>
              </a:rPr>
              <a:t>The </a:t>
            </a:r>
            <a:r>
              <a:rPr lang="en-US" sz="4200" dirty="0">
                <a:latin typeface="Times New Roman" panose="02020603050405020304" pitchFamily="18" charset="0"/>
                <a:cs typeface="Times New Roman" panose="02020603050405020304" pitchFamily="18" charset="0"/>
              </a:rPr>
              <a:t>energy pumped into the pinch is 250 J whilst 41 J are radiated away in several ns, most of the radiation occurring in a tremendous burst of 50 </a:t>
            </a:r>
            <a:r>
              <a:rPr lang="en-US" sz="4200" dirty="0" err="1">
                <a:latin typeface="Times New Roman" panose="02020603050405020304" pitchFamily="18" charset="0"/>
                <a:cs typeface="Times New Roman" panose="02020603050405020304" pitchFamily="18" charset="0"/>
              </a:rPr>
              <a:t>ps</a:t>
            </a:r>
            <a:r>
              <a:rPr lang="en-US" sz="4200" dirty="0">
                <a:latin typeface="Times New Roman" panose="02020603050405020304" pitchFamily="18" charset="0"/>
                <a:cs typeface="Times New Roman" panose="02020603050405020304" pitchFamily="18" charset="0"/>
              </a:rPr>
              <a:t> at peak compression with a peak radiation power of almost 4 x10</a:t>
            </a:r>
            <a:r>
              <a:rPr lang="en-US" sz="4200" baseline="30000" dirty="0">
                <a:latin typeface="Times New Roman" panose="02020603050405020304" pitchFamily="18" charset="0"/>
                <a:cs typeface="Times New Roman" panose="02020603050405020304" pitchFamily="18" charset="0"/>
              </a:rPr>
              <a:t>12</a:t>
            </a:r>
            <a:r>
              <a:rPr lang="en-US" sz="4200" dirty="0">
                <a:latin typeface="Times New Roman" panose="02020603050405020304" pitchFamily="18" charset="0"/>
                <a:cs typeface="Times New Roman" panose="02020603050405020304" pitchFamily="18" charset="0"/>
              </a:rPr>
              <a:t> W. </a:t>
            </a:r>
            <a:endParaRPr lang="en-US" sz="4200" dirty="0" smtClean="0">
              <a:latin typeface="Times New Roman" panose="02020603050405020304" pitchFamily="18" charset="0"/>
              <a:cs typeface="Times New Roman" panose="02020603050405020304" pitchFamily="18" charset="0"/>
            </a:endParaRPr>
          </a:p>
          <a:p>
            <a:r>
              <a:rPr lang="en-US" sz="4200" dirty="0" smtClean="0">
                <a:latin typeface="Times New Roman" panose="02020603050405020304" pitchFamily="18" charset="0"/>
                <a:cs typeface="Times New Roman" panose="02020603050405020304" pitchFamily="18" charset="0"/>
              </a:rPr>
              <a:t>The </a:t>
            </a:r>
            <a:r>
              <a:rPr lang="en-US" sz="4200" dirty="0">
                <a:latin typeface="Times New Roman" panose="02020603050405020304" pitchFamily="18" charset="0"/>
                <a:cs typeface="Times New Roman" panose="02020603050405020304" pitchFamily="18" charset="0"/>
              </a:rPr>
              <a:t>energy density at peak compression is 4 x 10</a:t>
            </a:r>
            <a:r>
              <a:rPr lang="en-US" sz="4200" baseline="30000" dirty="0">
                <a:latin typeface="Times New Roman" panose="02020603050405020304" pitchFamily="18" charset="0"/>
                <a:cs typeface="Times New Roman" panose="02020603050405020304" pitchFamily="18" charset="0"/>
              </a:rPr>
              <a:t>13</a:t>
            </a:r>
            <a:r>
              <a:rPr lang="en-US" sz="4200" dirty="0">
                <a:latin typeface="Times New Roman" panose="02020603050405020304" pitchFamily="18" charset="0"/>
                <a:cs typeface="Times New Roman" panose="02020603050405020304" pitchFamily="18" charset="0"/>
              </a:rPr>
              <a:t> J m</a:t>
            </a:r>
            <a:r>
              <a:rPr lang="en-US" sz="4200" baseline="30000" dirty="0">
                <a:latin typeface="Times New Roman" panose="02020603050405020304" pitchFamily="18" charset="0"/>
                <a:cs typeface="Times New Roman" panose="02020603050405020304" pitchFamily="18" charset="0"/>
              </a:rPr>
              <a:t>-3</a:t>
            </a:r>
            <a:r>
              <a:rPr lang="en-US" sz="4200" dirty="0">
                <a:latin typeface="Times New Roman" panose="02020603050405020304" pitchFamily="18" charset="0"/>
                <a:cs typeface="Times New Roman" panose="02020603050405020304" pitchFamily="18" charset="0"/>
              </a:rPr>
              <a:t> or 40 kJ mm</a:t>
            </a:r>
            <a:r>
              <a:rPr lang="en-US" sz="4200" baseline="30000" dirty="0">
                <a:latin typeface="Times New Roman" panose="02020603050405020304" pitchFamily="18" charset="0"/>
                <a:cs typeface="Times New Roman" panose="02020603050405020304" pitchFamily="18" charset="0"/>
              </a:rPr>
              <a:t>-3</a:t>
            </a:r>
            <a:r>
              <a:rPr lang="en-US" sz="4200" dirty="0">
                <a:latin typeface="Times New Roman" panose="02020603050405020304" pitchFamily="18" charset="0"/>
                <a:cs typeface="Times New Roman" panose="02020603050405020304" pitchFamily="18" charset="0"/>
              </a:rPr>
              <a:t>. </a:t>
            </a:r>
            <a:endParaRPr lang="en-US" sz="4200" dirty="0" smtClean="0">
              <a:latin typeface="Times New Roman" panose="02020603050405020304" pitchFamily="18" charset="0"/>
              <a:cs typeface="Times New Roman" panose="02020603050405020304" pitchFamily="18" charset="0"/>
            </a:endParaRPr>
          </a:p>
          <a:p>
            <a:r>
              <a:rPr lang="en-US" sz="4200" dirty="0" smtClean="0">
                <a:latin typeface="Times New Roman" panose="02020603050405020304" pitchFamily="18" charset="0"/>
                <a:cs typeface="Times New Roman" panose="02020603050405020304" pitchFamily="18" charset="0"/>
              </a:rPr>
              <a:t>Thus </a:t>
            </a:r>
            <a:r>
              <a:rPr lang="en-US" sz="4200" dirty="0">
                <a:latin typeface="Times New Roman" panose="02020603050405020304" pitchFamily="18" charset="0"/>
                <a:cs typeface="Times New Roman" panose="02020603050405020304" pitchFamily="18" charset="0"/>
              </a:rPr>
              <a:t>even in this small plasma focus intense HED is achieved with immense radiation power.</a:t>
            </a:r>
            <a:endParaRPr lang="en-MY" sz="4200" dirty="0">
              <a:latin typeface="Times New Roman" panose="02020603050405020304" pitchFamily="18" charset="0"/>
              <a:cs typeface="Times New Roman" panose="02020603050405020304" pitchFamily="18" charset="0"/>
            </a:endParaRPr>
          </a:p>
          <a:p>
            <a:pPr marL="0" indent="0">
              <a:buNone/>
            </a:pPr>
            <a:r>
              <a:rPr lang="en-US" sz="4200" dirty="0">
                <a:latin typeface="Times New Roman" panose="02020603050405020304" pitchFamily="18" charset="0"/>
                <a:cs typeface="Times New Roman" panose="02020603050405020304" pitchFamily="18" charset="0"/>
              </a:rPr>
              <a:t> </a:t>
            </a:r>
            <a:endParaRPr lang="en-MY" sz="4200" dirty="0">
              <a:latin typeface="Times New Roman" panose="02020603050405020304" pitchFamily="18" charset="0"/>
              <a:cs typeface="Times New Roman" panose="02020603050405020304" pitchFamily="18" charset="0"/>
            </a:endParaRPr>
          </a:p>
          <a:p>
            <a:endParaRPr lang="en-MY" dirty="0"/>
          </a:p>
        </p:txBody>
      </p:sp>
    </p:spTree>
    <p:extLst>
      <p:ext uri="{BB962C8B-B14F-4D97-AF65-F5344CB8AC3E}">
        <p14:creationId xmlns:p14="http://schemas.microsoft.com/office/powerpoint/2010/main" val="3771382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Conclusion</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t>We looked at early days of UM Plasma- from its founding by Prof Thong Saw Pak, through its coming of age with first Physics PhD in Malaysia, achieving international status and recognition by ICTP as ICAC-UM.</a:t>
            </a:r>
          </a:p>
          <a:p>
            <a:r>
              <a:rPr lang="en-US" b="1" dirty="0" smtClean="0"/>
              <a:t>We looked at the Lee code, initiated as part of the 3 kJ UNU ICTP PFF (one of UM Plasma’s major science  transfer packages) in the 80’s and achieving international standing in its own right today as a major PF facility.</a:t>
            </a:r>
            <a:endParaRPr lang="en-MY" b="1" dirty="0"/>
          </a:p>
        </p:txBody>
      </p:sp>
    </p:spTree>
    <p:extLst>
      <p:ext uri="{BB962C8B-B14F-4D97-AF65-F5344CB8AC3E}">
        <p14:creationId xmlns:p14="http://schemas.microsoft.com/office/powerpoint/2010/main" val="190009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Congratulations</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We congratulate all members of UM Plasma for participation and success from 1959 to 2016- an eventful journey of 57 years! </a:t>
            </a:r>
          </a:p>
          <a:p>
            <a:r>
              <a:rPr lang="en-US" dirty="0" smtClean="0">
                <a:latin typeface="Times New Roman" panose="02020603050405020304" pitchFamily="18" charset="0"/>
                <a:cs typeface="Times New Roman" panose="02020603050405020304" pitchFamily="18" charset="0"/>
              </a:rPr>
              <a:t>We wish UM Plasma strong enterprise to build on the strength of the past for greater success into the future.</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2403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References</a:t>
            </a:r>
            <a:endParaRPr lang="en-MY"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90600"/>
            <a:ext cx="8610600" cy="6400800"/>
          </a:xfrm>
        </p:spPr>
        <p:txBody>
          <a:bodyPr>
            <a:normAutofit fontScale="62500" lnSpcReduction="20000"/>
          </a:bodyPr>
          <a:lstStyle/>
          <a:p>
            <a:r>
              <a:rPr lang="en-US" dirty="0"/>
              <a:t>[7] 	S Lee, T Y </a:t>
            </a:r>
            <a:r>
              <a:rPr lang="en-US" dirty="0" err="1"/>
              <a:t>Tou</a:t>
            </a:r>
            <a:r>
              <a:rPr lang="en-US" dirty="0"/>
              <a:t>, S P Moo, M A </a:t>
            </a:r>
            <a:r>
              <a:rPr lang="en-US" dirty="0" err="1"/>
              <a:t>Eissa</a:t>
            </a:r>
            <a:r>
              <a:rPr lang="en-US" dirty="0"/>
              <a:t>, A V </a:t>
            </a:r>
            <a:r>
              <a:rPr lang="en-US" dirty="0" err="1"/>
              <a:t>Gholap</a:t>
            </a:r>
            <a:r>
              <a:rPr lang="en-US" dirty="0"/>
              <a:t>, K H </a:t>
            </a:r>
            <a:r>
              <a:rPr lang="en-US" dirty="0" err="1"/>
              <a:t>Kwek</a:t>
            </a:r>
            <a:r>
              <a:rPr lang="en-US" dirty="0"/>
              <a:t>, S </a:t>
            </a:r>
            <a:r>
              <a:rPr lang="en-US" dirty="0" err="1"/>
              <a:t>Mulyodrono</a:t>
            </a:r>
            <a:r>
              <a:rPr lang="en-US" dirty="0"/>
              <a:t>, A J Smith,  </a:t>
            </a:r>
            <a:r>
              <a:rPr lang="en-US" dirty="0" smtClean="0"/>
              <a:t> </a:t>
            </a:r>
            <a:r>
              <a:rPr lang="en-US" dirty="0" err="1"/>
              <a:t>Suryadi</a:t>
            </a:r>
            <a:r>
              <a:rPr lang="en-US" dirty="0"/>
              <a:t>, W </a:t>
            </a:r>
            <a:r>
              <a:rPr lang="en-US" dirty="0" err="1"/>
              <a:t>Usada</a:t>
            </a:r>
            <a:r>
              <a:rPr lang="en-US" dirty="0"/>
              <a:t>, M </a:t>
            </a:r>
            <a:r>
              <a:rPr lang="en-US" dirty="0" err="1"/>
              <a:t>Zakaullah</a:t>
            </a:r>
            <a:r>
              <a:rPr lang="en-US" dirty="0"/>
              <a:t>. </a:t>
            </a:r>
            <a:r>
              <a:rPr lang="en-US" dirty="0" err="1"/>
              <a:t>Amer</a:t>
            </a:r>
            <a:r>
              <a:rPr lang="en-US" dirty="0"/>
              <a:t> J Phys </a:t>
            </a:r>
            <a:r>
              <a:rPr lang="en-US" b="1" dirty="0"/>
              <a:t>56</a:t>
            </a:r>
            <a:r>
              <a:rPr lang="en-US" dirty="0"/>
              <a:t>, 62 (1988)</a:t>
            </a:r>
            <a:endParaRPr lang="en-MY" dirty="0"/>
          </a:p>
          <a:p>
            <a:r>
              <a:rPr lang="en-MY" dirty="0"/>
              <a:t>[8</a:t>
            </a:r>
            <a:r>
              <a:rPr lang="en-US" dirty="0"/>
              <a:t>] 	S Lee  </a:t>
            </a:r>
            <a:r>
              <a:rPr lang="en-US" i="1" dirty="0"/>
              <a:t>Twelve Years of UNU/ICTP PFF—A Review</a:t>
            </a:r>
            <a:r>
              <a:rPr lang="en-US" dirty="0"/>
              <a:t> IC, 98 (231) </a:t>
            </a:r>
            <a:r>
              <a:rPr lang="en-US" dirty="0" err="1"/>
              <a:t>Abdus</a:t>
            </a:r>
            <a:r>
              <a:rPr lang="en-US" dirty="0"/>
              <a:t> Salam ICTP, </a:t>
            </a:r>
            <a:r>
              <a:rPr lang="en-US" dirty="0" err="1"/>
              <a:t>Miramare</a:t>
            </a:r>
            <a:r>
              <a:rPr lang="en-US" dirty="0"/>
              <a:t>, Trieste;  ICTP OAA:  </a:t>
            </a:r>
            <a:r>
              <a:rPr lang="en-US" u="sng" dirty="0">
                <a:hlinkClick r:id="rId2"/>
              </a:rPr>
              <a:t>http://eprints.ictp.it/31/</a:t>
            </a:r>
            <a:r>
              <a:rPr lang="en-US" dirty="0"/>
              <a:t> (1998)</a:t>
            </a:r>
            <a:endParaRPr lang="en-MY" dirty="0"/>
          </a:p>
          <a:p>
            <a:r>
              <a:rPr lang="en-MY" dirty="0"/>
              <a:t>[9] 	Sing Lee &amp; </a:t>
            </a:r>
            <a:r>
              <a:rPr lang="en-MY" dirty="0" err="1"/>
              <a:t>Chiow</a:t>
            </a:r>
            <a:r>
              <a:rPr lang="en-MY" dirty="0"/>
              <a:t> San Wong  “Initiating and Strengthening Plasma Research in </a:t>
            </a:r>
            <a:r>
              <a:rPr lang="en-MY" dirty="0" smtClean="0"/>
              <a:t> Developing </a:t>
            </a:r>
            <a:r>
              <a:rPr lang="en-MY" dirty="0"/>
              <a:t>Countries; Physics Today (USA), </a:t>
            </a:r>
            <a:r>
              <a:rPr lang="en-MY" dirty="0" err="1"/>
              <a:t>pg</a:t>
            </a:r>
            <a:r>
              <a:rPr lang="en-MY" dirty="0"/>
              <a:t> 31-36; May 2006</a:t>
            </a:r>
          </a:p>
          <a:p>
            <a:r>
              <a:rPr lang="en-MY" dirty="0"/>
              <a:t>[10] 	S Lee in  </a:t>
            </a:r>
            <a:r>
              <a:rPr lang="en-MY" i="1" dirty="0"/>
              <a:t>Radiation in Plasmas </a:t>
            </a:r>
            <a:r>
              <a:rPr lang="en-MY" dirty="0"/>
              <a:t>Vol II</a:t>
            </a:r>
            <a:r>
              <a:rPr lang="en-MY" i="1" dirty="0"/>
              <a:t>, </a:t>
            </a:r>
            <a:r>
              <a:rPr lang="en-MY" dirty="0"/>
              <a:t>Ed B McNamara, Procs of Spring College in Plasma Physics (1983) ICTP, Trieste,  p. 978-987, ISBN 9971-966-37-9, Published :  World Scientific Pub Co, Singapore (1984)</a:t>
            </a:r>
          </a:p>
          <a:p>
            <a:r>
              <a:rPr lang="en-MY" dirty="0"/>
              <a:t> </a:t>
            </a:r>
            <a:r>
              <a:rPr lang="en-MY" dirty="0" smtClean="0"/>
              <a:t>[</a:t>
            </a:r>
            <a:r>
              <a:rPr lang="en-MY" dirty="0"/>
              <a:t>11]	 </a:t>
            </a:r>
            <a:r>
              <a:rPr lang="en-MY" u="sng" dirty="0"/>
              <a:t>S. Lee</a:t>
            </a:r>
            <a:r>
              <a:rPr lang="en-MY" dirty="0"/>
              <a:t>, B.C. Tan, C.S. Wong and A.C. Chew (</a:t>
            </a:r>
            <a:r>
              <a:rPr lang="en-MY" dirty="0" err="1"/>
              <a:t>Eds</a:t>
            </a:r>
            <a:r>
              <a:rPr lang="en-MY" dirty="0"/>
              <a:t>).  Laser and Plasma Technology.  Procs. of First Tropical College on Applied Physics 26th Dec 1983 - 14th Jan 1984, World Scientific Publishing Co., Kuala Lumpur (1985), ISBN 9971-978-27-X, p 38-62].</a:t>
            </a:r>
          </a:p>
          <a:p>
            <a:r>
              <a:rPr lang="en-US" dirty="0"/>
              <a:t>[12] 	S Lee, Radiative Dense Plasma Focus Computation Package: </a:t>
            </a:r>
            <a:r>
              <a:rPr lang="en-US" b="1" dirty="0"/>
              <a:t>RADPF.  </a:t>
            </a:r>
            <a:r>
              <a:rPr lang="en-US" u="sng" dirty="0">
                <a:hlinkClick r:id="rId3"/>
              </a:rPr>
              <a:t>http://www.plasmafocus.net</a:t>
            </a:r>
            <a:r>
              <a:rPr lang="en-US" dirty="0"/>
              <a:t>; </a:t>
            </a:r>
            <a:r>
              <a:rPr lang="en-US" u="sng" dirty="0">
                <a:hlinkClick r:id="rId4"/>
              </a:rPr>
              <a:t>http://www.intimal.edu.my/school/fas/UFLF/</a:t>
            </a:r>
            <a:r>
              <a:rPr lang="en-US" dirty="0"/>
              <a:t>(archival websites) (2014)</a:t>
            </a:r>
            <a:endParaRPr lang="en-MY" dirty="0"/>
          </a:p>
          <a:p>
            <a:r>
              <a:rPr lang="en-MY" dirty="0"/>
              <a:t>[13] 	</a:t>
            </a:r>
            <a:r>
              <a:rPr lang="en-MY" dirty="0" err="1"/>
              <a:t>T.Y.Tou</a:t>
            </a:r>
            <a:r>
              <a:rPr lang="en-MY" dirty="0"/>
              <a:t>, </a:t>
            </a:r>
            <a:r>
              <a:rPr lang="en-MY" dirty="0" err="1"/>
              <a:t>S.Lee</a:t>
            </a:r>
            <a:r>
              <a:rPr lang="en-MY" dirty="0"/>
              <a:t> &amp; </a:t>
            </a:r>
            <a:r>
              <a:rPr lang="en-MY" dirty="0" err="1"/>
              <a:t>K.H.Kwek</a:t>
            </a:r>
            <a:r>
              <a:rPr lang="en-MY" dirty="0"/>
              <a:t>. IEEE Trans Plasma </a:t>
            </a:r>
            <a:r>
              <a:rPr lang="en-MY" dirty="0" err="1"/>
              <a:t>Sci</a:t>
            </a:r>
            <a:r>
              <a:rPr lang="en-MY" dirty="0"/>
              <a:t>  </a:t>
            </a:r>
            <a:r>
              <a:rPr lang="en-MY" b="1" dirty="0"/>
              <a:t>17</a:t>
            </a:r>
            <a:r>
              <a:rPr lang="en-MY" dirty="0"/>
              <a:t>, 311-315 (1989)</a:t>
            </a:r>
          </a:p>
          <a:p>
            <a:r>
              <a:rPr lang="en-AU" dirty="0"/>
              <a:t>[14] 	SP Moo, CK </a:t>
            </a:r>
            <a:r>
              <a:rPr lang="en-AU" dirty="0" err="1"/>
              <a:t>Chakrabarty</a:t>
            </a:r>
            <a:r>
              <a:rPr lang="en-AU" dirty="0"/>
              <a:t>, S Lee - IEEE Trans Plasma </a:t>
            </a:r>
            <a:r>
              <a:rPr lang="en-AU" dirty="0" err="1"/>
              <a:t>Sci</a:t>
            </a:r>
            <a:r>
              <a:rPr lang="en-AU" dirty="0"/>
              <a:t>  19, 515-519 (1991)</a:t>
            </a:r>
            <a:endParaRPr lang="en-MY" dirty="0"/>
          </a:p>
          <a:p>
            <a:r>
              <a:rPr lang="en-US" dirty="0"/>
              <a:t>[15]	 D E Potter 1978. Nuclear Fusion </a:t>
            </a:r>
            <a:r>
              <a:rPr lang="en-US" b="1" dirty="0"/>
              <a:t>18</a:t>
            </a:r>
            <a:r>
              <a:rPr lang="en-US" dirty="0"/>
              <a:t>, 813-823</a:t>
            </a:r>
            <a:endParaRPr lang="en-MY" dirty="0"/>
          </a:p>
          <a:p>
            <a:r>
              <a:rPr lang="en-US" dirty="0"/>
              <a:t>[16] 	A </a:t>
            </a:r>
            <a:r>
              <a:rPr lang="en-US" dirty="0" err="1"/>
              <a:t>Serban</a:t>
            </a:r>
            <a:r>
              <a:rPr lang="en-US" dirty="0"/>
              <a:t> and S Lee, Plasma Sources </a:t>
            </a:r>
            <a:r>
              <a:rPr lang="en-US" dirty="0" err="1"/>
              <a:t>Sci</a:t>
            </a:r>
            <a:r>
              <a:rPr lang="en-US" dirty="0"/>
              <a:t> and </a:t>
            </a:r>
            <a:r>
              <a:rPr lang="en-US" dirty="0" err="1"/>
              <a:t>Tehnology</a:t>
            </a:r>
            <a:r>
              <a:rPr lang="en-US" dirty="0"/>
              <a:t>  </a:t>
            </a:r>
            <a:r>
              <a:rPr lang="en-US" b="1" dirty="0"/>
              <a:t>6</a:t>
            </a:r>
            <a:r>
              <a:rPr lang="en-US" dirty="0"/>
              <a:t>, 78 (1997</a:t>
            </a:r>
            <a:r>
              <a:rPr lang="en-US" dirty="0" smtClean="0"/>
              <a:t>)</a:t>
            </a:r>
            <a:endParaRPr lang="en-MY" dirty="0"/>
          </a:p>
        </p:txBody>
      </p:sp>
    </p:spTree>
    <p:extLst>
      <p:ext uri="{BB962C8B-B14F-4D97-AF65-F5344CB8AC3E}">
        <p14:creationId xmlns:p14="http://schemas.microsoft.com/office/powerpoint/2010/main" val="1215763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a:xfrm>
            <a:off x="533400" y="228600"/>
            <a:ext cx="8229600" cy="6858000"/>
          </a:xfrm>
        </p:spPr>
        <p:txBody>
          <a:bodyPr>
            <a:normAutofit fontScale="55000" lnSpcReduction="20000"/>
          </a:bodyPr>
          <a:lstStyle/>
          <a:p>
            <a:r>
              <a:rPr lang="en-US" dirty="0"/>
              <a:t>[17] 	M H Liu, X P Feng, SV </a:t>
            </a:r>
            <a:r>
              <a:rPr lang="en-US" dirty="0" err="1"/>
              <a:t>Springham</a:t>
            </a:r>
            <a:r>
              <a:rPr lang="en-US" dirty="0"/>
              <a:t> &amp; S Lee, IEEE Trans Plasma Sci. </a:t>
            </a:r>
            <a:r>
              <a:rPr lang="en-US" b="1" dirty="0"/>
              <a:t>26</a:t>
            </a:r>
            <a:r>
              <a:rPr lang="en-US" dirty="0"/>
              <a:t>, 135 (1998)</a:t>
            </a:r>
            <a:endParaRPr lang="en-MY" dirty="0"/>
          </a:p>
          <a:p>
            <a:r>
              <a:rPr lang="en-US" dirty="0"/>
              <a:t>[18] 	S Lee, </a:t>
            </a:r>
            <a:r>
              <a:rPr lang="en-US" dirty="0" err="1"/>
              <a:t>P.Lee</a:t>
            </a:r>
            <a:r>
              <a:rPr lang="en-US" dirty="0"/>
              <a:t>, </a:t>
            </a:r>
            <a:r>
              <a:rPr lang="en-US" dirty="0" err="1"/>
              <a:t>G.Zhang</a:t>
            </a:r>
            <a:r>
              <a:rPr lang="en-US" dirty="0"/>
              <a:t>, </a:t>
            </a:r>
            <a:r>
              <a:rPr lang="en-US" dirty="0" err="1"/>
              <a:t>X.Feng</a:t>
            </a:r>
            <a:r>
              <a:rPr lang="en-US" dirty="0"/>
              <a:t>, </a:t>
            </a:r>
            <a:r>
              <a:rPr lang="en-US" dirty="0" err="1"/>
              <a:t>V.A.Gribkov</a:t>
            </a:r>
            <a:r>
              <a:rPr lang="en-US" dirty="0"/>
              <a:t>, </a:t>
            </a:r>
            <a:r>
              <a:rPr lang="en-US" dirty="0" err="1"/>
              <a:t>M.Liu</a:t>
            </a:r>
            <a:r>
              <a:rPr lang="en-US" dirty="0"/>
              <a:t>, </a:t>
            </a:r>
            <a:r>
              <a:rPr lang="en-US" dirty="0" err="1"/>
              <a:t>A.Serban</a:t>
            </a:r>
            <a:r>
              <a:rPr lang="en-US" dirty="0"/>
              <a:t> &amp; </a:t>
            </a:r>
            <a:r>
              <a:rPr lang="en-US" dirty="0" err="1"/>
              <a:t>T.Wong</a:t>
            </a:r>
            <a:r>
              <a:rPr lang="en-US" dirty="0"/>
              <a:t>. IEEE Trans Plasma </a:t>
            </a:r>
            <a:r>
              <a:rPr lang="en-US" dirty="0" err="1"/>
              <a:t>Sci</a:t>
            </a:r>
            <a:r>
              <a:rPr lang="en-US" dirty="0"/>
              <a:t>, </a:t>
            </a:r>
            <a:r>
              <a:rPr lang="en-US" b="1" dirty="0"/>
              <a:t>26</a:t>
            </a:r>
            <a:r>
              <a:rPr lang="en-US" dirty="0"/>
              <a:t>, 1119 (1998)</a:t>
            </a:r>
            <a:endParaRPr lang="en-MY" dirty="0"/>
          </a:p>
          <a:p>
            <a:r>
              <a:rPr lang="en-US" dirty="0"/>
              <a:t>[19] 	</a:t>
            </a:r>
            <a:r>
              <a:rPr lang="en-US" dirty="0" err="1"/>
              <a:t>S.Lee</a:t>
            </a:r>
            <a:r>
              <a:rPr lang="en-US" dirty="0"/>
              <a:t> in </a:t>
            </a:r>
            <a:r>
              <a:rPr lang="en-US" u="sng" dirty="0">
                <a:hlinkClick r:id="rId2"/>
              </a:rPr>
              <a:t>http://ckplee.home.nie.edu.sg/plasmaphysics/</a:t>
            </a:r>
            <a:r>
              <a:rPr lang="en-US" dirty="0"/>
              <a:t> (archival website)  (2013) </a:t>
            </a:r>
            <a:endParaRPr lang="en-MY" dirty="0"/>
          </a:p>
          <a:p>
            <a:r>
              <a:rPr lang="fr-FR" dirty="0"/>
              <a:t>[20] 	</a:t>
            </a:r>
            <a:r>
              <a:rPr lang="fr-FR" dirty="0" err="1"/>
              <a:t>D.Wong</a:t>
            </a:r>
            <a:r>
              <a:rPr lang="fr-FR" dirty="0"/>
              <a:t>, </a:t>
            </a:r>
            <a:r>
              <a:rPr lang="fr-FR" dirty="0" err="1"/>
              <a:t>P.Lee</a:t>
            </a:r>
            <a:r>
              <a:rPr lang="fr-FR" dirty="0"/>
              <a:t>, </a:t>
            </a:r>
            <a:r>
              <a:rPr lang="fr-FR" dirty="0" err="1"/>
              <a:t>T.Zhang</a:t>
            </a:r>
            <a:r>
              <a:rPr lang="fr-FR" dirty="0"/>
              <a:t>, </a:t>
            </a:r>
            <a:r>
              <a:rPr lang="fr-FR" dirty="0" err="1"/>
              <a:t>A.Patran</a:t>
            </a:r>
            <a:r>
              <a:rPr lang="fr-FR" dirty="0"/>
              <a:t>, </a:t>
            </a:r>
            <a:r>
              <a:rPr lang="fr-FR" dirty="0" err="1"/>
              <a:t>T.L.Tan</a:t>
            </a:r>
            <a:r>
              <a:rPr lang="fr-FR" dirty="0"/>
              <a:t>, </a:t>
            </a:r>
            <a:r>
              <a:rPr lang="fr-FR" dirty="0" err="1"/>
              <a:t>R.S.Rawat</a:t>
            </a:r>
            <a:r>
              <a:rPr lang="fr-FR" dirty="0"/>
              <a:t> &amp; </a:t>
            </a:r>
            <a:r>
              <a:rPr lang="fr-FR" dirty="0" err="1"/>
              <a:t>S.Lee</a:t>
            </a:r>
            <a:r>
              <a:rPr lang="fr-FR" dirty="0"/>
              <a:t>. Plasma Sources, </a:t>
            </a:r>
            <a:r>
              <a:rPr lang="fr-FR" dirty="0" err="1"/>
              <a:t>Sci</a:t>
            </a:r>
            <a:r>
              <a:rPr lang="fr-FR" dirty="0"/>
              <a:t> &amp; Tech </a:t>
            </a:r>
            <a:r>
              <a:rPr lang="fr-FR" b="1" dirty="0"/>
              <a:t>16</a:t>
            </a:r>
            <a:r>
              <a:rPr lang="fr-FR" dirty="0"/>
              <a:t>, 116 (2007)</a:t>
            </a:r>
            <a:endParaRPr lang="en-MY" dirty="0"/>
          </a:p>
          <a:p>
            <a:r>
              <a:rPr lang="fr-FR" dirty="0"/>
              <a:t>[21] 	V. </a:t>
            </a:r>
            <a:r>
              <a:rPr lang="fr-FR" dirty="0" err="1"/>
              <a:t>Siahpoush</a:t>
            </a:r>
            <a:r>
              <a:rPr lang="fr-FR" dirty="0"/>
              <a:t>, </a:t>
            </a:r>
            <a:r>
              <a:rPr lang="fr-FR" dirty="0" err="1"/>
              <a:t>M.A.Tafreshi</a:t>
            </a:r>
            <a:r>
              <a:rPr lang="fr-FR" dirty="0"/>
              <a:t>, S. </a:t>
            </a:r>
            <a:r>
              <a:rPr lang="fr-FR" dirty="0" err="1"/>
              <a:t>Sobhanian</a:t>
            </a:r>
            <a:r>
              <a:rPr lang="fr-FR" dirty="0"/>
              <a:t>, &amp; S. </a:t>
            </a:r>
            <a:r>
              <a:rPr lang="fr-FR" dirty="0" err="1"/>
              <a:t>Khorram</a:t>
            </a:r>
            <a:r>
              <a:rPr lang="fr-FR" dirty="0"/>
              <a:t>. </a:t>
            </a:r>
            <a:r>
              <a:rPr lang="it-IT" dirty="0"/>
              <a:t>Plasma Phys &amp; Controlled Fusion  </a:t>
            </a:r>
            <a:r>
              <a:rPr lang="it-IT" b="1" dirty="0"/>
              <a:t>47</a:t>
            </a:r>
            <a:r>
              <a:rPr lang="it-IT" dirty="0"/>
              <a:t>, 1065 (2005)</a:t>
            </a:r>
            <a:endParaRPr lang="en-MY" dirty="0"/>
          </a:p>
          <a:p>
            <a:r>
              <a:rPr lang="fr-FR" dirty="0"/>
              <a:t>[22] 	L. Soto, P. Silva, J. Moreno, G. </a:t>
            </a:r>
            <a:r>
              <a:rPr lang="fr-FR" dirty="0" err="1"/>
              <a:t>Silvester</a:t>
            </a:r>
            <a:r>
              <a:rPr lang="fr-FR" dirty="0"/>
              <a:t>, M. </a:t>
            </a:r>
            <a:r>
              <a:rPr lang="fr-FR" dirty="0" err="1"/>
              <a:t>Zambra</a:t>
            </a:r>
            <a:r>
              <a:rPr lang="fr-FR" dirty="0"/>
              <a:t>, C. Pavez, L. </a:t>
            </a:r>
            <a:r>
              <a:rPr lang="fr-FR" dirty="0" err="1"/>
              <a:t>Altamirano</a:t>
            </a:r>
            <a:r>
              <a:rPr lang="fr-FR" dirty="0"/>
              <a:t>, H. </a:t>
            </a:r>
            <a:r>
              <a:rPr lang="fr-FR" dirty="0" err="1"/>
              <a:t>Bruzzone</a:t>
            </a:r>
            <a:r>
              <a:rPr lang="fr-FR" dirty="0"/>
              <a:t>, M. </a:t>
            </a:r>
            <a:r>
              <a:rPr lang="fr-FR" dirty="0" err="1"/>
              <a:t>Barbaglia</a:t>
            </a:r>
            <a:r>
              <a:rPr lang="fr-FR" dirty="0"/>
              <a:t>, Y. </a:t>
            </a:r>
            <a:r>
              <a:rPr lang="fr-FR" dirty="0" err="1"/>
              <a:t>Sidelnikov</a:t>
            </a:r>
            <a:r>
              <a:rPr lang="fr-FR" dirty="0"/>
              <a:t> &amp; W. </a:t>
            </a:r>
            <a:r>
              <a:rPr lang="fr-FR" dirty="0" err="1"/>
              <a:t>Kies</a:t>
            </a:r>
            <a:r>
              <a:rPr lang="fr-FR" dirty="0"/>
              <a:t>. </a:t>
            </a:r>
            <a:r>
              <a:rPr lang="fr-FR" dirty="0" err="1"/>
              <a:t>Brazilian</a:t>
            </a:r>
            <a:r>
              <a:rPr lang="fr-FR" dirty="0"/>
              <a:t> J </a:t>
            </a:r>
            <a:r>
              <a:rPr lang="fr-FR" dirty="0" err="1"/>
              <a:t>Phys</a:t>
            </a:r>
            <a:r>
              <a:rPr lang="fr-FR" dirty="0"/>
              <a:t>  </a:t>
            </a:r>
            <a:r>
              <a:rPr lang="fr-FR" b="1" dirty="0"/>
              <a:t>34</a:t>
            </a:r>
            <a:r>
              <a:rPr lang="fr-FR" dirty="0"/>
              <a:t>, 1814 (2004)</a:t>
            </a:r>
            <a:endParaRPr lang="en-MY" dirty="0"/>
          </a:p>
          <a:p>
            <a:r>
              <a:rPr lang="fr-FR" dirty="0"/>
              <a:t>[23] 	</a:t>
            </a:r>
            <a:r>
              <a:rPr lang="fr-FR" dirty="0" err="1"/>
              <a:t>H.Acuna</a:t>
            </a:r>
            <a:r>
              <a:rPr lang="fr-FR" dirty="0"/>
              <a:t>, </a:t>
            </a:r>
            <a:r>
              <a:rPr lang="fr-FR" dirty="0" err="1"/>
              <a:t>F.Castillo</a:t>
            </a:r>
            <a:r>
              <a:rPr lang="fr-FR" dirty="0"/>
              <a:t>, </a:t>
            </a:r>
            <a:r>
              <a:rPr lang="fr-FR" dirty="0" err="1"/>
              <a:t>J.Herrera</a:t>
            </a:r>
            <a:r>
              <a:rPr lang="fr-FR" dirty="0"/>
              <a:t> &amp; </a:t>
            </a:r>
            <a:r>
              <a:rPr lang="fr-FR" dirty="0" err="1"/>
              <a:t>A.Postal</a:t>
            </a:r>
            <a:r>
              <a:rPr lang="fr-FR" dirty="0"/>
              <a:t>. Int </a:t>
            </a:r>
            <a:r>
              <a:rPr lang="fr-FR" dirty="0" err="1"/>
              <a:t>Conf</a:t>
            </a:r>
            <a:r>
              <a:rPr lang="fr-FR" dirty="0"/>
              <a:t> on Plasma </a:t>
            </a:r>
            <a:r>
              <a:rPr lang="fr-FR" dirty="0" err="1"/>
              <a:t>Sci</a:t>
            </a:r>
            <a:r>
              <a:rPr lang="fr-FR" dirty="0"/>
              <a:t>, 3-5 </a:t>
            </a:r>
            <a:r>
              <a:rPr lang="fr-FR" dirty="0" err="1"/>
              <a:t>June</a:t>
            </a:r>
            <a:r>
              <a:rPr lang="fr-FR" dirty="0"/>
              <a:t> 1996, </a:t>
            </a:r>
            <a:r>
              <a:rPr lang="fr-FR" dirty="0" err="1"/>
              <a:t>Conf</a:t>
            </a:r>
            <a:r>
              <a:rPr lang="fr-FR" dirty="0"/>
              <a:t>  record Pg127 </a:t>
            </a:r>
            <a:endParaRPr lang="en-MY" dirty="0"/>
          </a:p>
          <a:p>
            <a:r>
              <a:rPr lang="fr-FR" dirty="0"/>
              <a:t>[24] 	</a:t>
            </a:r>
            <a:r>
              <a:rPr lang="fr-FR" dirty="0" err="1"/>
              <a:t>C.Moreno</a:t>
            </a:r>
            <a:r>
              <a:rPr lang="fr-FR" dirty="0"/>
              <a:t>, </a:t>
            </a:r>
            <a:r>
              <a:rPr lang="fr-FR" dirty="0" err="1"/>
              <a:t>V.Raspa</a:t>
            </a:r>
            <a:r>
              <a:rPr lang="fr-FR" dirty="0"/>
              <a:t>, </a:t>
            </a:r>
            <a:r>
              <a:rPr lang="fr-FR" dirty="0" err="1"/>
              <a:t>L.Sigaut</a:t>
            </a:r>
            <a:r>
              <a:rPr lang="fr-FR" dirty="0"/>
              <a:t> &amp; </a:t>
            </a:r>
            <a:r>
              <a:rPr lang="fr-FR" dirty="0" err="1"/>
              <a:t>R.Vieytes</a:t>
            </a:r>
            <a:r>
              <a:rPr lang="fr-FR" dirty="0"/>
              <a:t>, </a:t>
            </a:r>
            <a:r>
              <a:rPr lang="fr-FR" dirty="0" err="1"/>
              <a:t>Applied</a:t>
            </a:r>
            <a:r>
              <a:rPr lang="fr-FR" dirty="0"/>
              <a:t> </a:t>
            </a:r>
            <a:r>
              <a:rPr lang="fr-FR" dirty="0" err="1"/>
              <a:t>Phys</a:t>
            </a:r>
            <a:r>
              <a:rPr lang="fr-FR" dirty="0"/>
              <a:t> </a:t>
            </a:r>
            <a:r>
              <a:rPr lang="fr-FR" dirty="0" err="1"/>
              <a:t>Letters</a:t>
            </a:r>
            <a:r>
              <a:rPr lang="fr-FR" dirty="0"/>
              <a:t> </a:t>
            </a:r>
            <a:r>
              <a:rPr lang="fr-FR" b="1" dirty="0"/>
              <a:t>89</a:t>
            </a:r>
            <a:r>
              <a:rPr lang="fr-FR" dirty="0"/>
              <a:t>(2006)</a:t>
            </a:r>
            <a:endParaRPr lang="en-MY" dirty="0"/>
          </a:p>
          <a:p>
            <a:r>
              <a:rPr lang="en-US" dirty="0"/>
              <a:t>[25] 	A E. </a:t>
            </a:r>
            <a:r>
              <a:rPr lang="en-US" dirty="0" err="1"/>
              <a:t>Abdou</a:t>
            </a:r>
            <a:r>
              <a:rPr lang="en-US" dirty="0"/>
              <a:t>, M  I. Ismail, </a:t>
            </a:r>
            <a:r>
              <a:rPr lang="en-US" dirty="0" err="1"/>
              <a:t>Amgad</a:t>
            </a:r>
            <a:r>
              <a:rPr lang="en-US" dirty="0"/>
              <a:t> E. Mohamed, S. Lee, S H Saw, R </a:t>
            </a:r>
            <a:r>
              <a:rPr lang="en-US" dirty="0" err="1"/>
              <a:t>Verma</a:t>
            </a:r>
            <a:r>
              <a:rPr lang="en-US" i="1" dirty="0"/>
              <a:t>. </a:t>
            </a:r>
            <a:r>
              <a:rPr lang="en-US" dirty="0"/>
              <a:t> IEEE Trans on Plasma </a:t>
            </a:r>
            <a:r>
              <a:rPr lang="en-US" dirty="0" err="1"/>
              <a:t>Sci</a:t>
            </a:r>
            <a:r>
              <a:rPr lang="en-US" dirty="0"/>
              <a:t>, </a:t>
            </a:r>
            <a:r>
              <a:rPr lang="en-AU" dirty="0"/>
              <a:t>Volume: 40 , Issue: 10  Page(s): 2741- 2744 (2012)  </a:t>
            </a:r>
            <a:r>
              <a:rPr lang="en-US" dirty="0"/>
              <a:t>DOI:</a:t>
            </a:r>
            <a:r>
              <a:rPr lang="en-AU" dirty="0"/>
              <a:t>  </a:t>
            </a:r>
            <a:r>
              <a:rPr lang="en-AU" u="sng" dirty="0">
                <a:hlinkClick r:id="rId3"/>
              </a:rPr>
              <a:t>10.1109/TPS.2012.2209682 </a:t>
            </a:r>
            <a:r>
              <a:rPr lang="en-US" dirty="0"/>
              <a:t> </a:t>
            </a:r>
            <a:endParaRPr lang="en-MY" dirty="0"/>
          </a:p>
          <a:p>
            <a:r>
              <a:rPr lang="en-US" dirty="0"/>
              <a:t>[26] </a:t>
            </a:r>
            <a:r>
              <a:rPr lang="en-MY" dirty="0"/>
              <a:t>	S. Lee.  A sequential Plasma Focus.  IEEE Trans.  Plasma Science.  USA (1991) 19: 912-919.</a:t>
            </a:r>
          </a:p>
          <a:p>
            <a:r>
              <a:rPr lang="en-US" dirty="0"/>
              <a:t>[27] 	S. H. Saw,  M. </a:t>
            </a:r>
            <a:r>
              <a:rPr lang="en-US" dirty="0" err="1"/>
              <a:t>Akel</a:t>
            </a:r>
            <a:r>
              <a:rPr lang="en-US" dirty="0"/>
              <a:t>, P. C. K. Lee, S. T. Ong, S. N. Mohamad, F. D. Ismail, N. D. </a:t>
            </a:r>
            <a:r>
              <a:rPr lang="en-US" dirty="0" err="1"/>
              <a:t>Nawi</a:t>
            </a:r>
            <a:r>
              <a:rPr lang="en-US" dirty="0"/>
              <a:t>, K. Devi, R. M. </a:t>
            </a:r>
            <a:r>
              <a:rPr lang="en-US" dirty="0" err="1"/>
              <a:t>Sabri</a:t>
            </a:r>
            <a:r>
              <a:rPr lang="en-US" dirty="0"/>
              <a:t>, A H </a:t>
            </a:r>
            <a:r>
              <a:rPr lang="en-US" dirty="0" err="1"/>
              <a:t>Bajian</a:t>
            </a:r>
            <a:r>
              <a:rPr lang="en-US" dirty="0"/>
              <a:t>, J Ali, S Lee. </a:t>
            </a:r>
            <a:r>
              <a:rPr lang="en-MY" dirty="0"/>
              <a:t>J Fusion </a:t>
            </a:r>
            <a:r>
              <a:rPr lang="en-MY" dirty="0" err="1"/>
              <a:t>Energ</a:t>
            </a:r>
            <a:r>
              <a:rPr lang="en-MY" dirty="0"/>
              <a:t> (2012) 31:411–417. DOI 10.1007/s10894-011-9487-z</a:t>
            </a:r>
          </a:p>
          <a:p>
            <a:r>
              <a:rPr lang="fr-FR" dirty="0"/>
              <a:t>[28] 	S H </a:t>
            </a:r>
            <a:r>
              <a:rPr lang="fr-FR" dirty="0" err="1"/>
              <a:t>Saw</a:t>
            </a:r>
            <a:r>
              <a:rPr lang="fr-FR" dirty="0"/>
              <a:t>, P C K Lee, R S </a:t>
            </a:r>
            <a:r>
              <a:rPr lang="fr-FR" dirty="0" err="1"/>
              <a:t>Rawat</a:t>
            </a:r>
            <a:r>
              <a:rPr lang="fr-FR" dirty="0"/>
              <a:t>, S Lee, IEEE Trans Plasma </a:t>
            </a:r>
            <a:r>
              <a:rPr lang="fr-FR" dirty="0" err="1"/>
              <a:t>Sci</a:t>
            </a:r>
            <a:r>
              <a:rPr lang="fr-FR" dirty="0"/>
              <a:t>,</a:t>
            </a:r>
            <a:r>
              <a:rPr lang="fr-FR" b="1" dirty="0"/>
              <a:t> 37</a:t>
            </a:r>
            <a:r>
              <a:rPr lang="fr-FR" dirty="0"/>
              <a:t>, 1276-1282 (2009)</a:t>
            </a:r>
            <a:endParaRPr lang="en-MY" dirty="0"/>
          </a:p>
          <a:p>
            <a:r>
              <a:rPr lang="fr-FR" dirty="0"/>
              <a:t>[29] 	S. Lee, R S </a:t>
            </a:r>
            <a:r>
              <a:rPr lang="fr-FR" dirty="0" err="1"/>
              <a:t>Rawat</a:t>
            </a:r>
            <a:r>
              <a:rPr lang="fr-FR" dirty="0"/>
              <a:t>, P Lee and S H </a:t>
            </a:r>
            <a:r>
              <a:rPr lang="fr-FR" dirty="0" err="1"/>
              <a:t>Saw</a:t>
            </a:r>
            <a:r>
              <a:rPr lang="fr-FR" dirty="0"/>
              <a:t>, J. </a:t>
            </a:r>
            <a:r>
              <a:rPr lang="fr-FR" dirty="0" err="1"/>
              <a:t>Appl</a:t>
            </a:r>
            <a:r>
              <a:rPr lang="fr-FR" dirty="0"/>
              <a:t>. </a:t>
            </a:r>
            <a:r>
              <a:rPr lang="en-AU" dirty="0"/>
              <a:t>Phys. </a:t>
            </a:r>
            <a:r>
              <a:rPr lang="en-AU" b="1" dirty="0"/>
              <a:t>106, </a:t>
            </a:r>
            <a:r>
              <a:rPr lang="en-AU" dirty="0"/>
              <a:t>023309 (2009)</a:t>
            </a:r>
            <a:endParaRPr lang="en-MY" dirty="0"/>
          </a:p>
          <a:p>
            <a:endParaRPr lang="en-MY" dirty="0"/>
          </a:p>
          <a:p>
            <a:endParaRPr lang="en-MY" dirty="0"/>
          </a:p>
        </p:txBody>
      </p:sp>
    </p:spTree>
    <p:extLst>
      <p:ext uri="{BB962C8B-B14F-4D97-AF65-F5344CB8AC3E}">
        <p14:creationId xmlns:p14="http://schemas.microsoft.com/office/powerpoint/2010/main" val="1003184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a:xfrm>
            <a:off x="457200" y="304800"/>
            <a:ext cx="8458200" cy="6553200"/>
          </a:xfrm>
        </p:spPr>
        <p:txBody>
          <a:bodyPr>
            <a:normAutofit fontScale="70000" lnSpcReduction="20000"/>
          </a:bodyPr>
          <a:lstStyle/>
          <a:p>
            <a:r>
              <a:rPr lang="en-AU" dirty="0"/>
              <a:t>[30] 	S. H. Saw and S. Lee, Energy and Power Engineering, </a:t>
            </a:r>
            <a:r>
              <a:rPr lang="en-AU" b="1" dirty="0"/>
              <a:t>2</a:t>
            </a:r>
            <a:r>
              <a:rPr lang="en-AU" dirty="0"/>
              <a:t> (1), 65-72 (2010)</a:t>
            </a:r>
            <a:endParaRPr lang="en-MY" dirty="0"/>
          </a:p>
          <a:p>
            <a:r>
              <a:rPr lang="en-AU" dirty="0"/>
              <a:t>[31] 	M. </a:t>
            </a:r>
            <a:r>
              <a:rPr lang="en-AU" dirty="0" err="1"/>
              <a:t>Akel</a:t>
            </a:r>
            <a:r>
              <a:rPr lang="en-AU" dirty="0"/>
              <a:t>, </a:t>
            </a:r>
            <a:r>
              <a:rPr lang="en-AU" dirty="0" err="1"/>
              <a:t>Sh</a:t>
            </a:r>
            <a:r>
              <a:rPr lang="en-AU" dirty="0"/>
              <a:t> Al-</a:t>
            </a:r>
            <a:r>
              <a:rPr lang="en-AU" dirty="0" err="1"/>
              <a:t>Hawat</a:t>
            </a:r>
            <a:r>
              <a:rPr lang="en-AU" dirty="0"/>
              <a:t>, S H Saw and S Lee, J Fusion Energy,</a:t>
            </a:r>
            <a:r>
              <a:rPr lang="en-AU" b="1" dirty="0"/>
              <a:t> 29</a:t>
            </a:r>
            <a:r>
              <a:rPr lang="en-AU" dirty="0"/>
              <a:t>, 3, 223-231 (2010)</a:t>
            </a:r>
            <a:endParaRPr lang="en-MY" dirty="0"/>
          </a:p>
          <a:p>
            <a:r>
              <a:rPr lang="fr-FR" dirty="0"/>
              <a:t>[32] 	M </a:t>
            </a:r>
            <a:r>
              <a:rPr lang="fr-FR" dirty="0" err="1"/>
              <a:t>Akel</a:t>
            </a:r>
            <a:r>
              <a:rPr lang="fr-FR" dirty="0"/>
              <a:t>, S Lee, S H </a:t>
            </a:r>
            <a:r>
              <a:rPr lang="fr-FR" dirty="0" err="1"/>
              <a:t>Saw</a:t>
            </a:r>
            <a:r>
              <a:rPr lang="fr-FR" dirty="0"/>
              <a:t>,  IEEE Trans Plasma </a:t>
            </a:r>
            <a:r>
              <a:rPr lang="fr-FR" dirty="0" err="1"/>
              <a:t>Sci</a:t>
            </a:r>
            <a:r>
              <a:rPr lang="fr-FR" dirty="0"/>
              <a:t>, </a:t>
            </a:r>
            <a:r>
              <a:rPr lang="fr-FR" b="1" dirty="0"/>
              <a:t>40</a:t>
            </a:r>
            <a:r>
              <a:rPr lang="fr-FR" dirty="0"/>
              <a:t>, 3290-97 (2012)</a:t>
            </a:r>
            <a:endParaRPr lang="en-MY" dirty="0"/>
          </a:p>
          <a:p>
            <a:r>
              <a:rPr lang="en-AU" dirty="0"/>
              <a:t>[33] 	S Lee, S H Saw, R S </a:t>
            </a:r>
            <a:r>
              <a:rPr lang="en-AU" dirty="0" err="1"/>
              <a:t>Rawat</a:t>
            </a:r>
            <a:r>
              <a:rPr lang="en-AU" dirty="0"/>
              <a:t>, P Lee, </a:t>
            </a:r>
            <a:r>
              <a:rPr lang="en-AU" dirty="0" err="1"/>
              <a:t>A.Talebitaher</a:t>
            </a:r>
            <a:r>
              <a:rPr lang="en-AU" dirty="0"/>
              <a:t>, A E </a:t>
            </a:r>
            <a:r>
              <a:rPr lang="en-AU" dirty="0" err="1"/>
              <a:t>Abdou</a:t>
            </a:r>
            <a:r>
              <a:rPr lang="en-AU" dirty="0"/>
              <a:t>, P L Chong, F Roy, A Singh, D Wong and K Devi, IEEE Trans Plasma </a:t>
            </a:r>
            <a:r>
              <a:rPr lang="en-AU" dirty="0" err="1"/>
              <a:t>Sci</a:t>
            </a:r>
            <a:r>
              <a:rPr lang="en-AU" dirty="0"/>
              <a:t>  </a:t>
            </a:r>
            <a:r>
              <a:rPr lang="en-AU" b="1" dirty="0"/>
              <a:t>39</a:t>
            </a:r>
            <a:r>
              <a:rPr lang="en-AU" dirty="0"/>
              <a:t>, 3196-3202 (2011)</a:t>
            </a:r>
            <a:endParaRPr lang="en-MY" dirty="0"/>
          </a:p>
          <a:p>
            <a:r>
              <a:rPr lang="en-AU" dirty="0"/>
              <a:t>   [34] </a:t>
            </a:r>
            <a:r>
              <a:rPr lang="en-AU" dirty="0" smtClean="0"/>
              <a:t> S </a:t>
            </a:r>
            <a:r>
              <a:rPr lang="en-AU" dirty="0"/>
              <a:t>Lee and S H Saw, J Fusion Energy, </a:t>
            </a:r>
            <a:r>
              <a:rPr lang="en-AU" b="1" dirty="0"/>
              <a:t>27,</a:t>
            </a:r>
            <a:r>
              <a:rPr lang="en-AU" dirty="0"/>
              <a:t> 292-295 (2008)</a:t>
            </a:r>
            <a:endParaRPr lang="en-MY" dirty="0"/>
          </a:p>
          <a:p>
            <a:r>
              <a:rPr lang="en-AU" dirty="0"/>
              <a:t>[35] 	</a:t>
            </a:r>
            <a:r>
              <a:rPr lang="en-AU" dirty="0" err="1"/>
              <a:t>S.Lee</a:t>
            </a:r>
            <a:r>
              <a:rPr lang="en-AU" dirty="0"/>
              <a:t>, </a:t>
            </a:r>
            <a:r>
              <a:rPr lang="en-AU" dirty="0" err="1"/>
              <a:t>S.H.Saw</a:t>
            </a:r>
            <a:r>
              <a:rPr lang="en-AU" dirty="0"/>
              <a:t>, </a:t>
            </a:r>
            <a:r>
              <a:rPr lang="en-AU" dirty="0" err="1"/>
              <a:t>L..Soto</a:t>
            </a:r>
            <a:r>
              <a:rPr lang="en-AU" dirty="0"/>
              <a:t>, S V </a:t>
            </a:r>
            <a:r>
              <a:rPr lang="en-AU" dirty="0" err="1"/>
              <a:t>Springham</a:t>
            </a:r>
            <a:r>
              <a:rPr lang="en-AU" dirty="0"/>
              <a:t>, S P Moo, Plasma Phys and Control. Fusion, </a:t>
            </a:r>
            <a:r>
              <a:rPr lang="en-AU" b="1" dirty="0"/>
              <a:t>51  </a:t>
            </a:r>
            <a:r>
              <a:rPr lang="en-AU" dirty="0"/>
              <a:t>075006 (11pp) (2009)</a:t>
            </a:r>
            <a:endParaRPr lang="en-MY" dirty="0"/>
          </a:p>
          <a:p>
            <a:r>
              <a:rPr lang="fr-FR" dirty="0"/>
              <a:t>[36]	 S. Lee and S H </a:t>
            </a:r>
            <a:r>
              <a:rPr lang="fr-FR" dirty="0" err="1"/>
              <a:t>Saw</a:t>
            </a:r>
            <a:r>
              <a:rPr lang="fr-FR" dirty="0"/>
              <a:t>, </a:t>
            </a:r>
            <a:r>
              <a:rPr lang="fr-FR" dirty="0" err="1"/>
              <a:t>Appl</a:t>
            </a:r>
            <a:r>
              <a:rPr lang="fr-FR" dirty="0"/>
              <a:t>. Phys. </a:t>
            </a:r>
            <a:r>
              <a:rPr lang="fr-FR" dirty="0" err="1"/>
              <a:t>Lett</a:t>
            </a:r>
            <a:r>
              <a:rPr lang="fr-FR" dirty="0"/>
              <a:t>., </a:t>
            </a:r>
            <a:r>
              <a:rPr lang="fr-FR" b="1" dirty="0"/>
              <a:t>92, </a:t>
            </a:r>
            <a:r>
              <a:rPr lang="fr-FR" dirty="0"/>
              <a:t>021503 (2008)</a:t>
            </a:r>
            <a:endParaRPr lang="en-MY" dirty="0"/>
          </a:p>
          <a:p>
            <a:r>
              <a:rPr lang="fr-FR" dirty="0" smtClean="0"/>
              <a:t>[37</a:t>
            </a:r>
            <a:r>
              <a:rPr lang="fr-FR" dirty="0"/>
              <a:t>]	</a:t>
            </a:r>
            <a:r>
              <a:rPr lang="en-US" dirty="0"/>
              <a:t>S Lee, P Lee, S H Saw and R S </a:t>
            </a:r>
            <a:r>
              <a:rPr lang="en-US" dirty="0" err="1"/>
              <a:t>Rawat</a:t>
            </a:r>
            <a:r>
              <a:rPr lang="en-US" dirty="0"/>
              <a:t>,  Plasma Phys. Control. Fusion </a:t>
            </a:r>
            <a:r>
              <a:rPr lang="en-US" b="1" dirty="0"/>
              <a:t>50</a:t>
            </a:r>
            <a:r>
              <a:rPr lang="en-US" dirty="0"/>
              <a:t> 065012 2008</a:t>
            </a:r>
            <a:endParaRPr lang="en-MY" dirty="0"/>
          </a:p>
          <a:p>
            <a:r>
              <a:rPr lang="en-US" dirty="0" smtClean="0"/>
              <a:t>[</a:t>
            </a:r>
            <a:r>
              <a:rPr lang="en-US" dirty="0"/>
              <a:t>38]	 S Lee. Plasma Physics Controlled Fusion  </a:t>
            </a:r>
            <a:r>
              <a:rPr lang="en-US" b="1" dirty="0"/>
              <a:t>50</a:t>
            </a:r>
            <a:r>
              <a:rPr lang="en-US" dirty="0"/>
              <a:t> 10500 (2008)     </a:t>
            </a:r>
            <a:endParaRPr lang="en-MY" dirty="0"/>
          </a:p>
          <a:p>
            <a:r>
              <a:rPr lang="en-AU" dirty="0"/>
              <a:t>[39] 	S Lee. Appl. Phys. Lett. </a:t>
            </a:r>
            <a:r>
              <a:rPr lang="en-AU" b="1" dirty="0"/>
              <a:t>95</a:t>
            </a:r>
            <a:r>
              <a:rPr lang="en-AU" dirty="0"/>
              <a:t> 151503 (2009)</a:t>
            </a:r>
            <a:r>
              <a:rPr lang="en-US" dirty="0"/>
              <a:t>                                       </a:t>
            </a:r>
            <a:endParaRPr lang="en-MY" dirty="0"/>
          </a:p>
          <a:p>
            <a:r>
              <a:rPr lang="en-AU" dirty="0"/>
              <a:t>[40] 	</a:t>
            </a:r>
            <a:r>
              <a:rPr lang="en-US" dirty="0"/>
              <a:t>S Lee, S. H. Saw</a:t>
            </a:r>
            <a:r>
              <a:rPr lang="en-US" baseline="30000" dirty="0"/>
              <a:t> </a:t>
            </a:r>
            <a:r>
              <a:rPr lang="en-US" dirty="0"/>
              <a:t>and </a:t>
            </a:r>
            <a:r>
              <a:rPr lang="en-US" dirty="0" err="1"/>
              <a:t>Jalil</a:t>
            </a:r>
            <a:r>
              <a:rPr lang="en-US" dirty="0"/>
              <a:t> Ali, </a:t>
            </a:r>
            <a:r>
              <a:rPr lang="en-MY" dirty="0"/>
              <a:t>J Fusion Energy </a:t>
            </a:r>
            <a:r>
              <a:rPr lang="en-MY" b="1" dirty="0"/>
              <a:t>32</a:t>
            </a:r>
            <a:r>
              <a:rPr lang="en-MY" dirty="0"/>
              <a:t>: 42–49 </a:t>
            </a:r>
            <a:r>
              <a:rPr lang="en-US" dirty="0"/>
              <a:t>DOI 10.1007/s10894-012-9522-8 (2013) </a:t>
            </a:r>
            <a:endParaRPr lang="en-MY" dirty="0"/>
          </a:p>
          <a:p>
            <a:r>
              <a:rPr lang="en-AU" dirty="0"/>
              <a:t>[41]	 S Lee and S H Saw, </a:t>
            </a:r>
            <a:r>
              <a:rPr lang="en-US" dirty="0"/>
              <a:t>J Fusion Energy   </a:t>
            </a:r>
            <a:r>
              <a:rPr lang="en-US" b="1" dirty="0"/>
              <a:t>31</a:t>
            </a:r>
            <a:r>
              <a:rPr lang="en-US" dirty="0"/>
              <a:t>, 603-610  (2012) DOI: </a:t>
            </a:r>
            <a:r>
              <a:rPr lang="en-US" dirty="0" smtClean="0"/>
              <a:t>10.1007/s10894-012-9506-8</a:t>
            </a:r>
            <a:endParaRPr lang="en-MY" dirty="0"/>
          </a:p>
        </p:txBody>
      </p:sp>
    </p:spTree>
    <p:extLst>
      <p:ext uri="{BB962C8B-B14F-4D97-AF65-F5344CB8AC3E}">
        <p14:creationId xmlns:p14="http://schemas.microsoft.com/office/powerpoint/2010/main" val="151593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a:xfrm>
            <a:off x="228600" y="304800"/>
            <a:ext cx="8763000" cy="7162800"/>
          </a:xfrm>
        </p:spPr>
        <p:txBody>
          <a:bodyPr>
            <a:normAutofit fontScale="62500" lnSpcReduction="20000"/>
          </a:bodyPr>
          <a:lstStyle/>
          <a:p>
            <a:r>
              <a:rPr lang="en-AU" dirty="0">
                <a:latin typeface="Times New Roman" panose="02020603050405020304" pitchFamily="18" charset="0"/>
                <a:cs typeface="Times New Roman" panose="02020603050405020304" pitchFamily="18" charset="0"/>
              </a:rPr>
              <a:t>[42] 	S Lee, S H Saw, P C K  Lee, R S </a:t>
            </a:r>
            <a:r>
              <a:rPr lang="en-AU" dirty="0" err="1">
                <a:latin typeface="Times New Roman" panose="02020603050405020304" pitchFamily="18" charset="0"/>
                <a:cs typeface="Times New Roman" panose="02020603050405020304" pitchFamily="18" charset="0"/>
              </a:rPr>
              <a:t>Rawat</a:t>
            </a:r>
            <a:r>
              <a:rPr lang="en-AU" dirty="0">
                <a:latin typeface="Times New Roman" panose="02020603050405020304" pitchFamily="18" charset="0"/>
                <a:cs typeface="Times New Roman" panose="02020603050405020304" pitchFamily="18" charset="0"/>
              </a:rPr>
              <a:t> and H Schmidt, </a:t>
            </a:r>
            <a:r>
              <a:rPr lang="en-AU" dirty="0" err="1">
                <a:latin typeface="Times New Roman" panose="02020603050405020304" pitchFamily="18" charset="0"/>
                <a:cs typeface="Times New Roman" panose="02020603050405020304" pitchFamily="18" charset="0"/>
              </a:rPr>
              <a:t>Appl</a:t>
            </a:r>
            <a:r>
              <a:rPr lang="en-AU" dirty="0">
                <a:latin typeface="Times New Roman" panose="02020603050405020304" pitchFamily="18" charset="0"/>
                <a:cs typeface="Times New Roman" panose="02020603050405020304" pitchFamily="18" charset="0"/>
              </a:rPr>
              <a:t> Phys Lett  </a:t>
            </a:r>
            <a:r>
              <a:rPr lang="en-AU" b="1" dirty="0">
                <a:latin typeface="Times New Roman" panose="02020603050405020304" pitchFamily="18" charset="0"/>
                <a:cs typeface="Times New Roman" panose="02020603050405020304" pitchFamily="18" charset="0"/>
              </a:rPr>
              <a:t>92</a:t>
            </a:r>
            <a:r>
              <a:rPr lang="en-AU" dirty="0">
                <a:latin typeface="Times New Roman" panose="02020603050405020304" pitchFamily="18" charset="0"/>
                <a:cs typeface="Times New Roman" panose="02020603050405020304" pitchFamily="18" charset="0"/>
              </a:rPr>
              <a:t>, 111501 (2008)</a:t>
            </a:r>
            <a:endParaRPr lang="en-MY" dirty="0">
              <a:latin typeface="Times New Roman" panose="02020603050405020304" pitchFamily="18" charset="0"/>
              <a:cs typeface="Times New Roman" panose="02020603050405020304" pitchFamily="18" charset="0"/>
            </a:endParaRPr>
          </a:p>
          <a:p>
            <a:r>
              <a:rPr lang="en-MY" dirty="0">
                <a:latin typeface="Times New Roman" panose="02020603050405020304" pitchFamily="18" charset="0"/>
                <a:cs typeface="Times New Roman" panose="02020603050405020304" pitchFamily="18" charset="0"/>
              </a:rPr>
              <a:t>[43]</a:t>
            </a:r>
            <a:r>
              <a:rPr lang="en-MY" baseline="30000" dirty="0">
                <a:latin typeface="Times New Roman" panose="02020603050405020304" pitchFamily="18" charset="0"/>
                <a:cs typeface="Times New Roman" panose="02020603050405020304" pitchFamily="18" charset="0"/>
              </a:rPr>
              <a:t> 	</a:t>
            </a:r>
            <a:r>
              <a:rPr lang="en-MY" dirty="0">
                <a:latin typeface="Times New Roman" panose="02020603050405020304" pitchFamily="18" charset="0"/>
                <a:cs typeface="Times New Roman" panose="02020603050405020304" pitchFamily="18" charset="0"/>
              </a:rPr>
              <a:t>S H Saw, S Lee, F Roy, PL Chong, V </a:t>
            </a:r>
            <a:r>
              <a:rPr lang="en-MY" dirty="0" err="1">
                <a:latin typeface="Times New Roman" panose="02020603050405020304" pitchFamily="18" charset="0"/>
                <a:cs typeface="Times New Roman" panose="02020603050405020304" pitchFamily="18" charset="0"/>
              </a:rPr>
              <a:t>Vengadeswaran</a:t>
            </a:r>
            <a:r>
              <a:rPr lang="en-MY" dirty="0">
                <a:latin typeface="Times New Roman" panose="02020603050405020304" pitchFamily="18" charset="0"/>
                <a:cs typeface="Times New Roman" panose="02020603050405020304" pitchFamily="18" charset="0"/>
              </a:rPr>
              <a:t>, ASM </a:t>
            </a:r>
            <a:r>
              <a:rPr lang="en-MY" dirty="0" err="1">
                <a:latin typeface="Times New Roman" panose="02020603050405020304" pitchFamily="18" charset="0"/>
                <a:cs typeface="Times New Roman" panose="02020603050405020304" pitchFamily="18" charset="0"/>
              </a:rPr>
              <a:t>Sidik</a:t>
            </a:r>
            <a:r>
              <a:rPr lang="en-MY" dirty="0">
                <a:latin typeface="Times New Roman" panose="02020603050405020304" pitchFamily="18" charset="0"/>
                <a:cs typeface="Times New Roman" panose="02020603050405020304" pitchFamily="18" charset="0"/>
              </a:rPr>
              <a:t>, YW Leong &amp; </a:t>
            </a:r>
            <a:r>
              <a:rPr lang="en-MY" dirty="0" err="1">
                <a:latin typeface="Times New Roman" panose="02020603050405020304" pitchFamily="18" charset="0"/>
                <a:cs typeface="Times New Roman" panose="02020603050405020304" pitchFamily="18" charset="0"/>
              </a:rPr>
              <a:t>ASingh</a:t>
            </a:r>
            <a:r>
              <a:rPr lang="en-MY" dirty="0">
                <a:latin typeface="Times New Roman" panose="02020603050405020304" pitchFamily="18" charset="0"/>
                <a:cs typeface="Times New Roman" panose="02020603050405020304" pitchFamily="18" charset="0"/>
              </a:rPr>
              <a:t>, Rev </a:t>
            </a:r>
            <a:r>
              <a:rPr lang="en-MY" dirty="0" err="1">
                <a:latin typeface="Times New Roman" panose="02020603050405020304" pitchFamily="18" charset="0"/>
                <a:cs typeface="Times New Roman" panose="02020603050405020304" pitchFamily="18" charset="0"/>
              </a:rPr>
              <a:t>Sci</a:t>
            </a:r>
            <a:r>
              <a:rPr lang="en-MY" dirty="0">
                <a:latin typeface="Times New Roman" panose="02020603050405020304" pitchFamily="18" charset="0"/>
                <a:cs typeface="Times New Roman" panose="02020603050405020304" pitchFamily="18" charset="0"/>
              </a:rPr>
              <a:t> Instruments, </a:t>
            </a:r>
            <a:r>
              <a:rPr lang="en-MY" b="1" dirty="0">
                <a:latin typeface="Times New Roman" panose="02020603050405020304" pitchFamily="18" charset="0"/>
                <a:cs typeface="Times New Roman" panose="02020603050405020304" pitchFamily="18" charset="0"/>
              </a:rPr>
              <a:t>81</a:t>
            </a:r>
            <a:r>
              <a:rPr lang="en-MY" dirty="0">
                <a:latin typeface="Times New Roman" panose="02020603050405020304" pitchFamily="18" charset="0"/>
                <a:cs typeface="Times New Roman" panose="02020603050405020304" pitchFamily="18" charset="0"/>
              </a:rPr>
              <a:t>, 053505 (2010)</a:t>
            </a:r>
          </a:p>
          <a:p>
            <a:r>
              <a:rPr lang="en-AU" dirty="0">
                <a:latin typeface="Times New Roman" panose="02020603050405020304" pitchFamily="18" charset="0"/>
                <a:cs typeface="Times New Roman" panose="02020603050405020304" pitchFamily="18" charset="0"/>
              </a:rPr>
              <a:t>[44] 	S Lee, S H Saw, R S </a:t>
            </a:r>
            <a:r>
              <a:rPr lang="en-AU" dirty="0" err="1">
                <a:latin typeface="Times New Roman" panose="02020603050405020304" pitchFamily="18" charset="0"/>
                <a:cs typeface="Times New Roman" panose="02020603050405020304" pitchFamily="18" charset="0"/>
              </a:rPr>
              <a:t>Rawat</a:t>
            </a:r>
            <a:r>
              <a:rPr lang="en-AU" dirty="0">
                <a:latin typeface="Times New Roman" panose="02020603050405020304" pitchFamily="18" charset="0"/>
                <a:cs typeface="Times New Roman" panose="02020603050405020304" pitchFamily="18" charset="0"/>
              </a:rPr>
              <a:t>, P Lee, R </a:t>
            </a:r>
            <a:r>
              <a:rPr lang="en-AU" dirty="0" err="1">
                <a:latin typeface="Times New Roman" panose="02020603050405020304" pitchFamily="18" charset="0"/>
                <a:cs typeface="Times New Roman" panose="02020603050405020304" pitchFamily="18" charset="0"/>
              </a:rPr>
              <a:t>Verma</a:t>
            </a:r>
            <a:r>
              <a:rPr lang="en-AU" dirty="0">
                <a:latin typeface="Times New Roman" panose="02020603050405020304" pitchFamily="18" charset="0"/>
                <a:cs typeface="Times New Roman" panose="02020603050405020304" pitchFamily="18" charset="0"/>
              </a:rPr>
              <a:t>, </a:t>
            </a:r>
            <a:r>
              <a:rPr lang="en-AU" dirty="0" err="1">
                <a:latin typeface="Times New Roman" panose="02020603050405020304" pitchFamily="18" charset="0"/>
                <a:cs typeface="Times New Roman" panose="02020603050405020304" pitchFamily="18" charset="0"/>
              </a:rPr>
              <a:t>A.Talebitaher</a:t>
            </a:r>
            <a:r>
              <a:rPr lang="en-AU" dirty="0">
                <a:latin typeface="Times New Roman" panose="02020603050405020304" pitchFamily="18" charset="0"/>
                <a:cs typeface="Times New Roman" panose="02020603050405020304" pitchFamily="18" charset="0"/>
              </a:rPr>
              <a:t>, S M Hassan,</a:t>
            </a:r>
            <a:r>
              <a:rPr lang="en-AU" baseline="30000"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A E  </a:t>
            </a:r>
            <a:r>
              <a:rPr lang="en-AU" dirty="0" err="1">
                <a:latin typeface="Times New Roman" panose="02020603050405020304" pitchFamily="18" charset="0"/>
                <a:cs typeface="Times New Roman" panose="02020603050405020304" pitchFamily="18" charset="0"/>
              </a:rPr>
              <a:t>Abdou</a:t>
            </a:r>
            <a:r>
              <a:rPr lang="en-AU" dirty="0">
                <a:latin typeface="Times New Roman" panose="02020603050405020304" pitchFamily="18" charset="0"/>
                <a:cs typeface="Times New Roman" panose="02020603050405020304" pitchFamily="18" charset="0"/>
              </a:rPr>
              <a:t>, Mohamed Ismail, </a:t>
            </a:r>
            <a:r>
              <a:rPr lang="en-AU" dirty="0" err="1">
                <a:latin typeface="Times New Roman" panose="02020603050405020304" pitchFamily="18" charset="0"/>
                <a:cs typeface="Times New Roman" panose="02020603050405020304" pitchFamily="18" charset="0"/>
              </a:rPr>
              <a:t>Amgad</a:t>
            </a:r>
            <a:r>
              <a:rPr lang="en-AU" dirty="0">
                <a:latin typeface="Times New Roman" panose="02020603050405020304" pitchFamily="18" charset="0"/>
                <a:cs typeface="Times New Roman" panose="02020603050405020304" pitchFamily="18" charset="0"/>
              </a:rPr>
              <a:t> Mohamed, H </a:t>
            </a:r>
            <a:r>
              <a:rPr lang="en-AU" dirty="0" err="1">
                <a:latin typeface="Times New Roman" panose="02020603050405020304" pitchFamily="18" charset="0"/>
                <a:cs typeface="Times New Roman" panose="02020603050405020304" pitchFamily="18" charset="0"/>
              </a:rPr>
              <a:t>Torreblanca</a:t>
            </a:r>
            <a:r>
              <a:rPr lang="en-AU" dirty="0">
                <a:latin typeface="Times New Roman" panose="02020603050405020304" pitchFamily="18" charset="0"/>
                <a:cs typeface="Times New Roman" panose="02020603050405020304" pitchFamily="18" charset="0"/>
              </a:rPr>
              <a:t>, </a:t>
            </a:r>
            <a:r>
              <a:rPr lang="en-AU" dirty="0" err="1">
                <a:latin typeface="Times New Roman" panose="02020603050405020304" pitchFamily="18" charset="0"/>
                <a:cs typeface="Times New Roman" panose="02020603050405020304" pitchFamily="18" charset="0"/>
              </a:rPr>
              <a:t>Sh</a:t>
            </a:r>
            <a:r>
              <a:rPr lang="en-AU" dirty="0">
                <a:latin typeface="Times New Roman" panose="02020603050405020304" pitchFamily="18" charset="0"/>
                <a:cs typeface="Times New Roman" panose="02020603050405020304" pitchFamily="18" charset="0"/>
              </a:rPr>
              <a:t> Al </a:t>
            </a:r>
            <a:r>
              <a:rPr lang="en-AU" dirty="0" err="1">
                <a:latin typeface="Times New Roman" panose="02020603050405020304" pitchFamily="18" charset="0"/>
                <a:cs typeface="Times New Roman" panose="02020603050405020304" pitchFamily="18" charset="0"/>
              </a:rPr>
              <a:t>Hawat</a:t>
            </a:r>
            <a:r>
              <a:rPr lang="en-AU" dirty="0">
                <a:latin typeface="Times New Roman" panose="02020603050405020304" pitchFamily="18" charset="0"/>
                <a:cs typeface="Times New Roman" panose="02020603050405020304" pitchFamily="18" charset="0"/>
              </a:rPr>
              <a:t>, M </a:t>
            </a:r>
            <a:r>
              <a:rPr lang="en-AU" dirty="0" err="1">
                <a:latin typeface="Times New Roman" panose="02020603050405020304" pitchFamily="18" charset="0"/>
                <a:cs typeface="Times New Roman" panose="02020603050405020304" pitchFamily="18" charset="0"/>
              </a:rPr>
              <a:t>Akel</a:t>
            </a:r>
            <a:r>
              <a:rPr lang="en-AU" dirty="0">
                <a:latin typeface="Times New Roman" panose="02020603050405020304" pitchFamily="18" charset="0"/>
                <a:cs typeface="Times New Roman" panose="02020603050405020304" pitchFamily="18" charset="0"/>
              </a:rPr>
              <a:t>, P L  Chong, F Roy, A Singh, D Wong and K </a:t>
            </a:r>
            <a:r>
              <a:rPr lang="en-AU" dirty="0" err="1">
                <a:latin typeface="Times New Roman" panose="02020603050405020304" pitchFamily="18" charset="0"/>
                <a:cs typeface="Times New Roman" panose="02020603050405020304" pitchFamily="18" charset="0"/>
              </a:rPr>
              <a:t>K</a:t>
            </a:r>
            <a:r>
              <a:rPr lang="en-AU" dirty="0">
                <a:latin typeface="Times New Roman" panose="02020603050405020304" pitchFamily="18" charset="0"/>
                <a:cs typeface="Times New Roman" panose="02020603050405020304" pitchFamily="18" charset="0"/>
              </a:rPr>
              <a:t> Devi, J Fusion Energy  </a:t>
            </a:r>
            <a:r>
              <a:rPr lang="en-AU" b="1" dirty="0">
                <a:latin typeface="Times New Roman" panose="02020603050405020304" pitchFamily="18" charset="0"/>
                <a:cs typeface="Times New Roman" panose="02020603050405020304" pitchFamily="18" charset="0"/>
              </a:rPr>
              <a:t>31</a:t>
            </a:r>
            <a:r>
              <a:rPr lang="en-AU" dirty="0">
                <a:latin typeface="Times New Roman" panose="02020603050405020304" pitchFamily="18" charset="0"/>
                <a:cs typeface="Times New Roman" panose="02020603050405020304" pitchFamily="18" charset="0"/>
              </a:rPr>
              <a:t>,198–204 (2012)</a:t>
            </a:r>
            <a:endParaRPr lang="en-MY"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[45]  </a:t>
            </a:r>
            <a:r>
              <a:rPr lang="en-US" dirty="0" smtClean="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Lee, S H Saw, P C K Lee, R S </a:t>
            </a:r>
            <a:r>
              <a:rPr lang="en-US" dirty="0" err="1">
                <a:latin typeface="Times New Roman" panose="02020603050405020304" pitchFamily="18" charset="0"/>
                <a:cs typeface="Times New Roman" panose="02020603050405020304" pitchFamily="18" charset="0"/>
              </a:rPr>
              <a:t>Rawat</a:t>
            </a:r>
            <a:r>
              <a:rPr lang="en-US" dirty="0">
                <a:latin typeface="Times New Roman" panose="02020603050405020304" pitchFamily="18" charset="0"/>
                <a:cs typeface="Times New Roman" panose="02020603050405020304" pitchFamily="18" charset="0"/>
              </a:rPr>
              <a:t>, K Devi. </a:t>
            </a:r>
            <a:r>
              <a:rPr lang="en-MY" dirty="0">
                <a:latin typeface="Times New Roman" panose="02020603050405020304" pitchFamily="18" charset="0"/>
                <a:cs typeface="Times New Roman" panose="02020603050405020304" pitchFamily="18" charset="0"/>
              </a:rPr>
              <a:t>J Fusion </a:t>
            </a:r>
            <a:r>
              <a:rPr lang="en-MY" dirty="0" err="1">
                <a:latin typeface="Times New Roman" panose="02020603050405020304" pitchFamily="18" charset="0"/>
                <a:cs typeface="Times New Roman" panose="02020603050405020304" pitchFamily="18" charset="0"/>
              </a:rPr>
              <a:t>Energ</a:t>
            </a:r>
            <a:r>
              <a:rPr lang="en-MY" dirty="0">
                <a:latin typeface="Times New Roman" panose="02020603050405020304" pitchFamily="18" charset="0"/>
                <a:cs typeface="Times New Roman" panose="02020603050405020304" pitchFamily="18" charset="0"/>
              </a:rPr>
              <a:t> (2013) 32:50–55 </a:t>
            </a:r>
            <a:r>
              <a:rPr lang="en-AU" dirty="0" smtClean="0">
                <a:latin typeface="Times New Roman" panose="02020603050405020304" pitchFamily="18" charset="0"/>
                <a:cs typeface="Times New Roman" panose="02020603050405020304" pitchFamily="18" charset="0"/>
              </a:rPr>
              <a:t>DOI </a:t>
            </a:r>
            <a:r>
              <a:rPr lang="en-AU" dirty="0">
                <a:latin typeface="Times New Roman" panose="02020603050405020304" pitchFamily="18" charset="0"/>
                <a:cs typeface="Times New Roman" panose="02020603050405020304" pitchFamily="18" charset="0"/>
              </a:rPr>
              <a:t>10.1007/s10894-012-9521-9  </a:t>
            </a:r>
            <a:endParaRPr lang="en-MY"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[46]   </a:t>
            </a:r>
            <a:r>
              <a:rPr lang="en-US" dirty="0" smtClean="0">
                <a:latin typeface="Times New Roman" panose="02020603050405020304" pitchFamily="18" charset="0"/>
                <a:cs typeface="Times New Roman" panose="02020603050405020304" pitchFamily="18" charset="0"/>
              </a:rPr>
              <a:t>SXR </a:t>
            </a:r>
            <a:r>
              <a:rPr lang="en-US" dirty="0">
                <a:latin typeface="Times New Roman" panose="02020603050405020304" pitchFamily="18" charset="0"/>
                <a:cs typeface="Times New Roman" panose="02020603050405020304" pitchFamily="18" charset="0"/>
              </a:rPr>
              <a:t>measurements in INTI PF operated in neon to identify typical (Normal N) Profile for  shots with good yield- S H Saw, R S </a:t>
            </a:r>
            <a:r>
              <a:rPr lang="en-US" dirty="0" err="1">
                <a:latin typeface="Times New Roman" panose="02020603050405020304" pitchFamily="18" charset="0"/>
                <a:cs typeface="Times New Roman" panose="02020603050405020304" pitchFamily="18" charset="0"/>
              </a:rPr>
              <a:t>Rawat</a:t>
            </a:r>
            <a:r>
              <a:rPr lang="en-US" dirty="0">
                <a:latin typeface="Times New Roman" panose="02020603050405020304" pitchFamily="18" charset="0"/>
                <a:cs typeface="Times New Roman" panose="02020603050405020304" pitchFamily="18" charset="0"/>
              </a:rPr>
              <a:t>, P Lee, </a:t>
            </a:r>
            <a:r>
              <a:rPr lang="en-US" dirty="0" err="1">
                <a:latin typeface="Times New Roman" panose="02020603050405020304" pitchFamily="18" charset="0"/>
                <a:cs typeface="Times New Roman" panose="02020603050405020304" pitchFamily="18" charset="0"/>
              </a:rPr>
              <a:t>Alireza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Talebitaher</a:t>
            </a:r>
            <a:r>
              <a:rPr lang="en-US" dirty="0">
                <a:latin typeface="Times New Roman" panose="02020603050405020304" pitchFamily="18" charset="0"/>
                <a:cs typeface="Times New Roman" panose="02020603050405020304" pitchFamily="18" charset="0"/>
              </a:rPr>
              <a:t>, Ali E. </a:t>
            </a:r>
            <a:r>
              <a:rPr lang="en-US" dirty="0" err="1">
                <a:latin typeface="Times New Roman" panose="02020603050405020304" pitchFamily="18" charset="0"/>
                <a:cs typeface="Times New Roman" panose="02020603050405020304" pitchFamily="18" charset="0"/>
              </a:rPr>
              <a:t>Abdou</a:t>
            </a:r>
            <a:r>
              <a:rPr lang="en-US" dirty="0">
                <a:latin typeface="Times New Roman" panose="02020603050405020304" pitchFamily="18" charset="0"/>
                <a:cs typeface="Times New Roman" panose="02020603050405020304" pitchFamily="18" charset="0"/>
              </a:rPr>
              <a:t>, P L Chong, F. Roy Jr, </a:t>
            </a:r>
            <a:r>
              <a:rPr lang="en-US" dirty="0" err="1">
                <a:latin typeface="Times New Roman" panose="02020603050405020304" pitchFamily="18" charset="0"/>
                <a:cs typeface="Times New Roman" panose="02020603050405020304" pitchFamily="18" charset="0"/>
              </a:rPr>
              <a:t>Jalil</a:t>
            </a:r>
            <a:r>
              <a:rPr lang="en-US" dirty="0">
                <a:latin typeface="Times New Roman" panose="02020603050405020304" pitchFamily="18" charset="0"/>
                <a:cs typeface="Times New Roman" panose="02020603050405020304" pitchFamily="18" charset="0"/>
              </a:rPr>
              <a:t> Ali, S Lee; IEEE Trans Plasma </a:t>
            </a:r>
            <a:r>
              <a:rPr lang="en-US" dirty="0" err="1">
                <a:latin typeface="Times New Roman" panose="02020603050405020304" pitchFamily="18" charset="0"/>
                <a:cs typeface="Times New Roman" panose="02020603050405020304" pitchFamily="18" charset="0"/>
              </a:rPr>
              <a:t>Sci</a:t>
            </a:r>
            <a:r>
              <a:rPr lang="en-US" dirty="0">
                <a:latin typeface="Times New Roman" panose="02020603050405020304" pitchFamily="18" charset="0"/>
                <a:cs typeface="Times New Roman" panose="02020603050405020304" pitchFamily="18" charset="0"/>
              </a:rPr>
              <a:t> 41 (11) 3166-3172 (2013) ISSN :0093-3813 ;  online 26 September 2013 </a:t>
            </a:r>
            <a:r>
              <a:rPr lang="en-US" u="sng" dirty="0">
                <a:latin typeface="Times New Roman" panose="02020603050405020304" pitchFamily="18" charset="0"/>
                <a:cs typeface="Times New Roman" panose="02020603050405020304" pitchFamily="18" charset="0"/>
                <a:hlinkClick r:id="rId2"/>
              </a:rPr>
              <a:t>10.1109/TPS.2013.2281333</a:t>
            </a:r>
            <a:r>
              <a:rPr lang="en-US" dirty="0">
                <a:latin typeface="Times New Roman" panose="02020603050405020304" pitchFamily="18" charset="0"/>
                <a:cs typeface="Times New Roman" panose="02020603050405020304" pitchFamily="18" charset="0"/>
              </a:rPr>
              <a:t> </a:t>
            </a:r>
            <a:endParaRPr lang="en-MY" dirty="0">
              <a:latin typeface="Times New Roman" panose="02020603050405020304" pitchFamily="18" charset="0"/>
              <a:cs typeface="Times New Roman" panose="02020603050405020304" pitchFamily="18" charset="0"/>
            </a:endParaRPr>
          </a:p>
          <a:p>
            <a:r>
              <a:rPr lang="en-MY" dirty="0">
                <a:latin typeface="Times New Roman" panose="02020603050405020304" pitchFamily="18" charset="0"/>
                <a:cs typeface="Times New Roman" panose="02020603050405020304" pitchFamily="18" charset="0"/>
              </a:rPr>
              <a:t>[47] 	S Lee, S H Saw, A E </a:t>
            </a:r>
            <a:r>
              <a:rPr lang="en-MY" dirty="0" err="1">
                <a:latin typeface="Times New Roman" panose="02020603050405020304" pitchFamily="18" charset="0"/>
                <a:cs typeface="Times New Roman" panose="02020603050405020304" pitchFamily="18" charset="0"/>
              </a:rPr>
              <a:t>Abdou</a:t>
            </a:r>
            <a:r>
              <a:rPr lang="en-MY" dirty="0">
                <a:latin typeface="Times New Roman" panose="02020603050405020304" pitchFamily="18" charset="0"/>
                <a:cs typeface="Times New Roman" panose="02020603050405020304" pitchFamily="18" charset="0"/>
              </a:rPr>
              <a:t> and H </a:t>
            </a:r>
            <a:r>
              <a:rPr lang="en-MY" dirty="0" err="1">
                <a:latin typeface="Times New Roman" panose="02020603050405020304" pitchFamily="18" charset="0"/>
                <a:cs typeface="Times New Roman" panose="02020603050405020304" pitchFamily="18" charset="0"/>
              </a:rPr>
              <a:t>Torreblanca</a:t>
            </a:r>
            <a:r>
              <a:rPr lang="en-MY"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J Fusion Energy </a:t>
            </a:r>
            <a:r>
              <a:rPr lang="en-AU" b="1" dirty="0">
                <a:latin typeface="Times New Roman" panose="02020603050405020304" pitchFamily="18" charset="0"/>
                <a:cs typeface="Times New Roman" panose="02020603050405020304" pitchFamily="18" charset="0"/>
              </a:rPr>
              <a:t>30</a:t>
            </a:r>
            <a:r>
              <a:rPr lang="en-AU" dirty="0">
                <a:latin typeface="Times New Roman" panose="02020603050405020304" pitchFamily="18" charset="0"/>
                <a:cs typeface="Times New Roman" panose="02020603050405020304" pitchFamily="18" charset="0"/>
              </a:rPr>
              <a:t>, 277-282 (2011)</a:t>
            </a:r>
            <a:endParaRPr lang="en-MY"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[48]</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 A </a:t>
            </a:r>
            <a:r>
              <a:rPr lang="en-US" dirty="0" err="1">
                <a:latin typeface="Times New Roman" panose="02020603050405020304" pitchFamily="18" charset="0"/>
                <a:cs typeface="Times New Roman" panose="02020603050405020304" pitchFamily="18" charset="0"/>
              </a:rPr>
              <a:t>Behbahani</a:t>
            </a:r>
            <a:r>
              <a:rPr lang="en-US" dirty="0">
                <a:latin typeface="Times New Roman" panose="02020603050405020304" pitchFamily="18" charset="0"/>
                <a:cs typeface="Times New Roman" panose="02020603050405020304" pitchFamily="18" charset="0"/>
              </a:rPr>
              <a:t>, F M </a:t>
            </a:r>
            <a:r>
              <a:rPr lang="en-US" dirty="0" err="1">
                <a:latin typeface="Times New Roman" panose="02020603050405020304" pitchFamily="18" charset="0"/>
                <a:cs typeface="Times New Roman" panose="02020603050405020304" pitchFamily="18" charset="0"/>
              </a:rPr>
              <a:t>Aghamir</a:t>
            </a:r>
            <a:r>
              <a:rPr lang="en-US" dirty="0">
                <a:latin typeface="Times New Roman" panose="02020603050405020304" pitchFamily="18" charset="0"/>
                <a:cs typeface="Times New Roman" panose="02020603050405020304" pitchFamily="18" charset="0"/>
              </a:rPr>
              <a:t>, J </a:t>
            </a:r>
            <a:r>
              <a:rPr lang="en-US" dirty="0" err="1">
                <a:latin typeface="Times New Roman" panose="02020603050405020304" pitchFamily="18" charset="0"/>
                <a:cs typeface="Times New Roman" panose="02020603050405020304" pitchFamily="18" charset="0"/>
              </a:rPr>
              <a:t>Appl</a:t>
            </a:r>
            <a:r>
              <a:rPr lang="en-US" dirty="0">
                <a:latin typeface="Times New Roman" panose="02020603050405020304" pitchFamily="18" charset="0"/>
                <a:cs typeface="Times New Roman" panose="02020603050405020304" pitchFamily="18" charset="0"/>
              </a:rPr>
              <a:t> Phys </a:t>
            </a:r>
            <a:r>
              <a:rPr lang="en-US" dirty="0" smtClean="0">
                <a:latin typeface="Times New Roman" panose="02020603050405020304" pitchFamily="18" charset="0"/>
                <a:cs typeface="Times New Roman" panose="02020603050405020304" pitchFamily="18" charset="0"/>
              </a:rPr>
              <a:t>111 (4),  043304-5 </a:t>
            </a:r>
            <a:r>
              <a:rPr lang="en-US" dirty="0">
                <a:latin typeface="Times New Roman" panose="02020603050405020304" pitchFamily="18" charset="0"/>
                <a:cs typeface="Times New Roman" panose="02020603050405020304" pitchFamily="18" charset="0"/>
              </a:rPr>
              <a:t>(2012) </a:t>
            </a:r>
            <a:endParaRPr lang="en-MY"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[49] 	R A </a:t>
            </a:r>
            <a:r>
              <a:rPr lang="en-AU" dirty="0" err="1">
                <a:latin typeface="Times New Roman" panose="02020603050405020304" pitchFamily="18" charset="0"/>
                <a:cs typeface="Times New Roman" panose="02020603050405020304" pitchFamily="18" charset="0"/>
              </a:rPr>
              <a:t>Behbahani</a:t>
            </a:r>
            <a:r>
              <a:rPr lang="en-AU" dirty="0">
                <a:latin typeface="Times New Roman" panose="02020603050405020304" pitchFamily="18" charset="0"/>
                <a:cs typeface="Times New Roman" panose="02020603050405020304" pitchFamily="18" charset="0"/>
              </a:rPr>
              <a:t>, F M </a:t>
            </a:r>
            <a:r>
              <a:rPr lang="en-AU" dirty="0" err="1">
                <a:latin typeface="Times New Roman" panose="02020603050405020304" pitchFamily="18" charset="0"/>
                <a:cs typeface="Times New Roman" panose="02020603050405020304" pitchFamily="18" charset="0"/>
              </a:rPr>
              <a:t>Aghamir</a:t>
            </a:r>
            <a:r>
              <a:rPr lang="en-A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Phys. Plasmas </a:t>
            </a:r>
            <a:r>
              <a:rPr lang="en-US" b="1" dirty="0">
                <a:latin typeface="Times New Roman" panose="02020603050405020304" pitchFamily="18" charset="0"/>
                <a:cs typeface="Times New Roman" panose="02020603050405020304" pitchFamily="18" charset="0"/>
              </a:rPr>
              <a:t>18</a:t>
            </a:r>
            <a:r>
              <a:rPr lang="en-US" dirty="0">
                <a:latin typeface="Times New Roman" panose="02020603050405020304" pitchFamily="18" charset="0"/>
                <a:cs typeface="Times New Roman" panose="02020603050405020304" pitchFamily="18" charset="0"/>
              </a:rPr>
              <a:t>, 103302 (2011); </a:t>
            </a:r>
            <a:r>
              <a:rPr lang="en-US" u="sng" dirty="0">
                <a:latin typeface="Times New Roman" panose="02020603050405020304" pitchFamily="18" charset="0"/>
                <a:cs typeface="Times New Roman" panose="02020603050405020304" pitchFamily="18" charset="0"/>
                <a:hlinkClick r:id="rId3"/>
              </a:rPr>
              <a:t>http://dx.doi.org/10.1063/1.3647958</a:t>
            </a:r>
            <a:endParaRPr lang="en-MY"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[50]	 S Lee and S H Saw, Phys. </a:t>
            </a:r>
            <a:r>
              <a:rPr lang="en-US" dirty="0" smtClean="0">
                <a:latin typeface="Times New Roman" panose="02020603050405020304" pitchFamily="18" charset="0"/>
                <a:cs typeface="Times New Roman" panose="02020603050405020304" pitchFamily="18" charset="0"/>
              </a:rPr>
              <a:t>Plasmas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19</a:t>
            </a:r>
            <a:r>
              <a:rPr lang="en-US"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12703(2012);  </a:t>
            </a:r>
            <a:r>
              <a:rPr lang="en-US" sz="2600" u="sng" dirty="0" smtClean="0">
                <a:latin typeface="Times New Roman" panose="02020603050405020304" pitchFamily="18" charset="0"/>
                <a:cs typeface="Times New Roman" panose="02020603050405020304" pitchFamily="18" charset="0"/>
                <a:hlinkClick r:id="rId4"/>
              </a:rPr>
              <a:t>http://dx.doi.org/10.1063/1.4766744</a:t>
            </a:r>
            <a:r>
              <a:rPr lang="en-US" dirty="0">
                <a:latin typeface="Times New Roman" panose="02020603050405020304" pitchFamily="18" charset="0"/>
                <a:cs typeface="Times New Roman" panose="02020603050405020304" pitchFamily="18" charset="0"/>
              </a:rPr>
              <a:t> </a:t>
            </a:r>
            <a:endParaRPr lang="en-MY"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[51] 	S Lee</a:t>
            </a:r>
            <a:r>
              <a:rPr lang="en-US" baseline="30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S H Saw </a:t>
            </a:r>
            <a:r>
              <a:rPr lang="en-MY" dirty="0">
                <a:latin typeface="Times New Roman" panose="02020603050405020304" pitchFamily="18" charset="0"/>
                <a:cs typeface="Times New Roman" panose="02020603050405020304" pitchFamily="18" charset="0"/>
              </a:rPr>
              <a:t>Phys. Plasmas 20, 062702 (2013); </a:t>
            </a:r>
            <a:r>
              <a:rPr lang="en-MY" dirty="0" err="1">
                <a:latin typeface="Times New Roman" panose="02020603050405020304" pitchFamily="18" charset="0"/>
                <a:cs typeface="Times New Roman" panose="02020603050405020304" pitchFamily="18" charset="0"/>
              </a:rPr>
              <a:t>doi</a:t>
            </a:r>
            <a:r>
              <a:rPr lang="en-MY" dirty="0">
                <a:latin typeface="Times New Roman" panose="02020603050405020304" pitchFamily="18" charset="0"/>
                <a:cs typeface="Times New Roman" panose="02020603050405020304" pitchFamily="18" charset="0"/>
              </a:rPr>
              <a:t>: 10.1063/1.4811650</a:t>
            </a:r>
            <a:r>
              <a:rPr lang="en-US" dirty="0">
                <a:latin typeface="Times New Roman" panose="02020603050405020304" pitchFamily="18" charset="0"/>
                <a:cs typeface="Times New Roman" panose="02020603050405020304" pitchFamily="18" charset="0"/>
              </a:rPr>
              <a:t>. </a:t>
            </a:r>
            <a:endParaRPr lang="en-MY" dirty="0">
              <a:latin typeface="Times New Roman" panose="02020603050405020304" pitchFamily="18" charset="0"/>
              <a:cs typeface="Times New Roman" panose="02020603050405020304" pitchFamily="18" charset="0"/>
            </a:endParaRPr>
          </a:p>
          <a:p>
            <a:endParaRPr lang="en-MY" dirty="0"/>
          </a:p>
          <a:p>
            <a:endParaRPr lang="en-MY" dirty="0"/>
          </a:p>
        </p:txBody>
      </p:sp>
    </p:spTree>
    <p:extLst>
      <p:ext uri="{BB962C8B-B14F-4D97-AF65-F5344CB8AC3E}">
        <p14:creationId xmlns:p14="http://schemas.microsoft.com/office/powerpoint/2010/main" val="2521115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983456" cy="1143000"/>
          </a:xfrm>
        </p:spPr>
        <p:txBody>
          <a:bodyPr>
            <a:normAutofit fontScale="90000"/>
          </a:bodyPr>
          <a:lstStyle/>
          <a:p>
            <a:r>
              <a:rPr lang="en-AU" sz="1400" dirty="0" smtClean="0">
                <a:latin typeface="Times New Roman" panose="02020603050405020304" pitchFamily="18" charset="0"/>
                <a:cs typeface="Times New Roman" panose="02020603050405020304" pitchFamily="18" charset="0"/>
              </a:rPr>
              <a:t>Ref: </a:t>
            </a:r>
            <a:r>
              <a:rPr lang="en-AU" sz="1400" dirty="0">
                <a:latin typeface="Times New Roman" panose="02020603050405020304" pitchFamily="18" charset="0"/>
                <a:cs typeface="Times New Roman" panose="02020603050405020304" pitchFamily="18" charset="0"/>
              </a:rPr>
              <a:t> University of Malaya Archive, "First Meeting of Faculty of Medicine, University of Malaya, November 18, 1964," in UM Memory, Item #5564, </a:t>
            </a:r>
            <a:r>
              <a:rPr lang="en-AU" sz="1400" dirty="0">
                <a:latin typeface="Times New Roman" panose="02020603050405020304" pitchFamily="18" charset="0"/>
                <a:cs typeface="Times New Roman" panose="02020603050405020304" pitchFamily="18" charset="0"/>
                <a:hlinkClick r:id="rId2"/>
              </a:rPr>
              <a:t>http://ummemory.um.edu.my/ummemory/index.php/items/show/5564</a:t>
            </a:r>
            <a:r>
              <a:rPr lang="en-AU" sz="1400" dirty="0">
                <a:latin typeface="Times New Roman" panose="02020603050405020304" pitchFamily="18" charset="0"/>
                <a:cs typeface="Times New Roman" panose="02020603050405020304" pitchFamily="18" charset="0"/>
              </a:rPr>
              <a:t> </a:t>
            </a:r>
            <a:r>
              <a:rPr lang="en-AU" sz="1400" dirty="0" smtClean="0">
                <a:latin typeface="Times New Roman" panose="02020603050405020304" pitchFamily="18" charset="0"/>
                <a:cs typeface="Times New Roman" panose="02020603050405020304" pitchFamily="18" charset="0"/>
              </a:rPr>
              <a:t/>
            </a:r>
            <a:br>
              <a:rPr lang="en-AU" sz="1400" dirty="0" smtClean="0">
                <a:latin typeface="Times New Roman" panose="02020603050405020304" pitchFamily="18" charset="0"/>
                <a:cs typeface="Times New Roman" panose="02020603050405020304" pitchFamily="18" charset="0"/>
              </a:rPr>
            </a:br>
            <a:r>
              <a:rPr lang="en-AU" sz="1400" dirty="0" smtClean="0">
                <a:latin typeface="Times New Roman" panose="02020603050405020304" pitchFamily="18" charset="0"/>
                <a:cs typeface="Times New Roman" panose="02020603050405020304" pitchFamily="18" charset="0"/>
              </a:rPr>
              <a:t>(</a:t>
            </a:r>
            <a:r>
              <a:rPr lang="en-AU" sz="1400" dirty="0">
                <a:latin typeface="Times New Roman" panose="02020603050405020304" pitchFamily="18" charset="0"/>
                <a:cs typeface="Times New Roman" panose="02020603050405020304" pitchFamily="18" charset="0"/>
              </a:rPr>
              <a:t>accessed March 20, 2016</a:t>
            </a:r>
            <a:r>
              <a:rPr lang="en-AU" sz="1400" dirty="0" smtClean="0">
                <a:latin typeface="Times New Roman" panose="02020603050405020304" pitchFamily="18" charset="0"/>
                <a:cs typeface="Times New Roman" panose="02020603050405020304" pitchFamily="18" charset="0"/>
              </a:rPr>
              <a:t>)- photo provided by O H Chin.</a:t>
            </a:r>
            <a:r>
              <a:rPr lang="en-AU" sz="1400" dirty="0" smtClean="0"/>
              <a:t/>
            </a:r>
            <a:br>
              <a:rPr lang="en-AU" sz="1400" dirty="0" smtClean="0"/>
            </a:br>
            <a:r>
              <a:rPr lang="en-AU" sz="1800" b="1" dirty="0" err="1" smtClean="0">
                <a:solidFill>
                  <a:srgbClr val="7030A0"/>
                </a:solidFill>
                <a:latin typeface="Times New Roman" panose="02020603050405020304" pitchFamily="18" charset="0"/>
                <a:cs typeface="Times New Roman" panose="02020603050405020304" pitchFamily="18" charset="0"/>
              </a:rPr>
              <a:t>Prof.</a:t>
            </a:r>
            <a:r>
              <a:rPr lang="en-AU" sz="1800" b="1" dirty="0" smtClean="0">
                <a:solidFill>
                  <a:srgbClr val="7030A0"/>
                </a:solidFill>
                <a:latin typeface="Times New Roman" panose="02020603050405020304" pitchFamily="18" charset="0"/>
                <a:cs typeface="Times New Roman" panose="02020603050405020304" pitchFamily="18" charset="0"/>
              </a:rPr>
              <a:t> Thong Saw Pak: </a:t>
            </a:r>
            <a:r>
              <a:rPr lang="en-AU" sz="1600" b="1" dirty="0" smtClean="0">
                <a:solidFill>
                  <a:srgbClr val="7030A0"/>
                </a:solidFill>
                <a:latin typeface="Times New Roman" panose="02020603050405020304" pitchFamily="18" charset="0"/>
                <a:cs typeface="Times New Roman" panose="02020603050405020304" pitchFamily="18" charset="0"/>
              </a:rPr>
              <a:t>Left Image Seated second from left</a:t>
            </a:r>
            <a:r>
              <a:rPr lang="en-AU" sz="1400" dirty="0" smtClean="0"/>
              <a:t>. </a:t>
            </a:r>
            <a:r>
              <a:rPr lang="en-AU" sz="1400" dirty="0" smtClean="0">
                <a:latin typeface="Times New Roman" panose="02020603050405020304" pitchFamily="18" charset="0"/>
                <a:cs typeface="Times New Roman" panose="02020603050405020304" pitchFamily="18" charset="0"/>
              </a:rPr>
              <a:t>Left image is extracted from main photo on right.</a:t>
            </a:r>
            <a:endParaRPr lang="en-MY" sz="1400" dirty="0">
              <a:latin typeface="Times New Roman" panose="02020603050405020304" pitchFamily="18" charset="0"/>
              <a:cs typeface="Times New Roman" panose="02020603050405020304" pitchFamily="18" charset="0"/>
            </a:endParaRPr>
          </a:p>
        </p:txBody>
      </p:sp>
      <p:pic>
        <p:nvPicPr>
          <p:cNvPr id="8195" name="Picture 3" descr="C:\Users\Sing\Desktop\enThong saw pak-19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5199993" cy="529923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MY"/>
          </a:p>
        </p:txBody>
      </p:sp>
      <p:pic>
        <p:nvPicPr>
          <p:cNvPr id="8196" name="Picture 4" descr="C:\Users\Sing\Desktop\Thong saw pak-19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71600"/>
            <a:ext cx="5630657" cy="536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94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The remaining photos are taken from the personal collection of S Lee</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MY" dirty="0"/>
          </a:p>
        </p:txBody>
      </p:sp>
    </p:spTree>
    <p:extLst>
      <p:ext uri="{BB962C8B-B14F-4D97-AF65-F5344CB8AC3E}">
        <p14:creationId xmlns:p14="http://schemas.microsoft.com/office/powerpoint/2010/main" val="2105163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1600" dirty="0">
                <a:latin typeface="Times New Roman" panose="02020603050405020304" pitchFamily="18" charset="0"/>
                <a:cs typeface="Times New Roman" panose="02020603050405020304" pitchFamily="18" charset="0"/>
              </a:rPr>
              <a:t>HRH Prince Philip of Great Britain visits UM Physics </a:t>
            </a:r>
            <a:r>
              <a:rPr lang="en-AU" sz="1600" dirty="0" smtClean="0">
                <a:latin typeface="Times New Roman" panose="02020603050405020304" pitchFamily="18" charset="0"/>
                <a:cs typeface="Times New Roman" panose="02020603050405020304" pitchFamily="18" charset="0"/>
              </a:rPr>
              <a:t>Department</a:t>
            </a:r>
            <a:r>
              <a:rPr lang="en-AU" sz="1600" dirty="0">
                <a:latin typeface="Times New Roman" panose="02020603050405020304" pitchFamily="18" charset="0"/>
                <a:cs typeface="Times New Roman" panose="02020603050405020304" pitchFamily="18" charset="0"/>
              </a:rPr>
              <a:t>, 1965, in conjunction </a:t>
            </a:r>
            <a:r>
              <a:rPr lang="en-AU" sz="1600" dirty="0" smtClean="0">
                <a:latin typeface="Times New Roman" panose="02020603050405020304" pitchFamily="18" charset="0"/>
                <a:cs typeface="Times New Roman" panose="02020603050405020304" pitchFamily="18" charset="0"/>
              </a:rPr>
              <a:t>with </a:t>
            </a:r>
            <a:r>
              <a:rPr lang="en-AU" sz="1600" dirty="0">
                <a:latin typeface="Times New Roman" panose="02020603050405020304" pitchFamily="18" charset="0"/>
                <a:cs typeface="Times New Roman" panose="02020603050405020304" pitchFamily="18" charset="0"/>
              </a:rPr>
              <a:t>gift of large capacitor </a:t>
            </a:r>
            <a:r>
              <a:rPr lang="en-AU" sz="1600" dirty="0" smtClean="0">
                <a:latin typeface="Times New Roman" panose="02020603050405020304" pitchFamily="18" charset="0"/>
                <a:cs typeface="Times New Roman" panose="02020603050405020304" pitchFamily="18" charset="0"/>
              </a:rPr>
              <a:t>bank </a:t>
            </a:r>
            <a:r>
              <a:rPr lang="en-AU" sz="1600" dirty="0">
                <a:latin typeface="Times New Roman" panose="02020603050405020304" pitchFamily="18" charset="0"/>
                <a:cs typeface="Times New Roman" panose="02020603050405020304" pitchFamily="18" charset="0"/>
              </a:rPr>
              <a:t>to start Plasma Physics Laboratory under Colombo Plan</a:t>
            </a:r>
            <a:r>
              <a:rPr lang="en-MY" sz="1600" dirty="0">
                <a:latin typeface="Times New Roman" panose="02020603050405020304" pitchFamily="18" charset="0"/>
                <a:cs typeface="Times New Roman" panose="02020603050405020304" pitchFamily="18" charset="0"/>
              </a:rPr>
              <a:t/>
            </a:r>
            <a:br>
              <a:rPr lang="en-MY" sz="1600" dirty="0">
                <a:latin typeface="Times New Roman" panose="02020603050405020304" pitchFamily="18" charset="0"/>
                <a:cs typeface="Times New Roman" panose="02020603050405020304" pitchFamily="18" charset="0"/>
              </a:rPr>
            </a:br>
            <a:r>
              <a:rPr lang="en-AU" sz="1600" dirty="0">
                <a:latin typeface="Times New Roman" panose="02020603050405020304" pitchFamily="18" charset="0"/>
                <a:cs typeface="Times New Roman" panose="02020603050405020304" pitchFamily="18" charset="0"/>
              </a:rPr>
              <a:t>(R-L: Dr A Husain, Dr Lee </a:t>
            </a:r>
            <a:r>
              <a:rPr lang="en-AU" sz="1600" dirty="0" err="1">
                <a:latin typeface="Times New Roman" panose="02020603050405020304" pitchFamily="18" charset="0"/>
                <a:cs typeface="Times New Roman" panose="02020603050405020304" pitchFamily="18" charset="0"/>
              </a:rPr>
              <a:t>Kuen</a:t>
            </a:r>
            <a:r>
              <a:rPr lang="en-AU" sz="1600" dirty="0">
                <a:latin typeface="Times New Roman" panose="02020603050405020304" pitchFamily="18" charset="0"/>
                <a:cs typeface="Times New Roman" panose="02020603050405020304" pitchFamily="18" charset="0"/>
              </a:rPr>
              <a:t> On, Dr </a:t>
            </a:r>
            <a:r>
              <a:rPr lang="en-AU" sz="1600" dirty="0" err="1">
                <a:latin typeface="Times New Roman" panose="02020603050405020304" pitchFamily="18" charset="0"/>
                <a:cs typeface="Times New Roman" panose="02020603050405020304" pitchFamily="18" charset="0"/>
              </a:rPr>
              <a:t>Teh</a:t>
            </a:r>
            <a:r>
              <a:rPr lang="en-AU" sz="1600" dirty="0">
                <a:latin typeface="Times New Roman" panose="02020603050405020304" pitchFamily="18" charset="0"/>
                <a:cs typeface="Times New Roman" panose="02020603050405020304" pitchFamily="18" charset="0"/>
              </a:rPr>
              <a:t> Hock </a:t>
            </a:r>
            <a:r>
              <a:rPr lang="en-AU" sz="1600" dirty="0" err="1" smtClean="0">
                <a:latin typeface="Times New Roman" panose="02020603050405020304" pitchFamily="18" charset="0"/>
                <a:cs typeface="Times New Roman" panose="02020603050405020304" pitchFamily="18" charset="0"/>
              </a:rPr>
              <a:t>Heng</a:t>
            </a:r>
            <a:r>
              <a:rPr lang="en-AU" sz="1600" dirty="0" smtClean="0">
                <a:latin typeface="Times New Roman" panose="02020603050405020304" pitchFamily="18" charset="0"/>
                <a:cs typeface="Times New Roman" panose="02020603050405020304" pitchFamily="18" charset="0"/>
              </a:rPr>
              <a:t>, Lee </a:t>
            </a:r>
            <a:r>
              <a:rPr lang="en-AU" sz="1600" dirty="0">
                <a:latin typeface="Times New Roman" panose="02020603050405020304" pitchFamily="18" charset="0"/>
                <a:cs typeface="Times New Roman" panose="02020603050405020304" pitchFamily="18" charset="0"/>
              </a:rPr>
              <a:t>Sing and Dr Lim </a:t>
            </a:r>
            <a:r>
              <a:rPr lang="en-AU" sz="1600" dirty="0" err="1">
                <a:latin typeface="Times New Roman" panose="02020603050405020304" pitchFamily="18" charset="0"/>
                <a:cs typeface="Times New Roman" panose="02020603050405020304" pitchFamily="18" charset="0"/>
              </a:rPr>
              <a:t>Chuan</a:t>
            </a:r>
            <a:r>
              <a:rPr lang="en-AU" sz="1600" dirty="0">
                <a:latin typeface="Times New Roman" panose="02020603050405020304" pitchFamily="18" charset="0"/>
                <a:cs typeface="Times New Roman" panose="02020603050405020304" pitchFamily="18" charset="0"/>
              </a:rPr>
              <a:t> </a:t>
            </a:r>
            <a:r>
              <a:rPr lang="en-AU" sz="1600" dirty="0" err="1">
                <a:latin typeface="Times New Roman" panose="02020603050405020304" pitchFamily="18" charset="0"/>
                <a:cs typeface="Times New Roman" panose="02020603050405020304" pitchFamily="18" charset="0"/>
              </a:rPr>
              <a:t>Poh</a:t>
            </a:r>
            <a:r>
              <a:rPr lang="en-AU" sz="1600" dirty="0">
                <a:latin typeface="Times New Roman" panose="02020603050405020304" pitchFamily="18" charset="0"/>
                <a:cs typeface="Times New Roman" panose="02020603050405020304" pitchFamily="18" charset="0"/>
              </a:rPr>
              <a:t>)</a:t>
            </a:r>
            <a:r>
              <a:rPr lang="en-MY" sz="1600" dirty="0"/>
              <a:t/>
            </a:r>
            <a:br>
              <a:rPr lang="en-MY" sz="1600" dirty="0"/>
            </a:br>
            <a:endParaRPr lang="en-MY" sz="16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4267200" cy="549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96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1966 First </a:t>
            </a:r>
            <a:r>
              <a:rPr lang="en-MY" dirty="0" smtClean="0">
                <a:latin typeface="Times New Roman" panose="02020603050405020304" pitchFamily="18" charset="0"/>
                <a:cs typeface="Times New Roman" panose="02020603050405020304" pitchFamily="18" charset="0"/>
              </a:rPr>
              <a:t>M.Sc. UM Plasma:  </a:t>
            </a:r>
            <a:br>
              <a:rPr lang="en-MY" dirty="0" smtClean="0">
                <a:latin typeface="Times New Roman" panose="02020603050405020304" pitchFamily="18" charset="0"/>
                <a:cs typeface="Times New Roman" panose="02020603050405020304" pitchFamily="18" charset="0"/>
              </a:rPr>
            </a:br>
            <a:endParaRPr lang="en-MY" dirty="0"/>
          </a:p>
        </p:txBody>
      </p:sp>
      <p:sp>
        <p:nvSpPr>
          <p:cNvPr id="3" name="Content Placeholder 2"/>
          <p:cNvSpPr>
            <a:spLocks noGrp="1"/>
          </p:cNvSpPr>
          <p:nvPr>
            <p:ph idx="1"/>
          </p:nvPr>
        </p:nvSpPr>
        <p:spPr/>
        <p:txBody>
          <a:bodyPr/>
          <a:lstStyle/>
          <a:p>
            <a:pPr marL="0" indent="0">
              <a:buNone/>
            </a:pPr>
            <a:r>
              <a:rPr lang="en-MY" dirty="0" err="1" smtClean="0">
                <a:latin typeface="Times New Roman" panose="02020603050405020304" pitchFamily="18" charset="0"/>
                <a:cs typeface="Times New Roman" panose="02020603050405020304" pitchFamily="18" charset="0"/>
              </a:rPr>
              <a:t>S.Lee</a:t>
            </a:r>
            <a:r>
              <a:rPr lang="en-MY" dirty="0" smtClean="0">
                <a:latin typeface="Times New Roman" panose="02020603050405020304" pitchFamily="18" charset="0"/>
                <a:cs typeface="Times New Roman" panose="02020603050405020304" pitchFamily="18" charset="0"/>
              </a:rPr>
              <a:t>  Some Shock Wave Phenomena in a Ring Electrode System. MSc thesis. UM, Malaysia, 1966- Supervisor: </a:t>
            </a:r>
            <a:r>
              <a:rPr lang="en-MY" dirty="0" err="1" smtClean="0">
                <a:latin typeface="Times New Roman" panose="02020603050405020304" pitchFamily="18" charset="0"/>
                <a:cs typeface="Times New Roman" panose="02020603050405020304" pitchFamily="18" charset="0"/>
              </a:rPr>
              <a:t>Assoc</a:t>
            </a:r>
            <a:r>
              <a:rPr lang="en-MY" dirty="0" smtClean="0">
                <a:latin typeface="Times New Roman" panose="02020603050405020304" pitchFamily="18" charset="0"/>
                <a:cs typeface="Times New Roman" panose="02020603050405020304" pitchFamily="18" charset="0"/>
              </a:rPr>
              <a:t> Prof Dr The Hock </a:t>
            </a:r>
            <a:r>
              <a:rPr lang="en-MY" dirty="0" err="1" smtClean="0">
                <a:latin typeface="Times New Roman" panose="02020603050405020304" pitchFamily="18" charset="0"/>
                <a:cs typeface="Times New Roman" panose="02020603050405020304" pitchFamily="18" charset="0"/>
              </a:rPr>
              <a:t>Heng</a:t>
            </a:r>
            <a:r>
              <a:rPr lang="en-MY" dirty="0" smtClean="0">
                <a:latin typeface="Times New Roman" panose="02020603050405020304" pitchFamily="18" charset="0"/>
                <a:cs typeface="Times New Roman" panose="02020603050405020304" pitchFamily="18" charset="0"/>
              </a:rPr>
              <a:t/>
            </a:r>
            <a:br>
              <a:rPr lang="en-MY" dirty="0" smtClean="0">
                <a:latin typeface="Times New Roman" panose="02020603050405020304" pitchFamily="18" charset="0"/>
                <a:cs typeface="Times New Roman" panose="02020603050405020304" pitchFamily="18" charset="0"/>
              </a:rPr>
            </a:b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349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2800" b="1" dirty="0" smtClean="0">
                <a:latin typeface="Times New Roman" panose="02020603050405020304" pitchFamily="18" charset="0"/>
                <a:cs typeface="Times New Roman" panose="02020603050405020304" pitchFamily="18" charset="0"/>
              </a:rPr>
              <a:t>Full test of UM Bank1 recorded 1.92 MA in 1972</a:t>
            </a:r>
            <a:br>
              <a:rPr lang="en-US" sz="2800" b="1" dirty="0" smtClean="0">
                <a:latin typeface="Times New Roman" panose="02020603050405020304" pitchFamily="18" charset="0"/>
                <a:cs typeface="Times New Roman" panose="02020603050405020304" pitchFamily="18" charset="0"/>
              </a:rPr>
            </a:br>
            <a:r>
              <a:rPr lang="en-MY" sz="1800" spc="-15" dirty="0" smtClean="0">
                <a:effectLst/>
                <a:latin typeface="Times New Roman"/>
                <a:ea typeface="Times New Roman"/>
              </a:rPr>
              <a:t>S.P. Thong and  S. Lee.  A simplified method of switching a 2 mega-ampere capacitor bank using a </a:t>
            </a:r>
            <a:r>
              <a:rPr lang="en-MY" sz="1800" b="1" spc="-15" dirty="0" smtClean="0">
                <a:solidFill>
                  <a:srgbClr val="FF0000"/>
                </a:solidFill>
                <a:effectLst/>
                <a:latin typeface="Times New Roman"/>
                <a:ea typeface="Times New Roman"/>
              </a:rPr>
              <a:t>voltage-division technique</a:t>
            </a:r>
            <a:r>
              <a:rPr lang="en-MY" sz="1800" spc="-15" dirty="0" smtClean="0">
                <a:effectLst/>
                <a:latin typeface="Times New Roman"/>
                <a:ea typeface="Times New Roman"/>
              </a:rPr>
              <a:t>.  Malaysian J. Science, Malaysia (1973), 2(B): 157-169</a:t>
            </a:r>
            <a:br>
              <a:rPr lang="en-MY" sz="1800" spc="-15" dirty="0" smtClean="0">
                <a:effectLst/>
                <a:latin typeface="Times New Roman"/>
                <a:ea typeface="Times New Roman"/>
              </a:rPr>
            </a:br>
            <a:r>
              <a:rPr lang="en-MY" sz="1800" spc="-15" dirty="0" smtClean="0">
                <a:latin typeface="Times New Roman"/>
                <a:ea typeface="Times New Roman"/>
              </a:rPr>
              <a:t>Technicians:  Raju and </a:t>
            </a:r>
            <a:r>
              <a:rPr lang="en-MY" sz="1800" spc="-15" dirty="0" err="1" smtClean="0">
                <a:latin typeface="Times New Roman"/>
                <a:ea typeface="Times New Roman"/>
              </a:rPr>
              <a:t>Ho</a:t>
            </a:r>
            <a:r>
              <a:rPr lang="en-MY" sz="1800" spc="-15" dirty="0" smtClean="0">
                <a:latin typeface="Times New Roman"/>
                <a:ea typeface="Times New Roman"/>
              </a:rPr>
              <a:t> Tet Soon</a:t>
            </a:r>
            <a:endParaRPr lang="en-MY" sz="1800" b="1" dirty="0">
              <a:latin typeface="Times New Roman" panose="02020603050405020304" pitchFamily="18" charset="0"/>
              <a:cs typeface="Times New Roman" panose="02020603050405020304" pitchFamily="18" charset="0"/>
            </a:endParaRP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80319"/>
            <a:ext cx="7436908" cy="557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720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1767</Words>
  <Application>Microsoft Office PowerPoint</Application>
  <PresentationFormat>On-screen Show (4:3)</PresentationFormat>
  <Paragraphs>151</Paragraphs>
  <Slides>48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Slide</vt:lpstr>
      <vt:lpstr>Early Days of UM Plasma and the Lee Code Today</vt:lpstr>
      <vt:lpstr>PowerPoint Presentation</vt:lpstr>
      <vt:lpstr>The all-important First Step of UM Plasma</vt:lpstr>
      <vt:lpstr>Thong Saw Pak (3rd from left)- with weightlifting team to British Empire Games, Auckland 1950; TSP won silver in lightweight division.  (He also represented Singapore in Helsinki Olympics 1952) </vt:lpstr>
      <vt:lpstr>Ref:  University of Malaya Archive, "First Meeting of Faculty of Medicine, University of Malaya, November 18, 1964," in UM Memory, Item #5564, http://ummemory.um.edu.my/ummemory/index.php/items/show/5564  (accessed March 20, 2016)- photo provided by O H Chin. Prof. Thong Saw Pak: Left Image Seated second from left. Left image is extracted from main photo on right.</vt:lpstr>
      <vt:lpstr>The remaining photos are taken from the personal collection of S Lee</vt:lpstr>
      <vt:lpstr>HRH Prince Philip of Great Britain visits UM Physics Department, 1965, in conjunction with gift of large capacitor bank to start Plasma Physics Laboratory under Colombo Plan (R-L: Dr A Husain, Dr Lee Kuen On, Dr Teh Hock Heng, Lee Sing and Dr Lim Chuan Poh) </vt:lpstr>
      <vt:lpstr> 1966 First M.Sc. UM Plasma:   </vt:lpstr>
      <vt:lpstr>Full test of UM Bank1 recorded 1.92 MA in 1972 S.P. Thong and  S. Lee.  A simplified method of switching a 2 mega-ampere capacitor bank using a voltage-division technique.  Malaysian J. Science, Malaysia (1973), 2(B): 157-169 Technicians:  Raju and Ho Tet Soon</vt:lpstr>
      <vt:lpstr>PowerPoint Presentation</vt:lpstr>
      <vt:lpstr>UM PF in Fusioning Self Light</vt:lpstr>
      <vt:lpstr>  Time of Flight Measurement, D-D neutrons: UM PF- Oct 1973- S. Lee and Y.H. Chen.  Measurements of neutrons from a focussed plasma.  Malaysian J. Science, Malaysia (1975), 3(B): 159-163 </vt:lpstr>
      <vt:lpstr>Professor Robert Gross (and Wife and Sons) from Columbia University, with UM Plasma Physics Group on an outing during a visit to Plasma Physics Lab in 1973 (Bob’s other son took this photo) </vt:lpstr>
      <vt:lpstr>Some Staff and students of Physics Department in 1974</vt:lpstr>
      <vt:lpstr>HE Ambassador Dr Ritter of West Germany on the experiments platform of the Juelich I (UM’s second 2 MegaAmp facility) in 1977 on the occasion of Presentation of the million-dollar Juelich PF II to UM as follow-up grant to Alexander von Humboldt Fellowship of Dr Lee Sing (with VC Royal Prof Ungku A Aziz [left] and Prof Abid Husain Head Physics [second from right]) </vt:lpstr>
      <vt:lpstr>Coming of Age of Physics in Malaysia: -First Physics PhD Thesis produced by a Malaysian University in 1978.</vt:lpstr>
      <vt:lpstr>  UM Plasma went international in 1984:  Distinguished scientists from India, China, Pakistan, UK, US, Australia Visiting UM Plasma Research Lab during First Tropical College on Applied Physics In 1984             </vt:lpstr>
      <vt:lpstr>Nobel Laureate Abdus Salam visiting the UNU Training Programme on Plasma and Laser Technology at UM in January 1986 L-r: Widdi, Gholap, Sapru, Smith, Tou, Abdus Salam, K Eissa (almost hidden), Suryadi, Zakaullah, Kwek, Lee,Chatar Singh, Susetyo, Tan</vt:lpstr>
      <vt:lpstr>UNU Training Programme on Plasma and Laser Technology in 1985 to 1986 Widdi Usada assembling his UNU/ICTP PFF           Parts of several UNU/ICTP PFF’s  Dr Walter Shearer (UNU), Zakaullah, Dr Eissa, Lee      Warmate &amp; Dr Smith with 1 set (in crates) of                                      UNU/ICTP PFF-at Foyer Of UM Physics          Fellows</vt:lpstr>
      <vt:lpstr>    YB Menteri Sains Teknologi dan Alam Sekitar Dato Amar Stephen Yong (front-L) Visiting Plasma Lab on occasion of his Opening of Second Tropical College on Applied Physics, 1986   </vt:lpstr>
      <vt:lpstr>Professor Paolo Sakanaka of Brazil visits UM Plasma Research Lab during Second Tropical College on Applied Physics, 1986 L-r: Smith, Kwek, Jalil, Sakanaka, Saw, Chin. Jasbir, Warmate, Widdi</vt:lpstr>
      <vt:lpstr>News-UM Provides leadership in South-South scientific collaboration in the formation of the Asian African Association for Plasma Training, 1988- at Third Tropical College on Applied Physics </vt:lpstr>
      <vt:lpstr> AAAPT Leaders visiting UM Plasma Lab in 1988 - Malay Mail photo </vt:lpstr>
      <vt:lpstr>AAAPT Inaugural Council Meeting on 7.6.1988 in Kuala Lumpur. L-r: Li Yin-an, Chen You Hor, Chaivitya Silawatshananai, Wong Chiow San, Chew Ah Chuan          Tsai Shih Tung, M Srivastava, Lee Sing,  Beg (representing  G Murtaza,) T El Khalafawy, Moo Siew Pheng </vt:lpstr>
      <vt:lpstr>Prof Syed Hussein Alatas (middle), VC UM; Prof Abdus Salam (right) (Nobel Laureate), Director, ICTP Trieste, Italy and Prof Lee Sing Head Physics UM at ICTP Trieste- signing the memorandum, 1989  forming the ICAC-UM (ICTP Affiliated Centre-Universiti Malaya) sited at Physics Department UM  (for period 1989-1994).  Looking on is Professor Gallieno Denardo, Head, Office of External Activies, ICTP. (Citation for signing: Physics Department UM provides outstanding leadership in South-South plasma training and research) </vt:lpstr>
      <vt:lpstr>One of first ICAC-UM activities was the placement of UNU ICTP PFF as a ICTP Training Facility in 1991 L-r: Chin,(Malaysia)  Sobhanian (Iran) ,  Warmate (mostly hidden)  Moreno (Argentina), Masoud (Egypt) , Serban (Romania), Lee (Malaysia), ? Jasbir Singh  (not in photo) installed the UNU ICTP PFF in  ICTP Trieste, and maintained it in operation for initial period</vt:lpstr>
      <vt:lpstr>Part 2: The Lee Code Today</vt:lpstr>
      <vt:lpstr>Information computed includes </vt:lpstr>
      <vt:lpstr>Insights obtained from numerical experiments using the code include</vt:lpstr>
      <vt:lpstr>The Lee Code Today</vt:lpstr>
      <vt:lpstr>We discuss 3 examples of results from the Lee Code</vt:lpstr>
      <vt:lpstr>I: Illustrating Scaling Properties- insights obtained from N E using the code and confirmed by laboratory measurements</vt:lpstr>
      <vt:lpstr>Dimensions and lifetime of PF- code and measurements are in reasonable agreement</vt:lpstr>
      <vt:lpstr>II Scaling Laws deduced from code</vt:lpstr>
      <vt:lpstr>III: Measuring the  Radiative Compression in the INTI PF – from  measured current waveform</vt:lpstr>
      <vt:lpstr>The radiation-coupled dynamics for the magnetic piston during pinch phase </vt:lpstr>
      <vt:lpstr>Computing the P-B reduced current in INTI PF</vt:lpstr>
      <vt:lpstr>Computing the radiation depletion time of pinch energy to show that INTI PF will exhibit radiative collapse in which gas</vt:lpstr>
      <vt:lpstr>Measuring radiative collapse in INTI PF- Shot 631 taken in October 2015- ae kV 0.5 Torr Kr</vt:lpstr>
      <vt:lpstr>On successful fitting the computed results show the corresponding radial trajectory.</vt:lpstr>
      <vt:lpstr>The trajectory is magnified in the time of maximum compression in the two ns from 99 – 101 ns. The radiation power and the current are also displayed in the same chart.</vt:lpstr>
      <vt:lpstr>High Energy State achieved in INTI PF</vt:lpstr>
      <vt:lpstr>Conclusion</vt:lpstr>
      <vt:lpstr>Congratulations</vt:lpstr>
      <vt:lpstr>References</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days of UM Plasma and the Lee Code Today.</dc:title>
  <dc:creator>Sing</dc:creator>
  <cp:lastModifiedBy>Sing</cp:lastModifiedBy>
  <cp:revision>57</cp:revision>
  <dcterms:created xsi:type="dcterms:W3CDTF">2016-03-19T11:14:20Z</dcterms:created>
  <dcterms:modified xsi:type="dcterms:W3CDTF">2016-03-22T11:00:17Z</dcterms:modified>
</cp:coreProperties>
</file>