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66" r:id="rId2"/>
    <p:sldId id="670" r:id="rId3"/>
    <p:sldId id="671" r:id="rId4"/>
    <p:sldId id="656" r:id="rId5"/>
    <p:sldId id="657" r:id="rId6"/>
    <p:sldId id="678" r:id="rId7"/>
    <p:sldId id="679" r:id="rId8"/>
    <p:sldId id="682" r:id="rId9"/>
    <p:sldId id="675" r:id="rId10"/>
    <p:sldId id="658" r:id="rId11"/>
    <p:sldId id="672" r:id="rId12"/>
    <p:sldId id="677" r:id="rId13"/>
    <p:sldId id="659" r:id="rId14"/>
    <p:sldId id="660" r:id="rId15"/>
    <p:sldId id="661" r:id="rId16"/>
    <p:sldId id="681" r:id="rId17"/>
    <p:sldId id="680" r:id="rId18"/>
    <p:sldId id="676" r:id="rId19"/>
    <p:sldId id="6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3" autoAdjust="0"/>
    <p:restoredTop sz="94660"/>
  </p:normalViewPr>
  <p:slideViewPr>
    <p:cSldViewPr snapToGrid="0">
      <p:cViewPr varScale="1">
        <p:scale>
          <a:sx n="52" d="100"/>
          <a:sy n="52" d="100"/>
        </p:scale>
        <p:origin x="3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AD89C-21E7-460A-B296-3654B357CFD2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3993-C2BB-4445-BD63-651CCDB853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191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93993-C2BB-4445-BD63-651CCDB853C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87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A848-7C0F-EA29-A5A9-7A709D499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F8F4AB-031E-DC80-C708-4F738BA99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6C213-4510-AA39-9F7D-A9EAB09F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B0843-8CC6-790C-54C3-0FCC2B12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FBD81-C861-4F69-21CC-7EA73B1E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224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925FE-0C97-0740-3FD4-715CA39B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F8F481-D2EB-2364-F6F1-14E036CFD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0489-2805-241F-045C-A7B9F8CF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F7602-2C5B-9A83-6C16-BFAD54E1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E2B76-9E79-B5DA-A623-80B5C025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283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EFCD6-B7C8-2713-130F-D76AB89D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64F73-75EB-15D8-B1D7-779F5B619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B7465-57C2-AF1C-0886-DB6132A5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1C262-8F6F-701E-DD3A-8B7E6117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6D331-0D08-8531-637F-54455867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31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B4F4-7649-DCD9-1BE4-581B9775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2F1F5-B107-251C-BDBD-980F4710F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41EF1-88D5-28B3-AF4C-8FD1F56E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CFB0E-097C-AFF4-4A43-F027B07D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31D02-B5C5-2774-3C44-70FF3AED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004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48AF-B905-6B8C-CA79-BBA008B2D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F8D9C-C13B-9070-B392-C7692A218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0EE23-BC06-5446-DEBD-05A2BDE55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1A86F-EE4A-C7D7-7F16-0496435E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B3725-F555-E9E4-0D12-D2E4CC1A3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511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6AC57-2F35-1773-5CD7-174BDD91D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07F5A-8314-A84E-146A-F3197C4D3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516AE-2C0D-D18C-C1DE-B2C022AC7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F50F0-8820-0CEC-C54B-7CA84060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9AF3F-01E4-735B-F3EF-5679963B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91D92-A9DA-6C9B-B1D3-C92E81FB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347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AD0D1-CFF6-AB8A-ACF0-4F8045E71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9699C-433C-B58F-A6CB-E268CE90F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18A00A-0720-4426-5C05-3DDF3ACA0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BCEC5C-E811-5BC6-72DB-6D3C0F088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FBAA0-A4EC-D613-4687-505738D20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C69C34-313A-86A0-09F4-9795264A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686BB8-377F-7BEE-1C3D-D60CE51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18C0AB-6060-0550-1813-974E2CEB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51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5AEA-4D5A-9F85-DF7F-1F699A22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AA77C-F6C1-566D-2A63-C718AC8D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925AF-7010-81D7-A6B2-58B6FD5EA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72992-9730-F4FF-4FEC-FFF1899A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733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580FC-1A46-798A-0D02-588C0584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0ED387-B54A-867D-7CE5-2AE8EEC7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E1AE3-4DB2-FDD6-8608-DCC7E0A4E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2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4A26A-B029-C985-C525-B46C37B7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A1F37-6FE8-62C1-CD39-298388F58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DCA47-1C33-C465-B5FB-A8C6336F0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FA751-D3C1-EE50-7E24-7EF6EADD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CF7D7-34CA-6FB8-CA40-14E048FB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C2527-578C-2C14-CBCC-36B591C9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4589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6608-9F5E-4D62-6BD3-6B526B1DD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66B9E4-13E1-32A5-B5C5-84E8F9C61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1B88C1-A2A8-5191-58F3-83A203FDF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67D9B-DB8F-7F0A-00F5-AA53E33E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97E46-75BC-B8EF-6504-50404AA6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E88DE-2C6F-156C-D9C5-B3B0ED83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146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F074BE-F9EB-E64B-63AF-9B7A5702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DDD60-E2C5-9600-0F50-6F23668D5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72063-6914-8ACC-F6B5-E0C13DB33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EB967-D27A-4DE9-91A5-9E6B63067E53}" type="datetimeFigureOut">
              <a:rPr lang="en-AU" smtClean="0"/>
              <a:t>3/09/2026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4CBB6-2FEE-E23C-EA7D-63C9AF4024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99CAE-64F9-440C-6040-216741ED8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455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esing111@yahoo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.energy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116C9-8F0E-DBCD-5C5C-0FD8F6B0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8D16E-3864-137A-A004-A8367EE3F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829435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en-US" sz="4000" b="1" kern="1400" spc="-5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Exceeding 10</a:t>
            </a:r>
            <a:r>
              <a:rPr lang="en-US" sz="4000" b="1" kern="1400" spc="-5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12</a:t>
            </a:r>
            <a:r>
              <a:rPr lang="en-US" sz="4000" b="1" kern="1400" spc="-5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D-D neutrons/shot from       1 MJ Dense Plasma Focus FAETON-X</a:t>
            </a:r>
            <a:br>
              <a:rPr lang="en-AU" sz="4000" kern="1400" spc="-50" dirty="0"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</a:br>
            <a:endParaRPr lang="en-AU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57473-794F-E5D2-9A61-9D577AAC7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865"/>
            <a:ext cx="10515600" cy="413809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u="sng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Sing Lee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*, Vahid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Damideh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*, JC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Btaiche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Isaac Hassen, Sophie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Faliero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Fuse Energy Technologies Corp., San Leandro, CA, USA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Fuse Energy Technologies Inc., Napierville, QC, Canada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sz="2400" i="1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*E-mail: </a:t>
            </a:r>
            <a:r>
              <a:rPr lang="en-US" sz="2400" i="1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2"/>
              </a:rPr>
              <a:t>leesing111@yahoo.com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 be presented at ISVSP/ICPSA, Batangas City, Philippines, September 16-18, 2026 </a:t>
            </a:r>
            <a:endParaRPr lang="en-AU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9214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E5A0-C5CF-D0F7-0EAC-697E02202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Code Validation - Shot #245; 1.8E12 measured, verified by integrated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02F9-0794-6C4A-5A59-63F24396D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Code configured to FX geometry &amp; bank, fitted to measured current; check against measured voltage (excellent agreement), computed axial &amp; radial dynamics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 parameters: current fraction fc = 0.52, mass swept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fm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=0.15, Results: Yn = 1.7E12 vs 1.8E12 measured - beam-target origin</a:t>
            </a:r>
          </a:p>
        </p:txBody>
      </p:sp>
    </p:spTree>
    <p:extLst>
      <p:ext uri="{BB962C8B-B14F-4D97-AF65-F5344CB8AC3E}">
        <p14:creationId xmlns:p14="http://schemas.microsoft.com/office/powerpoint/2010/main" val="119111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40E96-522E-1A8B-1745-82B05285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4009-BA98-38BC-35DB-46E22C43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726" y="239864"/>
            <a:ext cx="10297438" cy="1325563"/>
          </a:xfrm>
        </p:spPr>
        <p:txBody>
          <a:bodyPr>
            <a:noAutofit/>
          </a:bodyPr>
          <a:lstStyle/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analysis: correlation of code with diagnostics enable to identify &amp; optimise mechanism for fast ion beam production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98DB4B-6C2D-9986-3CCB-AF6DC4BDB6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419" y="1825625"/>
            <a:ext cx="71873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4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8B46-00F3-14CB-19D7-59E87C33C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3F91-0E16-1B3E-D229-72551DCB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850"/>
            <a:ext cx="10515600" cy="1325563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Examine the Details of the radial phase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811B55-4A34-31D9-4BFA-32FA07D15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946" y="1222456"/>
            <a:ext cx="6409347" cy="545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8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658B7-C66E-DD29-255D-1BBD8735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 to 5E12 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95084-A577-F7E2-3C2F-44B31F77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32" y="1825625"/>
            <a:ext cx="11010378" cy="435133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fc = 0.52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series progresses expect effective current fraction to improve towards 0.7 of typical well-conditioned DPF; can operate at higher pressure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Projection: </a:t>
            </a:r>
            <a:r>
              <a:rPr lang="en-US" sz="4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Yn = 5E12 DD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(properly scaled yield).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will CLEARLY dispel myth of saturation, confirm non-saturation of scaling</a:t>
            </a:r>
            <a:endParaRPr lang="en-A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62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7037D-9DE0-74E9-945F-FE64CF08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597" y="304827"/>
            <a:ext cx="4181917" cy="1142192"/>
          </a:xfrm>
        </p:spPr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Engineered for DT Peak reactivity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20CC7-AD39-8CB3-4603-250CC8DBC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781" y="992186"/>
            <a:ext cx="5234404" cy="4873625"/>
          </a:xfrm>
        </p:spPr>
        <p:txBody>
          <a:bodyPr>
            <a:normAutofit fontScale="92500"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DD: dynamic voltage spike driving D+ ~150 kV at 10 Torr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DT: would scale to 115 kV at ~15Torr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 peak of D-T cross-section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of more than 100x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tuning pressure and charging voltage, expect go beyond </a:t>
            </a:r>
            <a:r>
              <a:rPr lang="en-AU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5xE14 D-T neutrons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060E85-2880-E707-8524-2E391D2ED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47EC3B-DC9E-6EE2-7829-A85A2A883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97" y="1447019"/>
            <a:ext cx="5234404" cy="396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7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61FD-7FF7-9159-0E68-6ADE82D8B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projection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C73AD-AF7A-8FE2-CFC3-4E2FE57CC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FX: present: consistent E12/shot; best 1.8E12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 progression to best 5E12 DD.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 to D-T, tune pressure, operational voltage to hit dynamically induced peak voltage of 115 kV to reach &gt; 5E14 neutrons/shot.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SAME 1 MJ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- no new machine, just switch gas to D-T 50:50. &gt;5E14 from 1 MJ DPF redefines compact fusion neutron source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fusion research and radiation-effects, laboratory-scale evaluation of electronics, materials, and components against displacement damage, single-event effects, and dose-rate phenomena that would otherwise require reactor irradiation or underground nuclear testing; positioning the FX platform as a compact, controllable fast-neutron source for survivability qualification and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radiation-hardness assurance.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960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4F9D1-B798-E5EA-A186-8D555C6F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 Progression (DPF) extended by FX …&amp; a glimpse beyond of FUSE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5E70E-5789-FA98-D5DA-02412AF7D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46" y="1800912"/>
            <a:ext cx="10515600" cy="4958234"/>
          </a:xfrm>
        </p:spPr>
        <p:txBody>
          <a:bodyPr>
            <a:norm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LANL 		1974 		1.2E12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MJOLNIR 	2024 		1.2E12</a:t>
            </a:r>
          </a:p>
          <a:p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DD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Aug 2026 	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1.8E12</a:t>
            </a:r>
          </a:p>
          <a:p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DD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projected 	  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DT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projected 	    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E15</a:t>
            </a:r>
          </a:p>
          <a:p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glimpse of FUSE (development of MAGLIF systems): </a:t>
            </a:r>
          </a:p>
          <a:p>
            <a:pPr marL="0" indent="0">
              <a:buNone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www.f.energy</a:t>
            </a: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MAGLIF systems, </a:t>
            </a:r>
            <a:r>
              <a:rPr lang="en-AU" sz="2000" b="1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Z-Star, Apeiron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A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E18-E21</a:t>
            </a:r>
          </a:p>
          <a:p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Vacuum 216 (2023) 112471; S Lee, V </a:t>
            </a:r>
            <a:r>
              <a:rPr lang="en-A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Damideh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JC </a:t>
            </a:r>
            <a:r>
              <a:rPr lang="en-A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Btaiche</a:t>
            </a:r>
            <a:endParaRPr lang="en-A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Dynamics and energetics of liner and fuel“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1DF62-DC01-C48D-0744-737DA674C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21" y="3682312"/>
            <a:ext cx="3397784" cy="307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27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E76B6-C5A7-6EFA-FD50-8F7FFBFA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348C-5CFE-02DE-7529-423C5D5D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595" y="365125"/>
            <a:ext cx="10305535" cy="524561"/>
          </a:xfrm>
        </p:spPr>
        <p:txBody>
          <a:bodyPr>
            <a:noAutofit/>
          </a:bodyPr>
          <a:lstStyle/>
          <a:p>
            <a:r>
              <a:rPr lang="en-A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(FX) facility at Fuse Energy Technologies</a:t>
            </a:r>
            <a:endParaRPr lang="en-A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0DD2AF-A8A4-92CA-DF4E-B8694AD30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1676" y="906992"/>
            <a:ext cx="5622324" cy="625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42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1F4AE-F6EF-D60D-43D6-97107621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53E3-8995-8E5C-A53C-9BEB5D6C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702"/>
          </a:xfrm>
        </p:spPr>
        <p:txBody>
          <a:bodyPr>
            <a:normAutofit fontScale="90000"/>
          </a:bodyPr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8840F-A0BB-C592-FA52-2634FEF6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3828"/>
            <a:ext cx="10515600" cy="672207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has exceptional current efficiency: of 4.5 MA/MJ, 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has well-defined plasma structures and dynamics validating the correlation of measured and simulated results for effective integrated analysis.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 series of e.g.10 shots averaging 1.02E12, best measured yield of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1.8x10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exceeding the record of 1.2x10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52 years ago. </a:t>
            </a:r>
          </a:p>
          <a:p>
            <a:pPr marR="358775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Shots statistics continue improving. The current fraction f</a:t>
            </a:r>
            <a:r>
              <a:rPr lang="en-AU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driving the critical processes is expected to improve from its present 0.52 towards 0.7, allowing higher pressure operation to reach the scaled yield of 5x 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which will clearly dispel the myth of neutron saturation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R="358775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exciting feature of FX: fast ion beams are close to 115 keV, peak of D-T reactivity</a:t>
            </a:r>
            <a:r>
              <a:rPr lang="en-US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facilitates production of D-T neutrons approaching 10</a:t>
            </a:r>
            <a:r>
              <a:rPr lang="en-US" sz="3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/shot. </a:t>
            </a:r>
            <a:endParaRPr lang="en-AU" sz="3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en-AU" dirty="0"/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5019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F635-D3FF-055B-B263-13602922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Thank You- 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602D6-CDC7-745C-130F-5328DB8EB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Acknowledgements: FUSE Team,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068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3753F-4CBC-0961-ED11-67B65D058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5806E-960B-7A90-5096-F7635BD4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50-Year Problem - Myth of Saturation</a:t>
            </a:r>
            <a:endParaRPr lang="en-A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0D46-7282-2887-958B-18DABD690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765"/>
            <a:ext cx="10515600" cy="55478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Notable large and </a:t>
            </a:r>
            <a:r>
              <a:rPr lang="en-A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-class Dense Plasma Focus </a:t>
            </a:r>
            <a:r>
              <a:rPr lang="en-A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DPF: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2, Poseidon, the Frascati 1 MJ, DPF 6.5, PF-1000, Gemini , Sodium (ZEUS) and Verus DPF.   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Published: D-D neutron yields 1.2E11 - 4.8E11 n/pulse;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MA/MJ 2.35 to 3.25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1974: LANL DPF6.5, 0.72 MJ, 2.2 MA = 1.2E12 DD (claimed)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2024: MJOLNIR, LLNL, 1.3 MJ, 3.8 MA = 1.2E12 DD (published)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YEARS to equal the record -&gt; belief of SATURATION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Result: Cancellation of large focus projects (USSR, Europe, USA)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Lee: APL 95 151503 - Misnomer, not saturation, but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arithmetics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diminishing returns-  total impedances tending to load impedance as capacitances become increasingly larger, exceeding hundreds of mF.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Cure: Increase operational voltage -&gt;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design principle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also has the highest current energy efficiency of 4.5 MA/MJ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47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A2435-ABFC-83D4-A0D8-D08E54762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6F21C-760A-48CF-1858-903BD371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under time matched conditions: Lee code yields the following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1B19B-834F-5803-7540-2FA1BEB6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11" y="1890583"/>
            <a:ext cx="11404378" cy="436193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neutron yield of a DPF scales Yn = 1.8 × 10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3.8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MA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baseline="-25000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  <a:p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54A22D-3E03-607B-FA63-F42AA0493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37" y="2706130"/>
            <a:ext cx="11548252" cy="35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0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B4E45-33CF-3901-1243-109963D47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-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 that FX will Recover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02379-42DE-AD17-1B68-4BD3D8BFA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144"/>
            <a:ext cx="10515600" cy="5188731"/>
          </a:xfrm>
        </p:spPr>
        <p:txBody>
          <a:bodyPr>
            <a:normAutofit/>
          </a:bodyPr>
          <a:lstStyle/>
          <a:p>
            <a:r>
              <a:rPr lang="en-A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- Highest current efficiency MA PF’s: 4.5 MA /MJ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enabling conditions:(a) High voltage: 65 kV operation(b) Fast synchronized multi-module triggering(c) Reduced inductance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Diagnostics: photodiodes, PCDs, B-dots, </a:t>
            </a:r>
            <a:r>
              <a:rPr lang="en-A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nToF</a:t>
            </a:r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In-foil, bubble detectors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indicator: Dynamically-induced voltage pulse peaks &gt;400 ns BEFORE pinch - sharpens with conditioning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analysis of diagnostics with Lee Code</a:t>
            </a:r>
          </a:p>
        </p:txBody>
      </p:sp>
    </p:spTree>
    <p:extLst>
      <p:ext uri="{BB962C8B-B14F-4D97-AF65-F5344CB8AC3E}">
        <p14:creationId xmlns:p14="http://schemas.microsoft.com/office/powerpoint/2010/main" val="331380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4F5EC-357F-CDBD-060E-0618E1DA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09114"/>
          </a:xfrm>
        </p:spPr>
        <p:txBody>
          <a:bodyPr/>
          <a:lstStyle/>
          <a:p>
            <a:r>
              <a:rPr lang="en-AU" dirty="0"/>
              <a:t>- </a:t>
            </a:r>
            <a:r>
              <a:rPr lang="en-A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Record: 1.8E12/Shot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63383-707A-E54B-F594-EB8C63810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2303"/>
            <a:ext cx="10515600" cy="4206582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Aug 2026 - : 65 kV, 1 MJ, 4.5 MA -&gt; 1.8 x 10^12 DD neutrons (Bubble detectors confirmed by integrated analysis)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EXCEEDS PF DD RECORD 1.2E12 set 52 years ago</a:t>
            </a:r>
          </a:p>
          <a:p>
            <a:pPr marL="0" indent="0">
              <a:buNone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Consistency: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Series of 10 shots: avg 1.02E12 - surpasses design goal 5E11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current fraction fc is only 0.52, should progress towards typical value of 0.7; then will optimize yield at higher pressure to reach scaled yield of 5E12.			</a:t>
            </a:r>
            <a:r>
              <a:rPr lang="en-US" dirty="0"/>
              <a:t>	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99790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8DE1B-A7AD-5A0D-232A-CB76BC119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D7CC-1B63-0252-E900-A2E46C5A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 (a) view showing diagnostic layout: (1) photodiode array, (2) photodiode 1, (3) PCD 1, (4) PCD 2, and (5) B-Dot probes; </a:t>
            </a:r>
            <a:b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(b) cross-sectional view of the D-T</a:t>
            </a:r>
            <a:br>
              <a:rPr lang="en-US" sz="2800" b="1" i="0" u="none" strike="noStrike" baseline="0" dirty="0">
                <a:latin typeface="CMR8"/>
              </a:rPr>
            </a:br>
            <a:endParaRPr lang="en-AU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2CE5D2-62B4-9263-E8B9-879DE304A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689" y="2115056"/>
            <a:ext cx="3871858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D9DC20-1ECD-C972-D856-CC7C08F29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454" y="2136520"/>
            <a:ext cx="4559379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8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49C7F-2960-7ED2-9A5F-BEE6B8906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98E1-B28A-5F8E-0BEA-5FB37CF71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Fuse FX: Design &amp; operational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153E-2E92-0BC8-6FE5-3EEE27A98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384"/>
            <a:ext cx="10515600" cy="5214551"/>
          </a:xfrm>
        </p:spPr>
        <p:txBody>
          <a:bodyPr>
            <a:normAutofit fontScale="77500" lnSpcReduction="20000"/>
          </a:bodyPr>
          <a:lstStyle/>
          <a:p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Anode radius 15 cm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Cathode radius 21 cm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Cathode length 61.5 cm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anode length 41.2 cm</a:t>
            </a:r>
          </a:p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Insulator sleeve length 9 cm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Insulator sleeve thickness 1.5 cm</a:t>
            </a:r>
          </a:p>
          <a:p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System capacitance 500 </a:t>
            </a:r>
            <a:r>
              <a:rPr lang="el-GR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Capacitor bank energy 1 MJ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voltage 65 kV</a:t>
            </a:r>
          </a:p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inductance ∼55 </a:t>
            </a:r>
            <a:r>
              <a:rPr lang="en-A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endParaRPr lang="en-A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gas </a:t>
            </a:r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D2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D2+Kr, </a:t>
            </a:r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D2+T2</a:t>
            </a:r>
          </a:p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gas pressure 1-20 Torr</a:t>
            </a:r>
          </a:p>
          <a:p>
            <a:r>
              <a:rPr lang="en-AU" sz="3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Peak current 5 MA</a:t>
            </a:r>
          </a:p>
        </p:txBody>
      </p:sp>
    </p:spTree>
    <p:extLst>
      <p:ext uri="{BB962C8B-B14F-4D97-AF65-F5344CB8AC3E}">
        <p14:creationId xmlns:p14="http://schemas.microsoft.com/office/powerpoint/2010/main" val="1090117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DC2A0-D250-4DA0-CCD7-966FA7D14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Neutrons per shot</a:t>
            </a:r>
            <a:endParaRPr lang="en-AU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CEEF70-EEF0-0920-1310-A304C0EA8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521" y="1825625"/>
            <a:ext cx="843895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68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8EBD-A663-B8FD-AEA3-F9BBC1806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630"/>
            <a:ext cx="10515600" cy="1325563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 Diagnostics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CEE10E-3991-FE13-B834-CAFE3DD3A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335" y="1595194"/>
            <a:ext cx="4895012" cy="2753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9B1C77-35D0-5B2D-07BA-1F9E29402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270" y="1788505"/>
            <a:ext cx="4062119" cy="2284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E0D0B-B4E9-DE9C-858B-C3F2615D5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23" y="4073446"/>
            <a:ext cx="5238680" cy="29467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BDD8B4-B381-3343-AFC4-D1079906F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439" y="4163867"/>
            <a:ext cx="4932260" cy="27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4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1178</Words>
  <Application>Microsoft Office PowerPoint</Application>
  <PresentationFormat>Widescreen</PresentationFormat>
  <Paragraphs>97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 Display</vt:lpstr>
      <vt:lpstr>Arial</vt:lpstr>
      <vt:lpstr>Calibri</vt:lpstr>
      <vt:lpstr>Calibri Light</vt:lpstr>
      <vt:lpstr>CMR8</vt:lpstr>
      <vt:lpstr>Times New Roman</vt:lpstr>
      <vt:lpstr>Office Theme</vt:lpstr>
      <vt:lpstr>Exceeding 1012 D-D neutrons/shot from       1 MJ Dense Plasma Focus FAETON-X </vt:lpstr>
      <vt:lpstr>The 50-Year Problem - Myth of Saturation</vt:lpstr>
      <vt:lpstr>Operating under time matched conditions: Lee code yields the following scaling</vt:lpstr>
      <vt:lpstr>- Indications that FX will Recover Scaling</vt:lpstr>
      <vt:lpstr>- New Record: 1.8E12/Shot</vt:lpstr>
      <vt:lpstr>FX: Fig. 1 (a) view showing diagnostic layout: (1) photodiode array, (2) photodiode 1, (3) PCD 1, (4) PCD 2, and (5) B-Dot probes;  and (b) cross-sectional view of the D-T </vt:lpstr>
      <vt:lpstr>Fuse FX: Design &amp; operational characteristics</vt:lpstr>
      <vt:lpstr>Measured Neutrons per shot</vt:lpstr>
      <vt:lpstr>Various Diagnostics</vt:lpstr>
      <vt:lpstr>Lee Code Validation - Shot #245; 1.8E12 measured, verified by integrated analysis</vt:lpstr>
      <vt:lpstr>Integrated analysis: correlation of code with diagnostics enable to identify &amp; optimise mechanism for fast ion beam production</vt:lpstr>
      <vt:lpstr>Examine the Details of the radial phase</vt:lpstr>
      <vt:lpstr>Road to 5E12 DD</vt:lpstr>
      <vt:lpstr>FX Engineered for DT Peak reactivity</vt:lpstr>
      <vt:lpstr>Faeton X projection</vt:lpstr>
      <vt:lpstr>Yield Progression (DPF) extended by FX …&amp; a glimpse beyond of FUSE</vt:lpstr>
      <vt:lpstr>Faeton X (FX) facility at Fuse Energy Technologies</vt:lpstr>
      <vt:lpstr>Conclusion</vt:lpstr>
      <vt:lpstr>Thank You- 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Sing Lee</dc:creator>
  <cp:lastModifiedBy>Sing Lee</cp:lastModifiedBy>
  <cp:revision>23</cp:revision>
  <dcterms:created xsi:type="dcterms:W3CDTF">2026-08-14T12:01:50Z</dcterms:created>
  <dcterms:modified xsi:type="dcterms:W3CDTF">2026-09-03T00:33:01Z</dcterms:modified>
</cp:coreProperties>
</file>