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sldIdLst>
    <p:sldId id="256" r:id="rId2"/>
    <p:sldId id="258" r:id="rId3"/>
    <p:sldId id="302" r:id="rId4"/>
    <p:sldId id="303" r:id="rId5"/>
    <p:sldId id="260" r:id="rId6"/>
    <p:sldId id="261" r:id="rId7"/>
    <p:sldId id="262" r:id="rId8"/>
    <p:sldId id="263"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304" r:id="rId28"/>
    <p:sldId id="305" r:id="rId29"/>
    <p:sldId id="306" r:id="rId30"/>
    <p:sldId id="307" r:id="rId31"/>
    <p:sldId id="308" r:id="rId32"/>
    <p:sldId id="310" r:id="rId33"/>
    <p:sldId id="311" r:id="rId34"/>
    <p:sldId id="289" r:id="rId35"/>
    <p:sldId id="290" r:id="rId36"/>
    <p:sldId id="312" r:id="rId37"/>
    <p:sldId id="315" r:id="rId38"/>
    <p:sldId id="313" r:id="rId39"/>
    <p:sldId id="314" r:id="rId40"/>
    <p:sldId id="316" r:id="rId41"/>
    <p:sldId id="259" r:id="rId42"/>
    <p:sldId id="298" r:id="rId43"/>
    <p:sldId id="317" r:id="rId44"/>
    <p:sldId id="318" r:id="rId45"/>
    <p:sldId id="319" r:id="rId46"/>
    <p:sldId id="322" r:id="rId47"/>
    <p:sldId id="292" r:id="rId48"/>
    <p:sldId id="293" r:id="rId49"/>
    <p:sldId id="321" r:id="rId50"/>
    <p:sldId id="320" r:id="rId51"/>
    <p:sldId id="294"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66"/>
    <a:srgbClr val="D60093"/>
    <a:srgbClr val="37D151"/>
    <a:srgbClr val="CC00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4" autoAdjust="0"/>
    <p:restoredTop sz="94676" autoAdjust="0"/>
  </p:normalViewPr>
  <p:slideViewPr>
    <p:cSldViewPr>
      <p:cViewPr>
        <p:scale>
          <a:sx n="100" d="100"/>
          <a:sy n="100" d="100"/>
        </p:scale>
        <p:origin x="402" y="-13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010391-F921-4485-BCC4-AC43B543BF46}" type="datetimeFigureOut">
              <a:rPr lang="en-US" smtClean="0"/>
              <a:t>11/28/2016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BF2C3E-5856-4E90-AD2A-5C931DA88FCE}" type="slidenum">
              <a:rPr lang="en-US" smtClean="0"/>
              <a:t>‹#›</a:t>
            </a:fld>
            <a:endParaRPr lang="en-US"/>
          </a:p>
        </p:txBody>
      </p:sp>
    </p:spTree>
    <p:extLst>
      <p:ext uri="{BB962C8B-B14F-4D97-AF65-F5344CB8AC3E}">
        <p14:creationId xmlns:p14="http://schemas.microsoft.com/office/powerpoint/2010/main" val="702956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277053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28-30 November 2016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397CA34-F0D2-4371-BB64-D57CEFD1820B}" type="slidenum">
              <a:rPr lang="en-US" smtClean="0"/>
              <a:t>‹#›</a:t>
            </a:fld>
            <a:endParaRPr lang="en-US"/>
          </a:p>
        </p:txBody>
      </p:sp>
    </p:spTree>
    <p:extLst>
      <p:ext uri="{BB962C8B-B14F-4D97-AF65-F5344CB8AC3E}">
        <p14:creationId xmlns:p14="http://schemas.microsoft.com/office/powerpoint/2010/main" val="34233158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28-30 November 2016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397CA34-F0D2-4371-BB64-D57CEFD1820B}" type="slidenum">
              <a:rPr lang="en-US" smtClean="0"/>
              <a:t>‹#›</a:t>
            </a:fld>
            <a:endParaRPr lang="en-US"/>
          </a:p>
        </p:txBody>
      </p:sp>
    </p:spTree>
    <p:extLst>
      <p:ext uri="{BB962C8B-B14F-4D97-AF65-F5344CB8AC3E}">
        <p14:creationId xmlns:p14="http://schemas.microsoft.com/office/powerpoint/2010/main" val="4389219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770953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5677354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749741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960345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val="381506060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397CA34-F0D2-4371-BB64-D57CEFD1820B}" type="slidenum">
              <a:rPr lang="en-US" smtClean="0"/>
              <a:t>‹#›</a:t>
            </a:fld>
            <a:endParaRPr lang="en-US"/>
          </a:p>
        </p:txBody>
      </p:sp>
    </p:spTree>
    <p:extLst>
      <p:ext uri="{BB962C8B-B14F-4D97-AF65-F5344CB8AC3E}">
        <p14:creationId xmlns:p14="http://schemas.microsoft.com/office/powerpoint/2010/main" val="211421087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28-30 November 2016</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397CA34-F0D2-4371-BB64-D57CEFD1820B}" type="slidenum">
              <a:rPr lang="en-US" smtClean="0"/>
              <a:t>‹#›</a:t>
            </a:fld>
            <a:endParaRPr lang="en-US"/>
          </a:p>
        </p:txBody>
      </p:sp>
    </p:spTree>
    <p:extLst>
      <p:ext uri="{BB962C8B-B14F-4D97-AF65-F5344CB8AC3E}">
        <p14:creationId xmlns:p14="http://schemas.microsoft.com/office/powerpoint/2010/main" val="19113018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28-30 November 2016</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397CA34-F0D2-4371-BB64-D57CEFD1820B}" type="slidenum">
              <a:rPr lang="en-US" smtClean="0"/>
              <a:t>‹#›</a:t>
            </a:fld>
            <a:endParaRPr lang="en-US"/>
          </a:p>
        </p:txBody>
      </p:sp>
    </p:spTree>
    <p:extLst>
      <p:ext uri="{BB962C8B-B14F-4D97-AF65-F5344CB8AC3E}">
        <p14:creationId xmlns:p14="http://schemas.microsoft.com/office/powerpoint/2010/main" val="23403167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736726"/>
            <a:ext cx="8229600" cy="443697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9"/>
          <p:cNvSpPr>
            <a:spLocks noChangeArrowheads="1"/>
          </p:cNvSpPr>
          <p:nvPr userDrawn="1"/>
        </p:nvSpPr>
        <p:spPr bwMode="auto">
          <a:xfrm>
            <a:off x="0" y="6553200"/>
            <a:ext cx="9144000" cy="76200"/>
          </a:xfrm>
          <a:prstGeom prst="rect">
            <a:avLst/>
          </a:prstGeom>
          <a:gradFill rotWithShape="0">
            <a:gsLst>
              <a:gs pos="0">
                <a:srgbClr val="FFFFFF"/>
              </a:gs>
              <a:gs pos="100000">
                <a:srgbClr val="339966"/>
              </a:gs>
            </a:gsLst>
            <a:lin ang="0" scaled="1"/>
          </a:gradFill>
          <a:ln w="9525">
            <a:noFill/>
            <a:miter lim="800000"/>
            <a:headEnd/>
            <a:tailEnd/>
          </a:ln>
        </p:spPr>
        <p:txBody>
          <a:bodyPr wrap="none"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2400" b="0" i="0" u="none" strike="noStrike" kern="0" cap="none" spc="0" normalizeH="0" baseline="0" noProof="0" smtClean="0">
              <a:ln>
                <a:noFill/>
              </a:ln>
              <a:solidFill>
                <a:srgbClr val="000000"/>
              </a:solidFill>
              <a:effectLst/>
              <a:uLnTx/>
              <a:uFillTx/>
              <a:latin typeface="Times New Roman" pitchFamily="18" charset="0"/>
              <a:cs typeface="Arial" pitchFamily="34" charset="0"/>
            </a:endParaRPr>
          </a:p>
        </p:txBody>
      </p:sp>
      <p:pic>
        <p:nvPicPr>
          <p:cNvPr id="9" name="Picture 2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459832" y="6370278"/>
            <a:ext cx="3913956" cy="487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
          <p:cNvPicPr>
            <a:picLocks noChangeAspect="1" noChangeArrowheads="1"/>
          </p:cNvPicPr>
          <p:nvPr userDrawn="1"/>
        </p:nvPicPr>
        <p:blipFill>
          <a:blip r:embed="rId14"/>
          <a:srcRect/>
          <a:stretch>
            <a:fillRect/>
          </a:stretch>
        </p:blipFill>
        <p:spPr bwMode="auto">
          <a:xfrm>
            <a:off x="7459663" y="5791200"/>
            <a:ext cx="1684337" cy="1066800"/>
          </a:xfrm>
          <a:prstGeom prst="rect">
            <a:avLst/>
          </a:prstGeom>
          <a:noFill/>
          <a:ln w="9525">
            <a:noFill/>
            <a:miter lim="800000"/>
            <a:headEnd/>
            <a:tailEnd/>
          </a:ln>
        </p:spPr>
      </p:pic>
      <p:sp>
        <p:nvSpPr>
          <p:cNvPr id="12" name="TextBox 11"/>
          <p:cNvSpPr txBox="1"/>
          <p:nvPr userDrawn="1"/>
        </p:nvSpPr>
        <p:spPr>
          <a:xfrm>
            <a:off x="4495800" y="5486400"/>
            <a:ext cx="184731" cy="215444"/>
          </a:xfrm>
          <a:prstGeom prst="rect">
            <a:avLst/>
          </a:prstGeom>
          <a:noFill/>
        </p:spPr>
        <p:txBody>
          <a:bodyPr wrap="none" rtlCol="0">
            <a:spAutoFit/>
          </a:bodyPr>
          <a:lstStyle/>
          <a:p>
            <a:endParaRPr lang="en-US" sz="800" dirty="0"/>
          </a:p>
        </p:txBody>
      </p:sp>
      <p:pic>
        <p:nvPicPr>
          <p:cNvPr id="1026" name="Picture 2" descr="ICPSA 2016"/>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1670952" cy="43582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userDrawn="1"/>
        </p:nvPicPr>
        <p:blipFill>
          <a:blip r:embed="rId16"/>
          <a:stretch>
            <a:fillRect/>
          </a:stretch>
        </p:blipFill>
        <p:spPr>
          <a:xfrm>
            <a:off x="0" y="6370278"/>
            <a:ext cx="1377815" cy="487722"/>
          </a:xfrm>
          <a:prstGeom prst="rect">
            <a:avLst/>
          </a:prstGeom>
        </p:spPr>
      </p:pic>
      <p:sp>
        <p:nvSpPr>
          <p:cNvPr id="15" name="TextBox 14"/>
          <p:cNvSpPr txBox="1"/>
          <p:nvPr userDrawn="1"/>
        </p:nvSpPr>
        <p:spPr>
          <a:xfrm>
            <a:off x="1752601" y="152400"/>
            <a:ext cx="2895599" cy="246221"/>
          </a:xfrm>
          <a:prstGeom prst="rect">
            <a:avLst/>
          </a:prstGeom>
          <a:noFill/>
        </p:spPr>
        <p:txBody>
          <a:bodyPr wrap="square" rtlCol="0">
            <a:spAutoFit/>
          </a:bodyPr>
          <a:lstStyle/>
          <a:p>
            <a:r>
              <a:rPr lang="en-US" sz="1000" dirty="0" smtClean="0"/>
              <a:t>28-29 November, Langkawi,</a:t>
            </a:r>
            <a:r>
              <a:rPr lang="en-US" sz="1000" baseline="0" dirty="0" smtClean="0"/>
              <a:t> Malaysia</a:t>
            </a:r>
            <a:endParaRPr lang="en-US" sz="1000" dirty="0"/>
          </a:p>
        </p:txBody>
      </p:sp>
      <p:pic>
        <p:nvPicPr>
          <p:cNvPr id="4" name="Picture 3"/>
          <p:cNvPicPr>
            <a:picLocks noChangeAspect="1"/>
          </p:cNvPicPr>
          <p:nvPr userDrawn="1"/>
        </p:nvPicPr>
        <p:blipFill>
          <a:blip r:embed="rId17"/>
          <a:stretch>
            <a:fillRect/>
          </a:stretch>
        </p:blipFill>
        <p:spPr>
          <a:xfrm>
            <a:off x="5909365" y="0"/>
            <a:ext cx="1177235" cy="435825"/>
          </a:xfrm>
          <a:prstGeom prst="rect">
            <a:avLst/>
          </a:prstGeom>
        </p:spPr>
      </p:pic>
      <p:pic>
        <p:nvPicPr>
          <p:cNvPr id="6" name="Picture 5"/>
          <p:cNvPicPr>
            <a:picLocks noChangeAspect="1"/>
          </p:cNvPicPr>
          <p:nvPr userDrawn="1"/>
        </p:nvPicPr>
        <p:blipFill>
          <a:blip r:embed="rId18"/>
          <a:stretch>
            <a:fillRect/>
          </a:stretch>
        </p:blipFill>
        <p:spPr>
          <a:xfrm>
            <a:off x="7086600" y="19929"/>
            <a:ext cx="2057400" cy="437271"/>
          </a:xfrm>
          <a:prstGeom prst="rect">
            <a:avLst/>
          </a:prstGeom>
        </p:spPr>
      </p:pic>
    </p:spTree>
    <p:extLst>
      <p:ext uri="{BB962C8B-B14F-4D97-AF65-F5344CB8AC3E}">
        <p14:creationId xmlns:p14="http://schemas.microsoft.com/office/powerpoint/2010/main" val="1681277810"/>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w.ipfs@gmail.com" TargetMode="External"/><Relationship Id="rId2" Type="http://schemas.openxmlformats.org/officeDocument/2006/relationships/hyperlink" Target="mailto:dvcnilaiuniversity@nilai.edu.my"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hyperlink" Target="http://www.springerlink.com/content/105722/?p=99038606a0ba4cd19e76dfaae4ebb800&amp;pi=0" TargetMode="External"/><Relationship Id="rId2" Type="http://schemas.openxmlformats.org/officeDocument/2006/relationships/hyperlink" Target="http://www.springerlink.com/content/6n73j86044542676/" TargetMode="Externa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hyperlink" Target="http://link.aip.org/link/doi/10.1063/1.4766744"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hyperlink" Target="https://www.researchgate.net/journal/0164-0313_Journal_of_Fusion_Energy" TargetMode="Externa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1"/>
            <a:ext cx="7772400" cy="1219200"/>
          </a:xfrm>
        </p:spPr>
        <p:txBody>
          <a:bodyPr>
            <a:normAutofit/>
          </a:bodyPr>
          <a:lstStyle/>
          <a:p>
            <a:r>
              <a:rPr lang="en-SG" sz="2400" b="1" dirty="0" smtClean="0"/>
              <a:t>Knowing </a:t>
            </a:r>
            <a:r>
              <a:rPr lang="en-SG" sz="2400" b="1" dirty="0"/>
              <a:t>the Dense Plasma Focus – The Coming of Age (of the </a:t>
            </a:r>
            <a:r>
              <a:rPr lang="en-SG" sz="2400" b="1" dirty="0" smtClean="0"/>
              <a:t>PF</a:t>
            </a:r>
            <a:r>
              <a:rPr lang="en-SG" sz="2400" b="1" dirty="0"/>
              <a:t>) with Broad-ranging Scaling Laws </a:t>
            </a:r>
            <a:r>
              <a:rPr lang="en-MY" sz="2400" dirty="0"/>
              <a:t/>
            </a:r>
            <a:br>
              <a:rPr lang="en-MY" sz="2400" dirty="0"/>
            </a:br>
            <a:endParaRPr lang="en-US" sz="2400" dirty="0"/>
          </a:p>
        </p:txBody>
      </p:sp>
      <p:sp>
        <p:nvSpPr>
          <p:cNvPr id="3" name="Subtitle 2"/>
          <p:cNvSpPr>
            <a:spLocks noGrp="1"/>
          </p:cNvSpPr>
          <p:nvPr>
            <p:ph type="subTitle" idx="1"/>
          </p:nvPr>
        </p:nvSpPr>
        <p:spPr>
          <a:xfrm>
            <a:off x="533400" y="3048000"/>
            <a:ext cx="8001000" cy="1752600"/>
          </a:xfrm>
        </p:spPr>
        <p:txBody>
          <a:bodyPr>
            <a:normAutofit fontScale="47500" lnSpcReduction="20000"/>
          </a:bodyPr>
          <a:lstStyle/>
          <a:p>
            <a:pPr>
              <a:lnSpc>
                <a:spcPct val="90000"/>
              </a:lnSpc>
            </a:pPr>
            <a:r>
              <a:rPr lang="it-IT" sz="3600" b="1" dirty="0" smtClean="0">
                <a:solidFill>
                  <a:srgbClr val="FF0000"/>
                </a:solidFill>
              </a:rPr>
              <a:t>S H Saw</a:t>
            </a:r>
            <a:r>
              <a:rPr lang="it-IT" sz="3600" b="1" baseline="30000" dirty="0" smtClean="0">
                <a:solidFill>
                  <a:srgbClr val="FF0000"/>
                </a:solidFill>
              </a:rPr>
              <a:t>1,2 </a:t>
            </a:r>
            <a:r>
              <a:rPr lang="it-IT" sz="3600" b="1" dirty="0" smtClean="0">
                <a:solidFill>
                  <a:srgbClr val="FF0000"/>
                </a:solidFill>
              </a:rPr>
              <a:t>&amp; S Lee</a:t>
            </a:r>
            <a:r>
              <a:rPr lang="it-IT" sz="3600" b="1" baseline="30000" dirty="0" smtClean="0">
                <a:solidFill>
                  <a:srgbClr val="FF0000"/>
                </a:solidFill>
              </a:rPr>
              <a:t>1,2,3</a:t>
            </a:r>
            <a:r>
              <a:rPr lang="it-IT" sz="4800" b="1" baseline="30000" dirty="0" smtClean="0">
                <a:solidFill>
                  <a:srgbClr val="FF0000"/>
                </a:solidFill>
              </a:rPr>
              <a:t> </a:t>
            </a:r>
          </a:p>
          <a:p>
            <a:pPr>
              <a:lnSpc>
                <a:spcPct val="90000"/>
              </a:lnSpc>
            </a:pPr>
            <a:endParaRPr lang="it-IT" sz="4800" b="1" baseline="30000" dirty="0" smtClean="0">
              <a:solidFill>
                <a:srgbClr val="FF0000"/>
              </a:solidFill>
            </a:endParaRPr>
          </a:p>
          <a:p>
            <a:pPr>
              <a:lnSpc>
                <a:spcPct val="90000"/>
              </a:lnSpc>
            </a:pPr>
            <a:r>
              <a:rPr lang="en-US" dirty="0" smtClean="0">
                <a:solidFill>
                  <a:srgbClr val="FF0000"/>
                </a:solidFill>
              </a:rPr>
              <a:t> </a:t>
            </a:r>
            <a:r>
              <a:rPr lang="en-US" baseline="30000" dirty="0">
                <a:solidFill>
                  <a:srgbClr val="FF0000"/>
                </a:solidFill>
              </a:rPr>
              <a:t>1</a:t>
            </a:r>
            <a:r>
              <a:rPr lang="en-US" dirty="0">
                <a:solidFill>
                  <a:srgbClr val="FF0000"/>
                </a:solidFill>
              </a:rPr>
              <a:t>Nilai University, </a:t>
            </a:r>
            <a:r>
              <a:rPr lang="en-US" dirty="0" smtClean="0">
                <a:solidFill>
                  <a:srgbClr val="FF0000"/>
                </a:solidFill>
              </a:rPr>
              <a:t>1 </a:t>
            </a:r>
            <a:r>
              <a:rPr lang="en-US" dirty="0" err="1" smtClean="0">
                <a:solidFill>
                  <a:srgbClr val="FF0000"/>
                </a:solidFill>
              </a:rPr>
              <a:t>Persiaran</a:t>
            </a:r>
            <a:r>
              <a:rPr lang="en-US" dirty="0" smtClean="0">
                <a:solidFill>
                  <a:srgbClr val="FF0000"/>
                </a:solidFill>
              </a:rPr>
              <a:t> </a:t>
            </a:r>
            <a:r>
              <a:rPr lang="en-US" dirty="0" err="1">
                <a:solidFill>
                  <a:srgbClr val="FF0000"/>
                </a:solidFill>
              </a:rPr>
              <a:t>Universiti</a:t>
            </a:r>
            <a:r>
              <a:rPr lang="en-US" dirty="0">
                <a:solidFill>
                  <a:srgbClr val="FF0000"/>
                </a:solidFill>
              </a:rPr>
              <a:t>, Putra </a:t>
            </a:r>
            <a:r>
              <a:rPr lang="en-US" dirty="0" err="1">
                <a:solidFill>
                  <a:srgbClr val="FF0000"/>
                </a:solidFill>
              </a:rPr>
              <a:t>Nilai</a:t>
            </a:r>
            <a:r>
              <a:rPr lang="en-US" dirty="0">
                <a:solidFill>
                  <a:srgbClr val="FF0000"/>
                </a:solidFill>
              </a:rPr>
              <a:t>, 71800 </a:t>
            </a:r>
            <a:r>
              <a:rPr lang="en-US" dirty="0" err="1">
                <a:solidFill>
                  <a:srgbClr val="FF0000"/>
                </a:solidFill>
              </a:rPr>
              <a:t>Nilai</a:t>
            </a:r>
            <a:r>
              <a:rPr lang="en-US" dirty="0">
                <a:solidFill>
                  <a:srgbClr val="FF0000"/>
                </a:solidFill>
              </a:rPr>
              <a:t>, Malaysia</a:t>
            </a:r>
            <a:endParaRPr lang="en-US" dirty="0" smtClean="0">
              <a:solidFill>
                <a:srgbClr val="FF0000"/>
              </a:solidFill>
            </a:endParaRPr>
          </a:p>
          <a:p>
            <a:pPr>
              <a:lnSpc>
                <a:spcPct val="90000"/>
              </a:lnSpc>
            </a:pPr>
            <a:r>
              <a:rPr lang="en-US" dirty="0" smtClean="0">
                <a:solidFill>
                  <a:srgbClr val="FF0000"/>
                </a:solidFill>
              </a:rPr>
              <a:t>  </a:t>
            </a:r>
            <a:r>
              <a:rPr lang="en-US" baseline="30000" dirty="0" smtClean="0">
                <a:solidFill>
                  <a:srgbClr val="FF0000"/>
                </a:solidFill>
              </a:rPr>
              <a:t>2</a:t>
            </a:r>
            <a:r>
              <a:rPr lang="en-US" dirty="0" smtClean="0">
                <a:solidFill>
                  <a:srgbClr val="FF0000"/>
                </a:solidFill>
              </a:rPr>
              <a:t>Institute for Plasma Focus Studies, </a:t>
            </a:r>
            <a:r>
              <a:rPr lang="en-US" dirty="0" err="1" smtClean="0">
                <a:solidFill>
                  <a:srgbClr val="FF0000"/>
                </a:solidFill>
              </a:rPr>
              <a:t>Chadstone</a:t>
            </a:r>
            <a:r>
              <a:rPr lang="en-US" dirty="0" smtClean="0">
                <a:solidFill>
                  <a:srgbClr val="FF0000"/>
                </a:solidFill>
              </a:rPr>
              <a:t>, VIC 3148, Australia</a:t>
            </a:r>
          </a:p>
          <a:p>
            <a:pPr>
              <a:lnSpc>
                <a:spcPct val="90000"/>
              </a:lnSpc>
            </a:pPr>
            <a:r>
              <a:rPr lang="en-US" baseline="30000" dirty="0" smtClean="0">
                <a:solidFill>
                  <a:srgbClr val="FF0000"/>
                </a:solidFill>
              </a:rPr>
              <a:t>3</a:t>
            </a:r>
            <a:r>
              <a:rPr lang="en-US" dirty="0" smtClean="0">
                <a:solidFill>
                  <a:srgbClr val="FF0000"/>
                </a:solidFill>
              </a:rPr>
              <a:t>University of Malaya, Kuala Lumpur, Malaysia</a:t>
            </a:r>
          </a:p>
          <a:p>
            <a:pPr>
              <a:lnSpc>
                <a:spcPct val="90000"/>
              </a:lnSpc>
            </a:pPr>
            <a:endParaRPr lang="en-US" dirty="0" smtClean="0">
              <a:solidFill>
                <a:srgbClr val="821A08"/>
              </a:solidFill>
            </a:endParaRPr>
          </a:p>
          <a:p>
            <a:pPr>
              <a:lnSpc>
                <a:spcPct val="90000"/>
              </a:lnSpc>
            </a:pPr>
            <a:endParaRPr lang="en-US" dirty="0" smtClean="0">
              <a:solidFill>
                <a:srgbClr val="821A08"/>
              </a:solidFill>
            </a:endParaRPr>
          </a:p>
          <a:p>
            <a:pPr>
              <a:lnSpc>
                <a:spcPct val="90000"/>
              </a:lnSpc>
            </a:pPr>
            <a:r>
              <a:rPr lang="en-US" sz="2800" dirty="0">
                <a:solidFill>
                  <a:schemeClr val="accent2">
                    <a:lumMod val="75000"/>
                  </a:schemeClr>
                </a:solidFill>
              </a:rPr>
              <a:t>E-mail: </a:t>
            </a:r>
            <a:r>
              <a:rPr lang="en-US" sz="2800" dirty="0" smtClean="0">
                <a:solidFill>
                  <a:schemeClr val="accent2">
                    <a:lumMod val="75000"/>
                  </a:schemeClr>
                </a:solidFill>
                <a:hlinkClick r:id="rId2"/>
              </a:rPr>
              <a:t>dvcnilaiuniversity@nilai.edu.my</a:t>
            </a:r>
            <a:r>
              <a:rPr lang="en-US" sz="2800" dirty="0" smtClean="0">
                <a:solidFill>
                  <a:schemeClr val="accent2">
                    <a:lumMod val="75000"/>
                  </a:schemeClr>
                </a:solidFill>
              </a:rPr>
              <a:t>; </a:t>
            </a:r>
            <a:r>
              <a:rPr lang="en-US" sz="2800" dirty="0" smtClean="0">
                <a:solidFill>
                  <a:schemeClr val="accent2">
                    <a:lumMod val="75000"/>
                  </a:schemeClr>
                </a:solidFill>
                <a:hlinkClick r:id="rId3"/>
              </a:rPr>
              <a:t>saw.ipfs@gmail.com</a:t>
            </a:r>
            <a:endParaRPr lang="en-US" sz="2800" dirty="0" smtClean="0">
              <a:solidFill>
                <a:schemeClr val="accent2">
                  <a:lumMod val="75000"/>
                </a:schemeClr>
              </a:solidFill>
            </a:endParaRPr>
          </a:p>
          <a:p>
            <a:pPr>
              <a:lnSpc>
                <a:spcPct val="90000"/>
              </a:lnSpc>
            </a:pPr>
            <a:endParaRPr lang="en-US" dirty="0"/>
          </a:p>
        </p:txBody>
      </p:sp>
    </p:spTree>
    <p:extLst>
      <p:ext uri="{BB962C8B-B14F-4D97-AF65-F5344CB8AC3E}">
        <p14:creationId xmlns:p14="http://schemas.microsoft.com/office/powerpoint/2010/main" val="3926629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Content Placeholder 2"/>
          <p:cNvSpPr>
            <a:spLocks noGrp="1"/>
          </p:cNvSpPr>
          <p:nvPr>
            <p:ph idx="4294967295"/>
          </p:nvPr>
        </p:nvSpPr>
        <p:spPr>
          <a:xfrm>
            <a:off x="304800" y="1066800"/>
            <a:ext cx="8458200" cy="4495800"/>
          </a:xfrm>
        </p:spPr>
        <p:txBody>
          <a:bodyPr/>
          <a:lstStyle/>
          <a:p>
            <a:pPr algn="just" eaLnBrk="1" hangingPunct="1">
              <a:lnSpc>
                <a:spcPct val="80000"/>
              </a:lnSpc>
              <a:buClr>
                <a:srgbClr val="CC0099"/>
              </a:buClr>
              <a:buFontTx/>
              <a:buNone/>
              <a:tabLst>
                <a:tab pos="2338388" algn="l"/>
              </a:tabLst>
              <a:defRPr/>
            </a:pPr>
            <a:r>
              <a:rPr lang="en-SG" sz="2400" b="1" dirty="0" smtClean="0"/>
              <a:t>Note:</a:t>
            </a:r>
            <a:r>
              <a:rPr lang="en-SG" sz="2200" dirty="0" smtClean="0"/>
              <a:t>     </a:t>
            </a:r>
          </a:p>
          <a:p>
            <a:pPr marL="347663" lvl="1" indent="-347663" algn="just" eaLnBrk="1" hangingPunct="1">
              <a:spcBef>
                <a:spcPct val="0"/>
              </a:spcBef>
              <a:buFontTx/>
              <a:buChar char="•"/>
              <a:tabLst>
                <a:tab pos="2338388" algn="l"/>
              </a:tabLst>
              <a:defRPr/>
            </a:pPr>
            <a:r>
              <a:rPr lang="en-SG" sz="2000" dirty="0" smtClean="0"/>
              <a:t>The </a:t>
            </a:r>
            <a:r>
              <a:rPr lang="en-SG" sz="2000" dirty="0" smtClean="0">
                <a:solidFill>
                  <a:srgbClr val="FF0000"/>
                </a:solidFill>
              </a:rPr>
              <a:t>D-D cross-section </a:t>
            </a:r>
            <a:r>
              <a:rPr lang="en-SG" sz="2000" dirty="0" smtClean="0"/>
              <a:t>is sensitive to the beam energy in the range 15-150 kV; so it is necessary to use the appropriate range of beam energy to compute σ.  </a:t>
            </a:r>
          </a:p>
          <a:p>
            <a:pPr marL="347663" lvl="1" indent="-347663" algn="just" eaLnBrk="1" hangingPunct="1">
              <a:lnSpc>
                <a:spcPct val="40000"/>
              </a:lnSpc>
              <a:spcBef>
                <a:spcPct val="0"/>
              </a:spcBef>
              <a:buClr>
                <a:srgbClr val="CC0099"/>
              </a:buClr>
              <a:buFontTx/>
              <a:buNone/>
              <a:tabLst>
                <a:tab pos="2338388" algn="l"/>
              </a:tabLst>
              <a:defRPr/>
            </a:pPr>
            <a:endParaRPr lang="en-SG" sz="2000" dirty="0" smtClean="0"/>
          </a:p>
          <a:p>
            <a:pPr marL="347663" lvl="1" indent="-347663" algn="just" eaLnBrk="1" hangingPunct="1">
              <a:spcBef>
                <a:spcPct val="0"/>
              </a:spcBef>
              <a:buFontTx/>
              <a:buChar char="•"/>
              <a:tabLst>
                <a:tab pos="2338388" algn="l"/>
              </a:tabLst>
              <a:defRPr/>
            </a:pPr>
            <a:r>
              <a:rPr lang="en-SG" sz="2000" dirty="0" smtClean="0"/>
              <a:t>The code computes </a:t>
            </a:r>
            <a:r>
              <a:rPr lang="en-SG" sz="2000" dirty="0" smtClean="0">
                <a:solidFill>
                  <a:srgbClr val="FF0000"/>
                </a:solidFill>
              </a:rPr>
              <a:t>induced voltages </a:t>
            </a:r>
            <a:r>
              <a:rPr lang="en-SG" sz="2000" dirty="0" smtClean="0"/>
              <a:t>(due to current motion inductive effects) </a:t>
            </a:r>
            <a:r>
              <a:rPr lang="en-SG" sz="2000" dirty="0" err="1" smtClean="0"/>
              <a:t>V</a:t>
            </a:r>
            <a:r>
              <a:rPr lang="en-SG" sz="2000" baseline="-25000" dirty="0" err="1" smtClean="0"/>
              <a:t>max</a:t>
            </a:r>
            <a:r>
              <a:rPr lang="en-SG" sz="2000" dirty="0" smtClean="0"/>
              <a:t> of the order of only 15-50 kV. However it is known, from experiments that the ion energy responsible for the beam-target neutrons is in the range 50-150keV, and for smaller lower-voltage machines the relevant energy could be lower at 30-60keV. </a:t>
            </a:r>
          </a:p>
          <a:p>
            <a:pPr marL="347663" lvl="1" indent="-347663" algn="just" eaLnBrk="1" hangingPunct="1">
              <a:lnSpc>
                <a:spcPct val="30000"/>
              </a:lnSpc>
              <a:spcBef>
                <a:spcPct val="0"/>
              </a:spcBef>
              <a:buFontTx/>
              <a:buChar char="•"/>
              <a:tabLst>
                <a:tab pos="2338388" algn="l"/>
              </a:tabLst>
              <a:defRPr/>
            </a:pPr>
            <a:endParaRPr lang="en-SG" sz="2000" dirty="0" smtClean="0"/>
          </a:p>
          <a:p>
            <a:pPr marL="347663" lvl="1" indent="-347663" algn="just" eaLnBrk="1" hangingPunct="1">
              <a:spcBef>
                <a:spcPct val="0"/>
              </a:spcBef>
              <a:buFontTx/>
              <a:buChar char="•"/>
              <a:tabLst>
                <a:tab pos="2338388" algn="l"/>
              </a:tabLst>
              <a:defRPr/>
            </a:pPr>
            <a:r>
              <a:rPr lang="en-SG" sz="2000" dirty="0" smtClean="0"/>
              <a:t>In line with experimental observations the D-D cross section σ i</a:t>
            </a:r>
            <a:r>
              <a:rPr lang="en-SG" sz="2000" dirty="0" smtClean="0">
                <a:solidFill>
                  <a:srgbClr val="C8D1F2"/>
                </a:solidFill>
              </a:rPr>
              <a:t>s </a:t>
            </a:r>
            <a:r>
              <a:rPr lang="en-SG" sz="2000" dirty="0" smtClean="0"/>
              <a:t>reasonably obtained by using </a:t>
            </a:r>
            <a:r>
              <a:rPr lang="en-SG" b="1" dirty="0" smtClean="0">
                <a:solidFill>
                  <a:srgbClr val="FF0000"/>
                </a:solidFill>
              </a:rPr>
              <a:t>U= 3V</a:t>
            </a:r>
            <a:r>
              <a:rPr lang="en-SG" b="1" baseline="-25000" dirty="0" smtClean="0">
                <a:solidFill>
                  <a:srgbClr val="FF0000"/>
                </a:solidFill>
              </a:rPr>
              <a:t>max</a:t>
            </a:r>
            <a:r>
              <a:rPr lang="en-SG" sz="2480" dirty="0" smtClean="0">
                <a:solidFill>
                  <a:srgbClr val="C8D1F2"/>
                </a:solidFill>
              </a:rPr>
              <a:t>.</a:t>
            </a:r>
          </a:p>
          <a:p>
            <a:pPr marL="347663" lvl="1" indent="-347663" algn="just" eaLnBrk="1" hangingPunct="1">
              <a:lnSpc>
                <a:spcPct val="30000"/>
              </a:lnSpc>
              <a:spcBef>
                <a:spcPct val="0"/>
              </a:spcBef>
              <a:buFontTx/>
              <a:buChar char="•"/>
              <a:tabLst>
                <a:tab pos="2338388" algn="l"/>
              </a:tabLst>
              <a:defRPr/>
            </a:pPr>
            <a:endParaRPr lang="en-SG" sz="2000" dirty="0" smtClean="0">
              <a:solidFill>
                <a:srgbClr val="C8D1F2"/>
              </a:solidFill>
            </a:endParaRPr>
          </a:p>
          <a:p>
            <a:pPr marL="347663" lvl="1" indent="-347663" algn="just" eaLnBrk="1" hangingPunct="1">
              <a:spcBef>
                <a:spcPct val="0"/>
              </a:spcBef>
              <a:buFontTx/>
              <a:buChar char="•"/>
              <a:tabLst>
                <a:tab pos="2338388" algn="l"/>
              </a:tabLst>
              <a:defRPr/>
            </a:pPr>
            <a:r>
              <a:rPr lang="en-SG" sz="2000" dirty="0" smtClean="0"/>
              <a:t>The model uses a value of </a:t>
            </a:r>
            <a:r>
              <a:rPr lang="en-SG" sz="2000" dirty="0" err="1" smtClean="0"/>
              <a:t>C</a:t>
            </a:r>
            <a:r>
              <a:rPr lang="en-SG" sz="2000" baseline="-25000" dirty="0" err="1" smtClean="0"/>
              <a:t>n</a:t>
            </a:r>
            <a:r>
              <a:rPr lang="en-SG" sz="2000" dirty="0" smtClean="0"/>
              <a:t> =2.7x10</a:t>
            </a:r>
            <a:r>
              <a:rPr lang="en-SG" sz="2000" baseline="30000" dirty="0" smtClean="0"/>
              <a:t>7</a:t>
            </a:r>
            <a:r>
              <a:rPr lang="en-SG" sz="2000" dirty="0" smtClean="0"/>
              <a:t> obtained by calibrating the yield at an experimental point of 0.5 MA.</a:t>
            </a:r>
            <a:endParaRPr lang="en-GB" sz="2000" dirty="0" smtClean="0"/>
          </a:p>
          <a:p>
            <a:pPr algn="just" eaLnBrk="1" hangingPunct="1">
              <a:lnSpc>
                <a:spcPct val="80000"/>
              </a:lnSpc>
              <a:buClr>
                <a:srgbClr val="CC0099"/>
              </a:buClr>
              <a:tabLst>
                <a:tab pos="2338388" algn="l"/>
              </a:tabLst>
              <a:defRPr/>
            </a:pPr>
            <a:endParaRPr lang="en-GB" sz="2200" dirty="0" smtClean="0">
              <a:solidFill>
                <a:srgbClr val="C8D1F2"/>
              </a:solidFill>
            </a:endParaRPr>
          </a:p>
        </p:txBody>
      </p:sp>
      <p:sp>
        <p:nvSpPr>
          <p:cNvPr id="4" name="Title 1"/>
          <p:cNvSpPr txBox="1">
            <a:spLocks/>
          </p:cNvSpPr>
          <p:nvPr/>
        </p:nvSpPr>
        <p:spPr>
          <a:xfrm>
            <a:off x="0" y="304800"/>
            <a:ext cx="9144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4000" b="1" dirty="0" smtClean="0">
                <a:solidFill>
                  <a:srgbClr val="FF0000"/>
                </a:solidFill>
              </a:rPr>
              <a:t>Computation of Neutron yield </a:t>
            </a:r>
            <a:r>
              <a:rPr lang="en-GB" sz="3200" b="1" dirty="0" smtClean="0">
                <a:solidFill>
                  <a:srgbClr val="FF0000"/>
                </a:solidFill>
              </a:rPr>
              <a:t>(2/2)</a:t>
            </a:r>
            <a:endParaRPr lang="en-GB" sz="3200" b="1" dirty="0">
              <a:solidFill>
                <a:srgbClr val="FF0000"/>
              </a:solidFill>
            </a:endParaRPr>
          </a:p>
        </p:txBody>
      </p:sp>
      <p:sp>
        <p:nvSpPr>
          <p:cNvPr id="6" name="Rectangle 5"/>
          <p:cNvSpPr/>
          <p:nvPr/>
        </p:nvSpPr>
        <p:spPr>
          <a:xfrm>
            <a:off x="0" y="6019800"/>
            <a:ext cx="9144000" cy="307777"/>
          </a:xfrm>
          <a:prstGeom prst="rect">
            <a:avLst/>
          </a:prstGeom>
        </p:spPr>
        <p:txBody>
          <a:bodyPr wrap="square">
            <a:spAutoFit/>
          </a:bodyPr>
          <a:lstStyle/>
          <a:p>
            <a:r>
              <a:rPr lang="en-US" sz="1400" b="1" dirty="0">
                <a:solidFill>
                  <a:schemeClr val="accent1">
                    <a:lumMod val="75000"/>
                  </a:schemeClr>
                </a:solidFill>
              </a:rPr>
              <a:t>S Lee and S </a:t>
            </a:r>
            <a:r>
              <a:rPr lang="en-US" sz="1400" b="1" dirty="0" smtClean="0">
                <a:solidFill>
                  <a:schemeClr val="accent1">
                    <a:lumMod val="75000"/>
                  </a:schemeClr>
                </a:solidFill>
              </a:rPr>
              <a:t>H Saw, “Pinch current limitation effect in plasma focus,” </a:t>
            </a:r>
            <a:r>
              <a:rPr lang="en-US" sz="1400" b="1" dirty="0">
                <a:solidFill>
                  <a:schemeClr val="accent1">
                    <a:lumMod val="75000"/>
                  </a:schemeClr>
                </a:solidFill>
              </a:rPr>
              <a:t>Appl. Phys. Lett. 92, 2008, 021503</a:t>
            </a:r>
          </a:p>
        </p:txBody>
      </p:sp>
    </p:spTree>
    <p:extLst>
      <p:ext uri="{BB962C8B-B14F-4D97-AF65-F5344CB8AC3E}">
        <p14:creationId xmlns:p14="http://schemas.microsoft.com/office/powerpoint/2010/main" val="2597951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04800"/>
            <a:ext cx="9144000" cy="1143000"/>
          </a:xfrm>
        </p:spPr>
        <p:txBody>
          <a:bodyPr rtlCol="0">
            <a:noAutofit/>
          </a:bodyPr>
          <a:lstStyle/>
          <a:p>
            <a:pPr eaLnBrk="1" fontAlgn="auto" hangingPunct="1">
              <a:spcAft>
                <a:spcPts val="0"/>
              </a:spcAft>
              <a:defRPr/>
            </a:pPr>
            <a:r>
              <a:rPr lang="en-SG" sz="4000" b="1" dirty="0">
                <a:solidFill>
                  <a:srgbClr val="FF0000"/>
                </a:solidFill>
              </a:rPr>
              <a:t>Computation of Neon SXR yield </a:t>
            </a:r>
            <a:r>
              <a:rPr lang="en-SG" sz="3600" b="1" dirty="0">
                <a:solidFill>
                  <a:srgbClr val="FF0000"/>
                </a:solidFill>
              </a:rPr>
              <a:t>(1/2)</a:t>
            </a:r>
            <a:endParaRPr lang="en-GB" sz="3600" b="1" dirty="0">
              <a:solidFill>
                <a:srgbClr val="FF0000"/>
              </a:solidFill>
            </a:endParaRPr>
          </a:p>
        </p:txBody>
      </p:sp>
      <p:sp>
        <p:nvSpPr>
          <p:cNvPr id="73731" name="TextBox 4"/>
          <p:cNvSpPr txBox="1">
            <a:spLocks noChangeArrowheads="1"/>
          </p:cNvSpPr>
          <p:nvPr/>
        </p:nvSpPr>
        <p:spPr bwMode="auto">
          <a:xfrm>
            <a:off x="406400" y="1455738"/>
            <a:ext cx="83312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200" dirty="0">
                <a:latin typeface="Calibri" pitchFamily="34" charset="0"/>
              </a:rPr>
              <a:t>Neon </a:t>
            </a:r>
            <a:r>
              <a:rPr lang="en-SG" sz="2200" dirty="0">
                <a:latin typeface="Calibri" pitchFamily="34" charset="0"/>
              </a:rPr>
              <a:t> SXR  energy generated Y</a:t>
            </a:r>
            <a:r>
              <a:rPr lang="en-SG" sz="2200" baseline="-25000" dirty="0">
                <a:latin typeface="Calibri" pitchFamily="34" charset="0"/>
              </a:rPr>
              <a:t>SXR</a:t>
            </a:r>
            <a:r>
              <a:rPr lang="en-SG" sz="2200" dirty="0">
                <a:latin typeface="Calibri" pitchFamily="34" charset="0"/>
              </a:rPr>
              <a:t> = Neon line radiation </a:t>
            </a:r>
            <a:r>
              <a:rPr lang="en-SG" sz="2200" i="1" dirty="0">
                <a:latin typeface="Calibri" pitchFamily="34" charset="0"/>
              </a:rPr>
              <a:t>Q</a:t>
            </a:r>
            <a:r>
              <a:rPr lang="en-SG" sz="2200" i="1" baseline="-25000" dirty="0">
                <a:latin typeface="Calibri" pitchFamily="34" charset="0"/>
              </a:rPr>
              <a:t>L</a:t>
            </a:r>
          </a:p>
          <a:p>
            <a:pPr eaLnBrk="1" hangingPunct="1"/>
            <a:endParaRPr lang="en-SG" sz="2200" i="1" baseline="-25000" dirty="0">
              <a:latin typeface="Calibri" pitchFamily="34" charset="0"/>
            </a:endParaRPr>
          </a:p>
          <a:p>
            <a:pPr eaLnBrk="1" hangingPunct="1"/>
            <a:r>
              <a:rPr lang="en-SG" sz="2200" i="1" dirty="0">
                <a:latin typeface="Calibri" pitchFamily="34" charset="0"/>
              </a:rPr>
              <a:t>Q</a:t>
            </a:r>
            <a:r>
              <a:rPr lang="en-SG" sz="2200" i="1" baseline="-25000" dirty="0">
                <a:latin typeface="Calibri" pitchFamily="34" charset="0"/>
              </a:rPr>
              <a:t>L   </a:t>
            </a:r>
            <a:r>
              <a:rPr lang="en-SG" sz="2200" i="1" dirty="0">
                <a:latin typeface="Calibri" pitchFamily="34" charset="0"/>
              </a:rPr>
              <a:t> </a:t>
            </a:r>
            <a:r>
              <a:rPr lang="en-SG" sz="2200" dirty="0">
                <a:latin typeface="Calibri" pitchFamily="34" charset="0"/>
              </a:rPr>
              <a:t>calculated  from</a:t>
            </a:r>
            <a:r>
              <a:rPr lang="en-SG" sz="2200" dirty="0">
                <a:solidFill>
                  <a:srgbClr val="FF00FF"/>
                </a:solidFill>
                <a:latin typeface="Calibri" pitchFamily="34" charset="0"/>
              </a:rPr>
              <a:t>:</a:t>
            </a:r>
          </a:p>
          <a:p>
            <a:pPr eaLnBrk="1" hangingPunct="1"/>
            <a:endParaRPr lang="en-GB" sz="2200" dirty="0">
              <a:solidFill>
                <a:srgbClr val="FF00FF"/>
              </a:solidFill>
              <a:latin typeface="Calibri" pitchFamily="34" charset="0"/>
            </a:endParaRPr>
          </a:p>
        </p:txBody>
      </p:sp>
      <p:pic>
        <p:nvPicPr>
          <p:cNvPr id="73732" name="Picture 3"/>
          <p:cNvPicPr>
            <a:picLocks noChangeAspect="1" noChangeArrowheads="1"/>
          </p:cNvPicPr>
          <p:nvPr/>
        </p:nvPicPr>
        <p:blipFill>
          <a:blip r:embed="rId2" cstate="print">
            <a:lum bright="-10000"/>
            <a:extLst>
              <a:ext uri="{28A0092B-C50C-407E-A947-70E740481C1C}">
                <a14:useLocalDpi xmlns:a14="http://schemas.microsoft.com/office/drawing/2010/main" val="0"/>
              </a:ext>
            </a:extLst>
          </a:blip>
          <a:srcRect/>
          <a:stretch>
            <a:fillRect/>
          </a:stretch>
        </p:blipFill>
        <p:spPr bwMode="auto">
          <a:xfrm>
            <a:off x="3276600" y="1981200"/>
            <a:ext cx="5181600" cy="946150"/>
          </a:xfrm>
          <a:prstGeom prst="rect">
            <a:avLst/>
          </a:prstGeom>
          <a:solidFill>
            <a:schemeClr val="accent2">
              <a:lumMod val="40000"/>
              <a:lumOff val="60000"/>
            </a:schemeClr>
          </a:solidFill>
          <a:ln>
            <a:noFill/>
          </a:ln>
        </p:spPr>
      </p:pic>
      <p:sp>
        <p:nvSpPr>
          <p:cNvPr id="73733" name="TextBox 7"/>
          <p:cNvSpPr txBox="1">
            <a:spLocks noChangeArrowheads="1"/>
          </p:cNvSpPr>
          <p:nvPr/>
        </p:nvSpPr>
        <p:spPr bwMode="auto">
          <a:xfrm>
            <a:off x="1066800" y="2819400"/>
            <a:ext cx="75438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SG" sz="2200" dirty="0">
                <a:latin typeface="Calibri" pitchFamily="34" charset="0"/>
              </a:rPr>
              <a:t>where : </a:t>
            </a:r>
            <a:r>
              <a:rPr lang="en-SG" sz="2200" b="1" dirty="0">
                <a:latin typeface="Calibri" pitchFamily="34" charset="0"/>
              </a:rPr>
              <a:t> </a:t>
            </a:r>
          </a:p>
          <a:p>
            <a:pPr lvl="1" eaLnBrk="1" hangingPunct="1"/>
            <a:r>
              <a:rPr lang="en-SG" sz="2200" i="1" dirty="0">
                <a:latin typeface="Calibri" pitchFamily="34" charset="0"/>
              </a:rPr>
              <a:t>Z</a:t>
            </a:r>
            <a:r>
              <a:rPr lang="en-SG" sz="2200" i="1" baseline="-25000" dirty="0">
                <a:latin typeface="Calibri" pitchFamily="34" charset="0"/>
              </a:rPr>
              <a:t>n</a:t>
            </a:r>
            <a:r>
              <a:rPr lang="en-SG" sz="2200" i="1" dirty="0">
                <a:latin typeface="Calibri" pitchFamily="34" charset="0"/>
              </a:rPr>
              <a:t> </a:t>
            </a:r>
            <a:r>
              <a:rPr lang="en-SG" sz="2200" dirty="0">
                <a:latin typeface="Calibri" pitchFamily="34" charset="0"/>
              </a:rPr>
              <a:t>= atomic number,</a:t>
            </a:r>
            <a:endParaRPr lang="en-GB" sz="2200" dirty="0">
              <a:latin typeface="Calibri" pitchFamily="34" charset="0"/>
            </a:endParaRPr>
          </a:p>
          <a:p>
            <a:pPr lvl="1" eaLnBrk="1" hangingPunct="1"/>
            <a:r>
              <a:rPr lang="en-SG" sz="2200" i="1" dirty="0" err="1">
                <a:latin typeface="Calibri" pitchFamily="34" charset="0"/>
              </a:rPr>
              <a:t>n</a:t>
            </a:r>
            <a:r>
              <a:rPr lang="en-SG" sz="2200" i="1" baseline="-25000" dirty="0" err="1">
                <a:latin typeface="Calibri" pitchFamily="34" charset="0"/>
              </a:rPr>
              <a:t>i</a:t>
            </a:r>
            <a:r>
              <a:rPr lang="en-SG" sz="2200" i="1" baseline="-25000" dirty="0">
                <a:latin typeface="Calibri" pitchFamily="34" charset="0"/>
              </a:rPr>
              <a:t>  </a:t>
            </a:r>
            <a:r>
              <a:rPr lang="en-SG" sz="2200" i="1" dirty="0">
                <a:latin typeface="Calibri" pitchFamily="34" charset="0"/>
              </a:rPr>
              <a:t> </a:t>
            </a:r>
            <a:r>
              <a:rPr lang="en-SG" sz="2200" dirty="0">
                <a:latin typeface="Calibri" pitchFamily="34" charset="0"/>
              </a:rPr>
              <a:t>= number density ,</a:t>
            </a:r>
          </a:p>
          <a:p>
            <a:pPr lvl="1" eaLnBrk="1" hangingPunct="1"/>
            <a:r>
              <a:rPr lang="en-SG" sz="2200" dirty="0">
                <a:latin typeface="Calibri" pitchFamily="34" charset="0"/>
              </a:rPr>
              <a:t>Z  = effective charge number, </a:t>
            </a:r>
          </a:p>
          <a:p>
            <a:pPr lvl="1" eaLnBrk="1" hangingPunct="1"/>
            <a:r>
              <a:rPr lang="en-SG" sz="2200" i="1" dirty="0" err="1">
                <a:latin typeface="Calibri" pitchFamily="34" charset="0"/>
              </a:rPr>
              <a:t>r</a:t>
            </a:r>
            <a:r>
              <a:rPr lang="en-SG" sz="2200" i="1" baseline="-25000" dirty="0" err="1">
                <a:latin typeface="Calibri" pitchFamily="34" charset="0"/>
              </a:rPr>
              <a:t>p</a:t>
            </a:r>
            <a:r>
              <a:rPr lang="en-SG" sz="2200" i="1" baseline="-25000" dirty="0">
                <a:latin typeface="Calibri" pitchFamily="34" charset="0"/>
              </a:rPr>
              <a:t>  </a:t>
            </a:r>
            <a:r>
              <a:rPr lang="en-SG" sz="2200" i="1" dirty="0">
                <a:latin typeface="Calibri" pitchFamily="34" charset="0"/>
              </a:rPr>
              <a:t>= </a:t>
            </a:r>
            <a:r>
              <a:rPr lang="en-SG" sz="2200" dirty="0">
                <a:latin typeface="Calibri" pitchFamily="34" charset="0"/>
              </a:rPr>
              <a:t>pinch radius, </a:t>
            </a:r>
          </a:p>
          <a:p>
            <a:pPr lvl="1" eaLnBrk="1" hangingPunct="1"/>
            <a:r>
              <a:rPr lang="en-SG" sz="2200" dirty="0">
                <a:latin typeface="Calibri" pitchFamily="34" charset="0"/>
              </a:rPr>
              <a:t> </a:t>
            </a:r>
            <a:r>
              <a:rPr lang="en-SG" sz="2200" i="1" dirty="0" err="1">
                <a:latin typeface="Calibri" pitchFamily="34" charset="0"/>
              </a:rPr>
              <a:t>z</a:t>
            </a:r>
            <a:r>
              <a:rPr lang="en-SG" sz="2200" i="1" baseline="-25000" dirty="0" err="1">
                <a:latin typeface="Calibri" pitchFamily="34" charset="0"/>
              </a:rPr>
              <a:t>f</a:t>
            </a:r>
            <a:r>
              <a:rPr lang="en-SG" sz="2200" i="1" dirty="0">
                <a:latin typeface="Calibri" pitchFamily="34" charset="0"/>
              </a:rPr>
              <a:t>  = </a:t>
            </a:r>
            <a:r>
              <a:rPr lang="en-SG" sz="2200" dirty="0">
                <a:latin typeface="Calibri" pitchFamily="34" charset="0"/>
              </a:rPr>
              <a:t>pinch length and</a:t>
            </a:r>
          </a:p>
          <a:p>
            <a:pPr lvl="1" eaLnBrk="1" hangingPunct="1"/>
            <a:r>
              <a:rPr lang="en-SG" sz="2200" i="1" dirty="0">
                <a:latin typeface="Calibri" pitchFamily="34" charset="0"/>
              </a:rPr>
              <a:t>T = </a:t>
            </a:r>
            <a:r>
              <a:rPr lang="en-SG" sz="2200" dirty="0">
                <a:latin typeface="Calibri" pitchFamily="34" charset="0"/>
              </a:rPr>
              <a:t>temperature</a:t>
            </a:r>
          </a:p>
          <a:p>
            <a:pPr eaLnBrk="1" hangingPunct="1"/>
            <a:r>
              <a:rPr lang="en-SG" sz="2200" i="1" dirty="0" smtClean="0">
                <a:latin typeface="Calibri" pitchFamily="34" charset="0"/>
              </a:rPr>
              <a:t>Q</a:t>
            </a:r>
            <a:r>
              <a:rPr lang="en-SG" sz="2200" i="1" baseline="-25000" dirty="0" smtClean="0">
                <a:latin typeface="Calibri" pitchFamily="34" charset="0"/>
              </a:rPr>
              <a:t>L</a:t>
            </a:r>
            <a:r>
              <a:rPr lang="en-SG" sz="2200" dirty="0" smtClean="0">
                <a:latin typeface="Calibri" pitchFamily="34" charset="0"/>
              </a:rPr>
              <a:t> </a:t>
            </a:r>
            <a:r>
              <a:rPr lang="en-SG" sz="2200" dirty="0">
                <a:latin typeface="Calibri" pitchFamily="34" charset="0"/>
              </a:rPr>
              <a:t>is obtained by integrating over the pinch duration.</a:t>
            </a:r>
            <a:endParaRPr lang="en-GB" sz="2200" dirty="0">
              <a:latin typeface="Calibri" pitchFamily="34" charset="0"/>
            </a:endParaRPr>
          </a:p>
        </p:txBody>
      </p:sp>
      <p:sp>
        <p:nvSpPr>
          <p:cNvPr id="3" name="Rectangle 2"/>
          <p:cNvSpPr/>
          <p:nvPr/>
        </p:nvSpPr>
        <p:spPr>
          <a:xfrm>
            <a:off x="0" y="5791200"/>
            <a:ext cx="9144000" cy="523220"/>
          </a:xfrm>
          <a:prstGeom prst="rect">
            <a:avLst/>
          </a:prstGeom>
        </p:spPr>
        <p:txBody>
          <a:bodyPr wrap="square">
            <a:spAutoFit/>
          </a:bodyPr>
          <a:lstStyle/>
          <a:p>
            <a:r>
              <a:rPr lang="en-US" sz="1400" b="1" dirty="0">
                <a:solidFill>
                  <a:schemeClr val="accent1">
                    <a:lumMod val="75000"/>
                  </a:schemeClr>
                </a:solidFill>
              </a:rPr>
              <a:t>S Lee, S H Saw, P Lee and R S </a:t>
            </a:r>
            <a:r>
              <a:rPr lang="en-US" sz="1400" b="1" dirty="0" err="1">
                <a:solidFill>
                  <a:schemeClr val="accent1">
                    <a:lumMod val="75000"/>
                  </a:schemeClr>
                </a:solidFill>
              </a:rPr>
              <a:t>Rawat</a:t>
            </a:r>
            <a:r>
              <a:rPr lang="en-US" sz="1400" b="1" dirty="0">
                <a:solidFill>
                  <a:schemeClr val="accent1">
                    <a:lumMod val="75000"/>
                  </a:schemeClr>
                </a:solidFill>
              </a:rPr>
              <a:t>, “Numerical experiments on plasma focus neon soft x-ray scaling</a:t>
            </a:r>
            <a:r>
              <a:rPr lang="en-US" sz="1400" b="1" dirty="0" smtClean="0">
                <a:solidFill>
                  <a:schemeClr val="accent1">
                    <a:lumMod val="75000"/>
                  </a:schemeClr>
                </a:solidFill>
              </a:rPr>
              <a:t>”</a:t>
            </a:r>
          </a:p>
          <a:p>
            <a:r>
              <a:rPr lang="en-US" sz="1400" b="1" dirty="0" smtClean="0">
                <a:solidFill>
                  <a:schemeClr val="accent1">
                    <a:lumMod val="75000"/>
                  </a:schemeClr>
                </a:solidFill>
              </a:rPr>
              <a:t>Plasma </a:t>
            </a:r>
            <a:r>
              <a:rPr lang="en-US" sz="1400" b="1" dirty="0">
                <a:solidFill>
                  <a:schemeClr val="accent1">
                    <a:lumMod val="75000"/>
                  </a:schemeClr>
                </a:solidFill>
              </a:rPr>
              <a:t>Physics and Controlled Fusion  51, 105013 (8pp) (2009) </a:t>
            </a:r>
          </a:p>
        </p:txBody>
      </p:sp>
    </p:spTree>
    <p:extLst>
      <p:ext uri="{BB962C8B-B14F-4D97-AF65-F5344CB8AC3E}">
        <p14:creationId xmlns:p14="http://schemas.microsoft.com/office/powerpoint/2010/main" val="831878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Content Placeholder 2"/>
          <p:cNvSpPr>
            <a:spLocks noGrp="1"/>
          </p:cNvSpPr>
          <p:nvPr>
            <p:ph idx="4294967295"/>
          </p:nvPr>
        </p:nvSpPr>
        <p:spPr>
          <a:xfrm>
            <a:off x="533400" y="1371600"/>
            <a:ext cx="8229600" cy="4495800"/>
          </a:xfrm>
        </p:spPr>
        <p:txBody>
          <a:bodyPr>
            <a:normAutofit lnSpcReduction="10000"/>
          </a:bodyPr>
          <a:lstStyle/>
          <a:p>
            <a:pPr algn="just" eaLnBrk="1" hangingPunct="1">
              <a:lnSpc>
                <a:spcPct val="80000"/>
              </a:lnSpc>
              <a:buClr>
                <a:srgbClr val="CC0099"/>
              </a:buClr>
              <a:buSzPct val="140000"/>
              <a:buFontTx/>
              <a:buNone/>
              <a:defRPr/>
            </a:pPr>
            <a:r>
              <a:rPr lang="en-SG" sz="2400" b="1" dirty="0" smtClean="0"/>
              <a:t>Note:</a:t>
            </a:r>
          </a:p>
          <a:p>
            <a:pPr algn="just" eaLnBrk="1" hangingPunct="1">
              <a:lnSpc>
                <a:spcPct val="80000"/>
              </a:lnSpc>
              <a:buSzPct val="140000"/>
              <a:defRPr/>
            </a:pPr>
            <a:r>
              <a:rPr lang="en-SG" sz="2000" dirty="0" smtClean="0"/>
              <a:t>The SXR yield is the reduced quantity of generated energy </a:t>
            </a:r>
            <a:r>
              <a:rPr lang="en-SG" sz="2400" dirty="0" smtClean="0">
                <a:solidFill>
                  <a:srgbClr val="FF0000"/>
                </a:solidFill>
              </a:rPr>
              <a:t>after plasma self-absorption </a:t>
            </a:r>
            <a:r>
              <a:rPr lang="en-SG" sz="2000" dirty="0" smtClean="0"/>
              <a:t>which depends primarily on density and temperature</a:t>
            </a:r>
          </a:p>
          <a:p>
            <a:pPr algn="just" eaLnBrk="1" hangingPunct="1">
              <a:lnSpc>
                <a:spcPct val="80000"/>
              </a:lnSpc>
              <a:buSzPct val="140000"/>
              <a:defRPr/>
            </a:pPr>
            <a:endParaRPr lang="en-SG" sz="1000" dirty="0" smtClean="0">
              <a:solidFill>
                <a:srgbClr val="C8D1F2"/>
              </a:solidFill>
            </a:endParaRPr>
          </a:p>
          <a:p>
            <a:pPr algn="just" eaLnBrk="1" hangingPunct="1">
              <a:lnSpc>
                <a:spcPct val="80000"/>
              </a:lnSpc>
              <a:buSzPct val="140000"/>
              <a:defRPr/>
            </a:pPr>
            <a:r>
              <a:rPr lang="en-SG" sz="2000" dirty="0" smtClean="0"/>
              <a:t>The model computes the volumetric plasma self-absorption factor A derived from the photonic excitation number M which is a function of the Z</a:t>
            </a:r>
            <a:r>
              <a:rPr lang="en-SG" sz="2000" baseline="-25000" dirty="0" smtClean="0"/>
              <a:t>n</a:t>
            </a:r>
            <a:r>
              <a:rPr lang="en-SG" sz="2000" dirty="0" smtClean="0"/>
              <a:t>,</a:t>
            </a:r>
            <a:r>
              <a:rPr lang="en-SG" sz="2000" baseline="-25000" dirty="0" smtClean="0"/>
              <a:t> </a:t>
            </a:r>
            <a:r>
              <a:rPr lang="en-SG" sz="2000" dirty="0" err="1" smtClean="0"/>
              <a:t>n</a:t>
            </a:r>
            <a:r>
              <a:rPr lang="en-SG" sz="2000" baseline="-25000" dirty="0" err="1" smtClean="0"/>
              <a:t>i</a:t>
            </a:r>
            <a:r>
              <a:rPr lang="en-SG" sz="2000" dirty="0" smtClean="0"/>
              <a:t>, Z and T. </a:t>
            </a:r>
          </a:p>
          <a:p>
            <a:pPr algn="just" eaLnBrk="1" hangingPunct="1">
              <a:lnSpc>
                <a:spcPct val="80000"/>
              </a:lnSpc>
              <a:buSzPct val="140000"/>
              <a:defRPr/>
            </a:pPr>
            <a:endParaRPr lang="en-SG" sz="1000" dirty="0" smtClean="0"/>
          </a:p>
          <a:p>
            <a:pPr algn="just" eaLnBrk="1" hangingPunct="1">
              <a:lnSpc>
                <a:spcPct val="80000"/>
              </a:lnSpc>
              <a:buSzPct val="140000"/>
              <a:defRPr/>
            </a:pPr>
            <a:r>
              <a:rPr lang="en-SG" sz="2000" dirty="0" smtClean="0"/>
              <a:t>In our range of operation the numerical experiments show that the self absorption is not significant.  </a:t>
            </a:r>
          </a:p>
          <a:p>
            <a:pPr algn="just" eaLnBrk="1" hangingPunct="1">
              <a:lnSpc>
                <a:spcPct val="80000"/>
              </a:lnSpc>
              <a:buSzPct val="140000"/>
              <a:defRPr/>
            </a:pPr>
            <a:endParaRPr lang="en-SG" sz="1000" dirty="0" smtClean="0"/>
          </a:p>
          <a:p>
            <a:pPr algn="just" eaLnBrk="1" hangingPunct="1">
              <a:lnSpc>
                <a:spcPct val="80000"/>
              </a:lnSpc>
              <a:buSzPct val="140000"/>
              <a:defRPr/>
            </a:pPr>
            <a:r>
              <a:rPr lang="en-SG" sz="2000" dirty="0" smtClean="0"/>
              <a:t>Liu </a:t>
            </a:r>
            <a:r>
              <a:rPr lang="en-SG" sz="2000" dirty="0" err="1" smtClean="0"/>
              <a:t>Mahe</a:t>
            </a:r>
            <a:r>
              <a:rPr lang="en-SG" sz="2000" dirty="0" smtClean="0"/>
              <a:t> (1999)  first pointed out that a temperature around 300 </a:t>
            </a:r>
            <a:r>
              <a:rPr lang="en-SG" sz="2000" dirty="0" err="1" smtClean="0"/>
              <a:t>eV</a:t>
            </a:r>
            <a:r>
              <a:rPr lang="en-SG" sz="2000" dirty="0" smtClean="0"/>
              <a:t> is optimum for SXR production. Shan Bing’s (2000) subsequent work and our experience through numerical experiments suggest that around  </a:t>
            </a:r>
            <a:r>
              <a:rPr lang="en-SG" sz="2000" dirty="0" smtClean="0">
                <a:solidFill>
                  <a:srgbClr val="FF0000"/>
                </a:solidFill>
              </a:rPr>
              <a:t>2x10</a:t>
            </a:r>
            <a:r>
              <a:rPr lang="en-SG" sz="2000" baseline="30000" dirty="0" smtClean="0">
                <a:solidFill>
                  <a:srgbClr val="FF0000"/>
                </a:solidFill>
              </a:rPr>
              <a:t>6</a:t>
            </a:r>
            <a:r>
              <a:rPr lang="en-SG" sz="2000" dirty="0" smtClean="0">
                <a:solidFill>
                  <a:srgbClr val="FF0000"/>
                </a:solidFill>
              </a:rPr>
              <a:t> K (below 200 </a:t>
            </a:r>
            <a:r>
              <a:rPr lang="en-SG" sz="2000" dirty="0" err="1" smtClean="0">
                <a:solidFill>
                  <a:srgbClr val="FF0000"/>
                </a:solidFill>
              </a:rPr>
              <a:t>eV</a:t>
            </a:r>
            <a:r>
              <a:rPr lang="en-SG" sz="2000" dirty="0" smtClean="0">
                <a:solidFill>
                  <a:srgbClr val="FF00FF"/>
                </a:solidFill>
              </a:rPr>
              <a:t>)</a:t>
            </a:r>
            <a:r>
              <a:rPr lang="en-SG" sz="2000" dirty="0" smtClean="0">
                <a:solidFill>
                  <a:srgbClr val="C8D1F2"/>
                </a:solidFill>
              </a:rPr>
              <a:t> </a:t>
            </a:r>
            <a:r>
              <a:rPr lang="en-SG" sz="2000" dirty="0" smtClean="0"/>
              <a:t>or even a little lower could be better. </a:t>
            </a:r>
          </a:p>
          <a:p>
            <a:pPr algn="just" eaLnBrk="1" hangingPunct="1">
              <a:lnSpc>
                <a:spcPct val="80000"/>
              </a:lnSpc>
              <a:buSzPct val="140000"/>
              <a:defRPr/>
            </a:pPr>
            <a:endParaRPr lang="en-SG" sz="1000" dirty="0" smtClean="0">
              <a:solidFill>
                <a:srgbClr val="C8D1F2"/>
              </a:solidFill>
            </a:endParaRPr>
          </a:p>
          <a:p>
            <a:pPr algn="just" eaLnBrk="1" hangingPunct="1">
              <a:lnSpc>
                <a:spcPct val="80000"/>
              </a:lnSpc>
              <a:buSzPct val="140000"/>
              <a:defRPr/>
            </a:pPr>
            <a:r>
              <a:rPr lang="en-SG" sz="2000" dirty="0" smtClean="0"/>
              <a:t>Hence for SXR scaling there is an optimum small range of temperatures </a:t>
            </a:r>
          </a:p>
          <a:p>
            <a:pPr algn="just" eaLnBrk="1" hangingPunct="1">
              <a:lnSpc>
                <a:spcPct val="80000"/>
              </a:lnSpc>
              <a:buSzPct val="140000"/>
              <a:buFontTx/>
              <a:buNone/>
              <a:defRPr/>
            </a:pPr>
            <a:r>
              <a:rPr lang="en-SG" sz="2000" dirty="0">
                <a:solidFill>
                  <a:srgbClr val="C8D1F2"/>
                </a:solidFill>
              </a:rPr>
              <a:t>	</a:t>
            </a:r>
            <a:r>
              <a:rPr lang="en-SG" sz="2400" b="1" dirty="0" smtClean="0">
                <a:solidFill>
                  <a:srgbClr val="C8D1F2"/>
                </a:solidFill>
              </a:rPr>
              <a:t> </a:t>
            </a:r>
            <a:r>
              <a:rPr lang="en-SG" sz="2400" b="1" dirty="0" smtClean="0">
                <a:solidFill>
                  <a:srgbClr val="FF0000"/>
                </a:solidFill>
              </a:rPr>
              <a:t>(</a:t>
            </a:r>
            <a:r>
              <a:rPr lang="en-SG" sz="2400" b="1" i="1" dirty="0" smtClean="0">
                <a:solidFill>
                  <a:srgbClr val="FF0000"/>
                </a:solidFill>
              </a:rPr>
              <a:t>T </a:t>
            </a:r>
            <a:r>
              <a:rPr lang="en-SG" sz="2400" b="1" dirty="0" smtClean="0">
                <a:solidFill>
                  <a:srgbClr val="FF0000"/>
                </a:solidFill>
              </a:rPr>
              <a:t>window). [200-500 </a:t>
            </a:r>
            <a:r>
              <a:rPr lang="en-SG" sz="2400" b="1" dirty="0" err="1" smtClean="0">
                <a:solidFill>
                  <a:srgbClr val="FF0000"/>
                </a:solidFill>
              </a:rPr>
              <a:t>eV</a:t>
            </a:r>
            <a:r>
              <a:rPr lang="en-SG" sz="2400" b="1" dirty="0" smtClean="0">
                <a:solidFill>
                  <a:srgbClr val="FF0000"/>
                </a:solidFill>
              </a:rPr>
              <a:t>]</a:t>
            </a:r>
            <a:endParaRPr lang="en-GB" sz="2400" b="1" dirty="0" smtClean="0">
              <a:solidFill>
                <a:srgbClr val="FF0000"/>
              </a:solidFill>
            </a:endParaRPr>
          </a:p>
        </p:txBody>
      </p:sp>
      <p:sp>
        <p:nvSpPr>
          <p:cNvPr id="4" name="Title 1"/>
          <p:cNvSpPr txBox="1">
            <a:spLocks/>
          </p:cNvSpPr>
          <p:nvPr/>
        </p:nvSpPr>
        <p:spPr>
          <a:xfrm>
            <a:off x="0" y="304800"/>
            <a:ext cx="9144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SG" sz="4000" b="1" dirty="0" smtClean="0">
                <a:solidFill>
                  <a:srgbClr val="FF0000"/>
                </a:solidFill>
              </a:rPr>
              <a:t>Computation of Neon SXR yield </a:t>
            </a:r>
            <a:r>
              <a:rPr lang="en-SG" sz="3600" b="1" dirty="0" smtClean="0">
                <a:solidFill>
                  <a:srgbClr val="FF0000"/>
                </a:solidFill>
              </a:rPr>
              <a:t>(2/2)</a:t>
            </a:r>
            <a:endParaRPr lang="en-GB" sz="3600" b="1" dirty="0">
              <a:solidFill>
                <a:srgbClr val="FF0000"/>
              </a:solidFill>
            </a:endParaRPr>
          </a:p>
        </p:txBody>
      </p:sp>
      <p:sp>
        <p:nvSpPr>
          <p:cNvPr id="5" name="Rectangle 4"/>
          <p:cNvSpPr/>
          <p:nvPr/>
        </p:nvSpPr>
        <p:spPr>
          <a:xfrm>
            <a:off x="0" y="5791200"/>
            <a:ext cx="9144000" cy="523220"/>
          </a:xfrm>
          <a:prstGeom prst="rect">
            <a:avLst/>
          </a:prstGeom>
        </p:spPr>
        <p:txBody>
          <a:bodyPr wrap="square">
            <a:spAutoFit/>
          </a:bodyPr>
          <a:lstStyle/>
          <a:p>
            <a:r>
              <a:rPr lang="en-US" sz="1400" b="1" dirty="0">
                <a:solidFill>
                  <a:schemeClr val="accent1">
                    <a:lumMod val="75000"/>
                  </a:schemeClr>
                </a:solidFill>
              </a:rPr>
              <a:t>S Lee, S H Saw, P Lee and R S </a:t>
            </a:r>
            <a:r>
              <a:rPr lang="en-US" sz="1400" b="1" dirty="0" err="1">
                <a:solidFill>
                  <a:schemeClr val="accent1">
                    <a:lumMod val="75000"/>
                  </a:schemeClr>
                </a:solidFill>
              </a:rPr>
              <a:t>Rawat</a:t>
            </a:r>
            <a:r>
              <a:rPr lang="en-US" sz="1400" b="1" dirty="0">
                <a:solidFill>
                  <a:schemeClr val="accent1">
                    <a:lumMod val="75000"/>
                  </a:schemeClr>
                </a:solidFill>
              </a:rPr>
              <a:t>, “Numerical experiments on plasma focus neon soft x-ray scaling</a:t>
            </a:r>
            <a:r>
              <a:rPr lang="en-US" sz="1400" b="1" dirty="0" smtClean="0">
                <a:solidFill>
                  <a:schemeClr val="accent1">
                    <a:lumMod val="75000"/>
                  </a:schemeClr>
                </a:solidFill>
              </a:rPr>
              <a:t>”</a:t>
            </a:r>
          </a:p>
          <a:p>
            <a:r>
              <a:rPr lang="en-US" sz="1400" b="1" dirty="0" smtClean="0">
                <a:solidFill>
                  <a:schemeClr val="accent1">
                    <a:lumMod val="75000"/>
                  </a:schemeClr>
                </a:solidFill>
              </a:rPr>
              <a:t>Plasma </a:t>
            </a:r>
            <a:r>
              <a:rPr lang="en-US" sz="1400" b="1" dirty="0">
                <a:solidFill>
                  <a:schemeClr val="accent1">
                    <a:lumMod val="75000"/>
                  </a:schemeClr>
                </a:solidFill>
              </a:rPr>
              <a:t>Physics and Controlled Fusion  51, 105013 (8pp) (2009) </a:t>
            </a:r>
          </a:p>
        </p:txBody>
      </p:sp>
    </p:spTree>
    <p:extLst>
      <p:ext uri="{BB962C8B-B14F-4D97-AF65-F5344CB8AC3E}">
        <p14:creationId xmlns:p14="http://schemas.microsoft.com/office/powerpoint/2010/main" val="3221779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ctrTitle" idx="4294967295"/>
          </p:nvPr>
        </p:nvSpPr>
        <p:spPr>
          <a:xfrm>
            <a:off x="0" y="457201"/>
            <a:ext cx="9144000" cy="838199"/>
          </a:xfrm>
        </p:spPr>
        <p:txBody>
          <a:bodyPr>
            <a:noAutofit/>
          </a:bodyPr>
          <a:lstStyle/>
          <a:p>
            <a:r>
              <a:rPr lang="en-US" sz="3200" b="1" dirty="0" smtClean="0">
                <a:solidFill>
                  <a:srgbClr val="FF0000"/>
                </a:solidFill>
                <a:cs typeface="Times New Roman" pitchFamily="18" charset="0"/>
              </a:rPr>
              <a:t>Computation of Ion beam flux and fluence (</a:t>
            </a:r>
            <a:r>
              <a:rPr lang="en-US" sz="2800" b="1" dirty="0" smtClean="0">
                <a:solidFill>
                  <a:srgbClr val="FF0000"/>
                </a:solidFill>
                <a:cs typeface="Times New Roman" pitchFamily="18" charset="0"/>
              </a:rPr>
              <a:t>1/5)</a:t>
            </a:r>
            <a:endParaRPr lang="en-MY" sz="2800" dirty="0" smtClean="0">
              <a:solidFill>
                <a:srgbClr val="FF0000"/>
              </a:solidFill>
            </a:endParaRPr>
          </a:p>
        </p:txBody>
      </p:sp>
      <p:sp>
        <p:nvSpPr>
          <p:cNvPr id="131075" name="Subtitle 2"/>
          <p:cNvSpPr>
            <a:spLocks noGrp="1"/>
          </p:cNvSpPr>
          <p:nvPr>
            <p:ph type="subTitle" idx="4294967295"/>
          </p:nvPr>
        </p:nvSpPr>
        <p:spPr>
          <a:xfrm>
            <a:off x="685800" y="1752600"/>
            <a:ext cx="8001000" cy="3886200"/>
          </a:xfrm>
        </p:spPr>
        <p:txBody>
          <a:bodyPr>
            <a:normAutofit fontScale="92500" lnSpcReduction="10000"/>
          </a:bodyPr>
          <a:lstStyle/>
          <a:p>
            <a:pPr marL="0" indent="0">
              <a:spcBef>
                <a:spcPct val="0"/>
              </a:spcBef>
              <a:buFontTx/>
              <a:buNone/>
            </a:pPr>
            <a:r>
              <a:rPr lang="en-US" sz="3200" dirty="0" smtClean="0">
                <a:cs typeface="Times New Roman" pitchFamily="18" charset="0"/>
              </a:rPr>
              <a:t>Ion beam flux </a:t>
            </a:r>
            <a:r>
              <a:rPr lang="en-US" sz="4000" b="1" dirty="0" err="1" smtClean="0">
                <a:solidFill>
                  <a:srgbClr val="0000FF"/>
                </a:solidFill>
                <a:cs typeface="Times New Roman" pitchFamily="18" charset="0"/>
              </a:rPr>
              <a:t>J</a:t>
            </a:r>
            <a:r>
              <a:rPr lang="en-US" sz="4000" b="1" baseline="-25000" dirty="0" err="1" smtClean="0">
                <a:solidFill>
                  <a:srgbClr val="0000FF"/>
                </a:solidFill>
                <a:cs typeface="Times New Roman" pitchFamily="18" charset="0"/>
              </a:rPr>
              <a:t>b</a:t>
            </a:r>
            <a:r>
              <a:rPr lang="en-US" sz="4000" b="1" dirty="0" smtClean="0">
                <a:solidFill>
                  <a:srgbClr val="0000FF"/>
                </a:solidFill>
                <a:cs typeface="Times New Roman" pitchFamily="18" charset="0"/>
              </a:rPr>
              <a:t> =</a:t>
            </a:r>
            <a:r>
              <a:rPr lang="en-US" sz="4000" b="1" dirty="0" err="1" smtClean="0">
                <a:solidFill>
                  <a:srgbClr val="0000FF"/>
                </a:solidFill>
                <a:cs typeface="Times New Roman" pitchFamily="18" charset="0"/>
              </a:rPr>
              <a:t>n</a:t>
            </a:r>
            <a:r>
              <a:rPr lang="en-US" sz="4000" b="1" baseline="-25000" dirty="0" err="1" smtClean="0">
                <a:solidFill>
                  <a:srgbClr val="0000FF"/>
                </a:solidFill>
                <a:cs typeface="Times New Roman" pitchFamily="18" charset="0"/>
              </a:rPr>
              <a:t>b</a:t>
            </a:r>
            <a:r>
              <a:rPr lang="en-US" sz="4000" b="1" dirty="0" err="1" smtClean="0">
                <a:solidFill>
                  <a:srgbClr val="0000FF"/>
                </a:solidFill>
                <a:cs typeface="Times New Roman" pitchFamily="18" charset="0"/>
              </a:rPr>
              <a:t>v</a:t>
            </a:r>
            <a:r>
              <a:rPr lang="en-US" sz="4000" b="1" baseline="-25000" dirty="0" err="1" smtClean="0">
                <a:solidFill>
                  <a:srgbClr val="0000FF"/>
                </a:solidFill>
                <a:cs typeface="Times New Roman" pitchFamily="18" charset="0"/>
              </a:rPr>
              <a:t>b</a:t>
            </a:r>
            <a:r>
              <a:rPr lang="en-US" sz="4000" b="1" dirty="0" smtClean="0">
                <a:solidFill>
                  <a:srgbClr val="0000FF"/>
                </a:solidFill>
                <a:cs typeface="Times New Roman" pitchFamily="18" charset="0"/>
              </a:rPr>
              <a:t> </a:t>
            </a:r>
            <a:r>
              <a:rPr lang="en-US" sz="3200" dirty="0" smtClean="0">
                <a:cs typeface="Times New Roman" pitchFamily="18" charset="0"/>
              </a:rPr>
              <a:t>where</a:t>
            </a:r>
            <a:endParaRPr lang="en-MY" sz="3200" dirty="0" smtClean="0">
              <a:cs typeface="Times New Roman" pitchFamily="18" charset="0"/>
            </a:endParaRPr>
          </a:p>
          <a:p>
            <a:pPr marL="0" indent="0">
              <a:spcBef>
                <a:spcPct val="0"/>
              </a:spcBef>
              <a:buFontTx/>
              <a:buNone/>
            </a:pPr>
            <a:endParaRPr lang="en-US" sz="3200" dirty="0" smtClean="0">
              <a:cs typeface="Times New Roman" pitchFamily="18" charset="0"/>
            </a:endParaRPr>
          </a:p>
          <a:p>
            <a:pPr marL="0" indent="0">
              <a:spcBef>
                <a:spcPct val="0"/>
              </a:spcBef>
              <a:buFontTx/>
              <a:buNone/>
            </a:pPr>
            <a:r>
              <a:rPr lang="en-US" sz="3200" dirty="0" err="1" smtClean="0">
                <a:cs typeface="Times New Roman" pitchFamily="18" charset="0"/>
              </a:rPr>
              <a:t>n</a:t>
            </a:r>
            <a:r>
              <a:rPr lang="en-US" sz="3200" baseline="-25000" dirty="0" err="1" smtClean="0">
                <a:cs typeface="Times New Roman" pitchFamily="18" charset="0"/>
              </a:rPr>
              <a:t>b</a:t>
            </a:r>
            <a:r>
              <a:rPr lang="en-US" sz="3200" dirty="0" smtClean="0">
                <a:cs typeface="Times New Roman" pitchFamily="18" charset="0"/>
              </a:rPr>
              <a:t>= number of beam ions </a:t>
            </a:r>
            <a:r>
              <a:rPr lang="en-US" sz="3200" dirty="0" err="1" smtClean="0">
                <a:cs typeface="Times New Roman" pitchFamily="18" charset="0"/>
              </a:rPr>
              <a:t>N</a:t>
            </a:r>
            <a:r>
              <a:rPr lang="en-US" sz="3200" baseline="-25000" dirty="0" err="1" smtClean="0">
                <a:cs typeface="Times New Roman" pitchFamily="18" charset="0"/>
              </a:rPr>
              <a:t>b</a:t>
            </a:r>
            <a:r>
              <a:rPr lang="en-US" sz="3200" baseline="-25000" dirty="0" smtClean="0">
                <a:cs typeface="Times New Roman" pitchFamily="18" charset="0"/>
              </a:rPr>
              <a:t> </a:t>
            </a:r>
            <a:r>
              <a:rPr lang="en-US" sz="3200" dirty="0" smtClean="0">
                <a:cs typeface="Times New Roman" pitchFamily="18" charset="0"/>
              </a:rPr>
              <a:t>divided by volume of plasma traversed </a:t>
            </a:r>
          </a:p>
          <a:p>
            <a:pPr marL="0" indent="0">
              <a:spcBef>
                <a:spcPct val="0"/>
              </a:spcBef>
              <a:buFontTx/>
              <a:buNone/>
            </a:pPr>
            <a:r>
              <a:rPr lang="en-US" sz="3200" dirty="0" err="1" smtClean="0">
                <a:cs typeface="Times New Roman" pitchFamily="18" charset="0"/>
              </a:rPr>
              <a:t>v</a:t>
            </a:r>
            <a:r>
              <a:rPr lang="en-US" sz="3200" baseline="-25000" dirty="0" err="1" smtClean="0">
                <a:cs typeface="Times New Roman" pitchFamily="18" charset="0"/>
              </a:rPr>
              <a:t>b</a:t>
            </a:r>
            <a:r>
              <a:rPr lang="en-US" sz="3200" baseline="-25000" dirty="0" smtClean="0">
                <a:cs typeface="Times New Roman" pitchFamily="18" charset="0"/>
              </a:rPr>
              <a:t>  </a:t>
            </a:r>
            <a:r>
              <a:rPr lang="en-US" sz="3200" dirty="0" smtClean="0">
                <a:cs typeface="Times New Roman" pitchFamily="18" charset="0"/>
              </a:rPr>
              <a:t>= effective speed of the beam ions. </a:t>
            </a:r>
          </a:p>
          <a:p>
            <a:pPr marL="0" indent="0">
              <a:spcBef>
                <a:spcPct val="0"/>
              </a:spcBef>
              <a:buFontTx/>
              <a:buNone/>
            </a:pPr>
            <a:endParaRPr lang="en-MY" sz="3200" dirty="0" smtClean="0">
              <a:cs typeface="Times New Roman" pitchFamily="18" charset="0"/>
            </a:endParaRPr>
          </a:p>
          <a:p>
            <a:pPr marL="0" indent="0">
              <a:spcBef>
                <a:spcPct val="0"/>
              </a:spcBef>
              <a:buFontTx/>
              <a:buNone/>
            </a:pPr>
            <a:r>
              <a:rPr lang="en-US" sz="2400" dirty="0" smtClean="0">
                <a:cs typeface="Times New Roman" pitchFamily="18" charset="0"/>
              </a:rPr>
              <a:t>All quantities in SI units, except where otherwise stated.</a:t>
            </a:r>
          </a:p>
          <a:p>
            <a:pPr marL="0" indent="0">
              <a:spcBef>
                <a:spcPct val="0"/>
              </a:spcBef>
              <a:buFontTx/>
              <a:buNone/>
            </a:pPr>
            <a:endParaRPr lang="en-MY" sz="2400" dirty="0" smtClean="0">
              <a:cs typeface="Times New Roman" pitchFamily="18" charset="0"/>
            </a:endParaRPr>
          </a:p>
          <a:p>
            <a:pPr marL="0" indent="0">
              <a:spcBef>
                <a:spcPct val="0"/>
              </a:spcBef>
              <a:buFontTx/>
              <a:buNone/>
            </a:pPr>
            <a:r>
              <a:rPr lang="en-US" sz="3200" dirty="0" smtClean="0">
                <a:cs typeface="Times New Roman" pitchFamily="18" charset="0"/>
              </a:rPr>
              <a:t>Note that </a:t>
            </a:r>
            <a:r>
              <a:rPr lang="en-US" sz="3200" dirty="0" err="1" smtClean="0">
                <a:cs typeface="Times New Roman" pitchFamily="18" charset="0"/>
              </a:rPr>
              <a:t>n</a:t>
            </a:r>
            <a:r>
              <a:rPr lang="en-US" sz="3200" baseline="-25000" dirty="0" err="1" smtClean="0">
                <a:cs typeface="Times New Roman" pitchFamily="18" charset="0"/>
              </a:rPr>
              <a:t>b</a:t>
            </a:r>
            <a:r>
              <a:rPr lang="en-US" sz="3200" dirty="0" err="1" smtClean="0">
                <a:cs typeface="Times New Roman" pitchFamily="18" charset="0"/>
              </a:rPr>
              <a:t>v</a:t>
            </a:r>
            <a:r>
              <a:rPr lang="en-US" sz="3200" baseline="-25000" dirty="0" err="1" smtClean="0">
                <a:cs typeface="Times New Roman" pitchFamily="18" charset="0"/>
              </a:rPr>
              <a:t>b</a:t>
            </a:r>
            <a:r>
              <a:rPr lang="en-US" sz="3200" dirty="0" smtClean="0">
                <a:cs typeface="Times New Roman" pitchFamily="18" charset="0"/>
              </a:rPr>
              <a:t> has units of ions per m</a:t>
            </a:r>
            <a:r>
              <a:rPr lang="en-US" sz="3200" baseline="30000" dirty="0" smtClean="0">
                <a:cs typeface="Times New Roman" pitchFamily="18" charset="0"/>
              </a:rPr>
              <a:t>-2</a:t>
            </a:r>
            <a:r>
              <a:rPr lang="en-US" sz="3200" dirty="0" smtClean="0">
                <a:cs typeface="Times New Roman" pitchFamily="18" charset="0"/>
              </a:rPr>
              <a:t> s</a:t>
            </a:r>
            <a:r>
              <a:rPr lang="en-US" sz="3200" baseline="30000" dirty="0" smtClean="0">
                <a:cs typeface="Times New Roman" pitchFamily="18" charset="0"/>
              </a:rPr>
              <a:t>-1</a:t>
            </a:r>
            <a:r>
              <a:rPr lang="en-US" sz="3200" dirty="0" smtClean="0">
                <a:cs typeface="Times New Roman" pitchFamily="18" charset="0"/>
              </a:rPr>
              <a:t>.</a:t>
            </a:r>
            <a:endParaRPr lang="en-MY" sz="3200" dirty="0" smtClean="0">
              <a:cs typeface="Times New Roman" pitchFamily="18" charset="0"/>
            </a:endParaRPr>
          </a:p>
          <a:p>
            <a:pPr marL="0" indent="0" algn="ctr">
              <a:buFontTx/>
              <a:buNone/>
            </a:pPr>
            <a:endParaRPr lang="en-MY" sz="3200" dirty="0" smtClean="0"/>
          </a:p>
        </p:txBody>
      </p:sp>
    </p:spTree>
    <p:extLst>
      <p:ext uri="{BB962C8B-B14F-4D97-AF65-F5344CB8AC3E}">
        <p14:creationId xmlns:p14="http://schemas.microsoft.com/office/powerpoint/2010/main" val="1992783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p:cNvSpPr>
            <a:spLocks noGrp="1"/>
          </p:cNvSpPr>
          <p:nvPr>
            <p:ph type="ctrTitle" idx="4294967295"/>
          </p:nvPr>
        </p:nvSpPr>
        <p:spPr>
          <a:xfrm>
            <a:off x="228600" y="1295400"/>
            <a:ext cx="8610600" cy="685800"/>
          </a:xfrm>
        </p:spPr>
        <p:txBody>
          <a:bodyPr>
            <a:noAutofit/>
          </a:bodyPr>
          <a:lstStyle/>
          <a:p>
            <a:r>
              <a:rPr lang="en-US" sz="2800" dirty="0" smtClean="0"/>
              <a:t/>
            </a:r>
            <a:br>
              <a:rPr lang="en-US" sz="2800" dirty="0" smtClean="0"/>
            </a:br>
            <a:r>
              <a:rPr lang="en-US" sz="2800" dirty="0" smtClean="0"/>
              <a:t>We derive </a:t>
            </a:r>
            <a:r>
              <a:rPr lang="en-US" sz="2800" b="1" dirty="0" err="1" smtClean="0">
                <a:solidFill>
                  <a:srgbClr val="0000FF"/>
                </a:solidFill>
              </a:rPr>
              <a:t>n</a:t>
            </a:r>
            <a:r>
              <a:rPr lang="en-US" sz="2800" b="1" baseline="-25000" dirty="0" err="1" smtClean="0">
                <a:solidFill>
                  <a:srgbClr val="0000FF"/>
                </a:solidFill>
              </a:rPr>
              <a:t>b</a:t>
            </a:r>
            <a:r>
              <a:rPr lang="en-US" sz="2800" b="1" dirty="0" smtClean="0">
                <a:solidFill>
                  <a:srgbClr val="0000FF"/>
                </a:solidFill>
              </a:rPr>
              <a:t> from pinch inductive energy considerations</a:t>
            </a:r>
            <a:br>
              <a:rPr lang="en-US" sz="2800" b="1" dirty="0" smtClean="0">
                <a:solidFill>
                  <a:srgbClr val="0000FF"/>
                </a:solidFill>
              </a:rPr>
            </a:br>
            <a:endParaRPr lang="en-MY" sz="2800" b="1" dirty="0" smtClean="0">
              <a:solidFill>
                <a:srgbClr val="0000FF"/>
              </a:solidFill>
            </a:endParaRPr>
          </a:p>
        </p:txBody>
      </p:sp>
      <p:sp>
        <p:nvSpPr>
          <p:cNvPr id="132099" name="Subtitle 2"/>
          <p:cNvSpPr>
            <a:spLocks noGrp="1"/>
          </p:cNvSpPr>
          <p:nvPr>
            <p:ph type="subTitle" idx="4294967295"/>
          </p:nvPr>
        </p:nvSpPr>
        <p:spPr>
          <a:xfrm>
            <a:off x="381000" y="1905000"/>
            <a:ext cx="8610600" cy="4114800"/>
          </a:xfrm>
        </p:spPr>
        <p:txBody>
          <a:bodyPr>
            <a:normAutofit/>
          </a:bodyPr>
          <a:lstStyle/>
          <a:p>
            <a:r>
              <a:rPr lang="en-US" sz="2000" dirty="0" smtClean="0"/>
              <a:t>Total number of beam ions </a:t>
            </a:r>
            <a:r>
              <a:rPr lang="en-US" sz="2000" dirty="0" err="1" smtClean="0"/>
              <a:t>N</a:t>
            </a:r>
            <a:r>
              <a:rPr lang="en-US" sz="2000" baseline="-25000" dirty="0" err="1" smtClean="0"/>
              <a:t>b</a:t>
            </a:r>
            <a:r>
              <a:rPr lang="en-US" sz="2000" dirty="0" smtClean="0"/>
              <a:t> (each ion mass </a:t>
            </a:r>
            <a:r>
              <a:rPr lang="en-US" sz="2000" dirty="0" err="1" smtClean="0"/>
              <a:t>Mm</a:t>
            </a:r>
            <a:r>
              <a:rPr lang="en-US" sz="2000" baseline="-25000" dirty="0" err="1" smtClean="0"/>
              <a:t>p</a:t>
            </a:r>
            <a:r>
              <a:rPr lang="en-US" sz="2000" dirty="0" smtClean="0"/>
              <a:t>, speed </a:t>
            </a:r>
            <a:r>
              <a:rPr lang="en-US" sz="2000" dirty="0" err="1" smtClean="0"/>
              <a:t>v</a:t>
            </a:r>
            <a:r>
              <a:rPr lang="en-US" sz="2000" baseline="-25000" dirty="0" err="1" smtClean="0"/>
              <a:t>b</a:t>
            </a:r>
            <a:r>
              <a:rPr lang="en-US" sz="2000" dirty="0" smtClean="0"/>
              <a:t>) has</a:t>
            </a:r>
            <a:endParaRPr lang="en-MY" sz="2000" dirty="0" smtClean="0"/>
          </a:p>
          <a:p>
            <a:r>
              <a:rPr lang="en-US" sz="2400" b="1" dirty="0" smtClean="0">
                <a:solidFill>
                  <a:srgbClr val="C00000"/>
                </a:solidFill>
              </a:rPr>
              <a:t>KE= (1/2) </a:t>
            </a:r>
            <a:r>
              <a:rPr lang="en-US" sz="2400" b="1" dirty="0" err="1" smtClean="0">
                <a:solidFill>
                  <a:srgbClr val="C00000"/>
                </a:solidFill>
              </a:rPr>
              <a:t>N</a:t>
            </a:r>
            <a:r>
              <a:rPr lang="en-US" sz="2400" b="1" baseline="-25000" dirty="0" err="1" smtClean="0">
                <a:solidFill>
                  <a:srgbClr val="C00000"/>
                </a:solidFill>
              </a:rPr>
              <a:t>b</a:t>
            </a:r>
            <a:r>
              <a:rPr lang="en-US" sz="2400" b="1" dirty="0" smtClean="0">
                <a:solidFill>
                  <a:srgbClr val="C00000"/>
                </a:solidFill>
              </a:rPr>
              <a:t> Mm</a:t>
            </a:r>
            <a:r>
              <a:rPr lang="en-US" sz="2400" b="1" baseline="-25000" dirty="0" smtClean="0">
                <a:solidFill>
                  <a:srgbClr val="C00000"/>
                </a:solidFill>
              </a:rPr>
              <a:t>p</a:t>
            </a:r>
            <a:r>
              <a:rPr lang="en-US" sz="2400" b="1" dirty="0" smtClean="0">
                <a:solidFill>
                  <a:srgbClr val="C00000"/>
                </a:solidFill>
              </a:rPr>
              <a:t>v</a:t>
            </a:r>
            <a:r>
              <a:rPr lang="en-US" sz="2400" b="1" baseline="-25000" dirty="0" smtClean="0">
                <a:solidFill>
                  <a:srgbClr val="C00000"/>
                </a:solidFill>
              </a:rPr>
              <a:t>b</a:t>
            </a:r>
            <a:r>
              <a:rPr lang="en-US" sz="2400" b="1" baseline="30000" dirty="0" smtClean="0">
                <a:solidFill>
                  <a:srgbClr val="C00000"/>
                </a:solidFill>
              </a:rPr>
              <a:t>2   </a:t>
            </a:r>
            <a:r>
              <a:rPr lang="en-US" sz="2400" b="1" dirty="0">
                <a:solidFill>
                  <a:srgbClr val="C00000"/>
                </a:solidFill>
              </a:rPr>
              <a:t> </a:t>
            </a:r>
            <a:r>
              <a:rPr lang="en-US" sz="2000" dirty="0" smtClean="0"/>
              <a:t>where </a:t>
            </a:r>
            <a:r>
              <a:rPr lang="en-US" sz="2000" dirty="0" err="1" smtClean="0"/>
              <a:t>m</a:t>
            </a:r>
            <a:r>
              <a:rPr lang="en-US" sz="2000" baseline="-25000" dirty="0" err="1" smtClean="0"/>
              <a:t>p</a:t>
            </a:r>
            <a:r>
              <a:rPr lang="en-US" sz="2000" baseline="-25000" dirty="0" smtClean="0"/>
              <a:t> </a:t>
            </a:r>
            <a:r>
              <a:rPr lang="en-US" sz="2000" dirty="0" smtClean="0"/>
              <a:t>=1.673x10</a:t>
            </a:r>
            <a:r>
              <a:rPr lang="en-US" sz="2000" baseline="30000" dirty="0" smtClean="0"/>
              <a:t>-27</a:t>
            </a:r>
            <a:r>
              <a:rPr lang="en-US" sz="2000" dirty="0" smtClean="0"/>
              <a:t> kg is proton mass;  M=mass number of ion e.g. neon ion has mass number M=20.</a:t>
            </a:r>
          </a:p>
          <a:p>
            <a:r>
              <a:rPr lang="en-US" sz="2000" dirty="0" smtClean="0"/>
              <a:t>Assume this KE is imparted </a:t>
            </a:r>
            <a:r>
              <a:rPr lang="en-US" sz="2400" b="1" dirty="0" smtClean="0">
                <a:solidFill>
                  <a:srgbClr val="C00000"/>
                </a:solidFill>
              </a:rPr>
              <a:t>by a fraction </a:t>
            </a:r>
            <a:r>
              <a:rPr lang="en-US" sz="2400" b="1" dirty="0" err="1" smtClean="0">
                <a:solidFill>
                  <a:srgbClr val="C00000"/>
                </a:solidFill>
              </a:rPr>
              <a:t>f</a:t>
            </a:r>
            <a:r>
              <a:rPr lang="en-US" sz="2400" b="1" baseline="-25000" dirty="0" err="1" smtClean="0">
                <a:solidFill>
                  <a:srgbClr val="C00000"/>
                </a:solidFill>
              </a:rPr>
              <a:t>e</a:t>
            </a:r>
            <a:r>
              <a:rPr lang="en-US" sz="2400" b="1" baseline="-25000" dirty="0" smtClean="0">
                <a:solidFill>
                  <a:srgbClr val="C00000"/>
                </a:solidFill>
              </a:rPr>
              <a:t>  </a:t>
            </a:r>
            <a:r>
              <a:rPr lang="en-US" sz="2400" b="1" dirty="0" smtClean="0">
                <a:solidFill>
                  <a:srgbClr val="C00000"/>
                </a:solidFill>
              </a:rPr>
              <a:t>of the inductive pinch energy (1/2) </a:t>
            </a:r>
            <a:r>
              <a:rPr lang="en-US" sz="2400" b="1" dirty="0" err="1" smtClean="0">
                <a:solidFill>
                  <a:srgbClr val="C00000"/>
                </a:solidFill>
              </a:rPr>
              <a:t>L</a:t>
            </a:r>
            <a:r>
              <a:rPr lang="en-US" sz="2400" b="1" baseline="-25000" dirty="0" err="1" smtClean="0">
                <a:solidFill>
                  <a:srgbClr val="C00000"/>
                </a:solidFill>
              </a:rPr>
              <a:t>p</a:t>
            </a:r>
            <a:r>
              <a:rPr lang="en-US" sz="2400" b="1" dirty="0" smtClean="0">
                <a:solidFill>
                  <a:srgbClr val="C00000"/>
                </a:solidFill>
              </a:rPr>
              <a:t> I</a:t>
            </a:r>
            <a:r>
              <a:rPr lang="en-US" sz="2400" b="1" baseline="-25000" dirty="0" smtClean="0">
                <a:solidFill>
                  <a:srgbClr val="C00000"/>
                </a:solidFill>
              </a:rPr>
              <a:t>pinch</a:t>
            </a:r>
            <a:r>
              <a:rPr lang="en-US" sz="2400" b="1" baseline="30000" dirty="0" smtClean="0">
                <a:solidFill>
                  <a:srgbClr val="C00000"/>
                </a:solidFill>
              </a:rPr>
              <a:t>2</a:t>
            </a:r>
            <a:r>
              <a:rPr lang="en-US" sz="2000" dirty="0" smtClean="0"/>
              <a:t> where </a:t>
            </a:r>
            <a:r>
              <a:rPr lang="en-US" sz="2000" dirty="0" err="1" smtClean="0"/>
              <a:t>L</a:t>
            </a:r>
            <a:r>
              <a:rPr lang="en-US" sz="2000" baseline="-25000" dirty="0" err="1" smtClean="0"/>
              <a:t>p</a:t>
            </a:r>
            <a:r>
              <a:rPr lang="en-US" sz="2000" dirty="0" smtClean="0"/>
              <a:t> =(</a:t>
            </a:r>
            <a:r>
              <a:rPr lang="en-US" sz="2000" dirty="0" smtClean="0">
                <a:latin typeface="Symbol" pitchFamily="18" charset="2"/>
              </a:rPr>
              <a:t>m</a:t>
            </a:r>
            <a:r>
              <a:rPr lang="en-US" sz="2000" dirty="0" smtClean="0"/>
              <a:t>/2</a:t>
            </a:r>
            <a:r>
              <a:rPr lang="el-GR" sz="2000" dirty="0" smtClean="0"/>
              <a:t>π</a:t>
            </a:r>
            <a:r>
              <a:rPr lang="en-US" sz="2000" dirty="0" smtClean="0"/>
              <a:t>)(</a:t>
            </a:r>
            <a:r>
              <a:rPr lang="en-US" sz="2000" dirty="0" err="1" smtClean="0"/>
              <a:t>ln</a:t>
            </a:r>
            <a:r>
              <a:rPr lang="en-US" sz="2000" dirty="0" smtClean="0"/>
              <a:t>[b/</a:t>
            </a:r>
            <a:r>
              <a:rPr lang="en-US" sz="2000" dirty="0" err="1" smtClean="0"/>
              <a:t>r</a:t>
            </a:r>
            <a:r>
              <a:rPr lang="en-US" sz="2000" baseline="-25000" dirty="0" err="1" smtClean="0"/>
              <a:t>p</a:t>
            </a:r>
            <a:r>
              <a:rPr lang="en-US" sz="2000" dirty="0" smtClean="0"/>
              <a:t>])</a:t>
            </a:r>
            <a:r>
              <a:rPr lang="en-US" sz="2000" dirty="0" err="1" smtClean="0"/>
              <a:t>z</a:t>
            </a:r>
            <a:r>
              <a:rPr lang="en-US" sz="2000" baseline="-25000" dirty="0" err="1" smtClean="0"/>
              <a:t>p</a:t>
            </a:r>
            <a:r>
              <a:rPr lang="en-US" sz="2000" dirty="0" smtClean="0"/>
              <a:t>; where  </a:t>
            </a:r>
            <a:r>
              <a:rPr lang="en-US" sz="2000" dirty="0" smtClean="0">
                <a:latin typeface="Symbol" pitchFamily="18" charset="2"/>
              </a:rPr>
              <a:t>m</a:t>
            </a:r>
            <a:r>
              <a:rPr lang="en-US" sz="2000" dirty="0" smtClean="0"/>
              <a:t>=4p x10</a:t>
            </a:r>
            <a:r>
              <a:rPr lang="en-US" sz="2000" baseline="30000" dirty="0" smtClean="0"/>
              <a:t>-7</a:t>
            </a:r>
            <a:r>
              <a:rPr lang="en-US" sz="2000" dirty="0" smtClean="0"/>
              <a:t> Hm</a:t>
            </a:r>
            <a:r>
              <a:rPr lang="en-US" sz="2000" baseline="30000" dirty="0" smtClean="0"/>
              <a:t>-1</a:t>
            </a:r>
            <a:r>
              <a:rPr lang="en-US" sz="2000" dirty="0" smtClean="0"/>
              <a:t>, b=outer electrode of PF carrying the return current, </a:t>
            </a:r>
            <a:r>
              <a:rPr lang="en-US" sz="2000" dirty="0" err="1" smtClean="0"/>
              <a:t>r</a:t>
            </a:r>
            <a:r>
              <a:rPr lang="en-US" sz="2000" baseline="-25000" dirty="0" err="1" smtClean="0"/>
              <a:t>p</a:t>
            </a:r>
            <a:r>
              <a:rPr lang="en-US" sz="2000" dirty="0" smtClean="0"/>
              <a:t>= pinch radius  and </a:t>
            </a:r>
            <a:r>
              <a:rPr lang="en-US" sz="2000" dirty="0" err="1" smtClean="0"/>
              <a:t>z</a:t>
            </a:r>
            <a:r>
              <a:rPr lang="en-US" sz="2000" baseline="-25000" dirty="0" err="1" smtClean="0"/>
              <a:t>p</a:t>
            </a:r>
            <a:r>
              <a:rPr lang="en-US" sz="2000" dirty="0" smtClean="0"/>
              <a:t>= length of the pinch.  The pinch current </a:t>
            </a:r>
            <a:r>
              <a:rPr lang="en-US" sz="2000" dirty="0" err="1" smtClean="0"/>
              <a:t>I</a:t>
            </a:r>
            <a:r>
              <a:rPr lang="en-US" sz="2000" baseline="-25000" dirty="0" err="1" smtClean="0"/>
              <a:t>pinch</a:t>
            </a:r>
            <a:r>
              <a:rPr lang="en-US" sz="2000" baseline="-25000" dirty="0" smtClean="0"/>
              <a:t> </a:t>
            </a:r>
            <a:r>
              <a:rPr lang="en-US" sz="2000" dirty="0" smtClean="0"/>
              <a:t>is the value taken at start of pinch. </a:t>
            </a:r>
          </a:p>
          <a:p>
            <a:r>
              <a:rPr lang="en-US" sz="2000" dirty="0" smtClean="0"/>
              <a:t>Thus: (1/2) </a:t>
            </a:r>
            <a:r>
              <a:rPr lang="en-US" sz="2000" dirty="0" err="1" smtClean="0"/>
              <a:t>N</a:t>
            </a:r>
            <a:r>
              <a:rPr lang="en-US" sz="2000" baseline="-25000" dirty="0" err="1" smtClean="0"/>
              <a:t>b</a:t>
            </a:r>
            <a:r>
              <a:rPr lang="en-US" sz="2000" dirty="0" smtClean="0"/>
              <a:t> </a:t>
            </a:r>
            <a:r>
              <a:rPr lang="en-US" sz="2000" dirty="0" err="1" smtClean="0"/>
              <a:t>Mm</a:t>
            </a:r>
            <a:r>
              <a:rPr lang="en-US" sz="2000" baseline="-25000" dirty="0" err="1" smtClean="0"/>
              <a:t>p</a:t>
            </a:r>
            <a:r>
              <a:rPr lang="en-US" sz="2000" dirty="0" smtClean="0"/>
              <a:t> v</a:t>
            </a:r>
            <a:r>
              <a:rPr lang="en-US" sz="2000" baseline="-25000" dirty="0" smtClean="0"/>
              <a:t>b</a:t>
            </a:r>
            <a:r>
              <a:rPr lang="en-US" sz="2000" baseline="30000" dirty="0" smtClean="0"/>
              <a:t>2</a:t>
            </a:r>
            <a:r>
              <a:rPr lang="en-US" sz="2000" dirty="0" smtClean="0"/>
              <a:t>  = (1/2) </a:t>
            </a:r>
            <a:r>
              <a:rPr lang="en-US" sz="2000" dirty="0" err="1" smtClean="0"/>
              <a:t>f</a:t>
            </a:r>
            <a:r>
              <a:rPr lang="en-US" sz="2000" baseline="-25000" dirty="0" err="1" smtClean="0"/>
              <a:t>e</a:t>
            </a:r>
            <a:r>
              <a:rPr lang="en-US" sz="2000" dirty="0" smtClean="0"/>
              <a:t> (m/2</a:t>
            </a:r>
            <a:r>
              <a:rPr lang="el-GR" sz="2000" dirty="0" smtClean="0"/>
              <a:t>π</a:t>
            </a:r>
            <a:r>
              <a:rPr lang="en-US" sz="2000" dirty="0" smtClean="0"/>
              <a:t>) (</a:t>
            </a:r>
            <a:r>
              <a:rPr lang="en-US" sz="2000" dirty="0" err="1" smtClean="0"/>
              <a:t>ln</a:t>
            </a:r>
            <a:r>
              <a:rPr lang="en-US" sz="2000" dirty="0" smtClean="0"/>
              <a:t>[b/</a:t>
            </a:r>
            <a:r>
              <a:rPr lang="en-US" sz="2000" dirty="0" err="1" smtClean="0"/>
              <a:t>r</a:t>
            </a:r>
            <a:r>
              <a:rPr lang="en-US" sz="2000" baseline="-25000" dirty="0" err="1" smtClean="0"/>
              <a:t>p</a:t>
            </a:r>
            <a:r>
              <a:rPr lang="en-US" sz="2000" dirty="0" smtClean="0"/>
              <a:t>]) </a:t>
            </a:r>
            <a:r>
              <a:rPr lang="en-US" sz="2000" dirty="0" err="1" smtClean="0"/>
              <a:t>z</a:t>
            </a:r>
            <a:r>
              <a:rPr lang="en-US" sz="2000" baseline="-25000" dirty="0" err="1" smtClean="0"/>
              <a:t>p</a:t>
            </a:r>
            <a:r>
              <a:rPr lang="en-US" sz="2000" baseline="-25000" dirty="0" smtClean="0"/>
              <a:t> </a:t>
            </a:r>
            <a:r>
              <a:rPr lang="en-US" sz="2000" dirty="0" smtClean="0"/>
              <a:t>I</a:t>
            </a:r>
            <a:r>
              <a:rPr lang="en-US" sz="2000" baseline="-25000" dirty="0" smtClean="0"/>
              <a:t>pinch</a:t>
            </a:r>
            <a:r>
              <a:rPr lang="en-US" sz="2000" baseline="30000" dirty="0" smtClean="0"/>
              <a:t>2 </a:t>
            </a:r>
            <a:r>
              <a:rPr lang="en-US" sz="2000" dirty="0" smtClean="0"/>
              <a:t>;  </a:t>
            </a:r>
            <a:r>
              <a:rPr lang="en-US" sz="2000" dirty="0" err="1" smtClean="0"/>
              <a:t>n</a:t>
            </a:r>
            <a:r>
              <a:rPr lang="en-US" sz="2000" baseline="-25000" dirty="0" err="1" smtClean="0"/>
              <a:t>b</a:t>
            </a:r>
            <a:r>
              <a:rPr lang="en-US" sz="2000" dirty="0" smtClean="0"/>
              <a:t>= </a:t>
            </a:r>
            <a:r>
              <a:rPr lang="en-US" sz="2000" dirty="0" err="1" smtClean="0"/>
              <a:t>N</a:t>
            </a:r>
            <a:r>
              <a:rPr lang="en-US" sz="2000" baseline="-25000" dirty="0" err="1" smtClean="0"/>
              <a:t>b</a:t>
            </a:r>
            <a:r>
              <a:rPr lang="en-US" sz="2000" dirty="0" smtClean="0"/>
              <a:t>/(pr</a:t>
            </a:r>
            <a:r>
              <a:rPr lang="en-US" sz="2000" baseline="-25000" dirty="0" smtClean="0"/>
              <a:t>p</a:t>
            </a:r>
            <a:r>
              <a:rPr lang="en-US" sz="2000" baseline="30000" dirty="0" smtClean="0"/>
              <a:t>2</a:t>
            </a:r>
            <a:r>
              <a:rPr lang="en-US" sz="2000" dirty="0" smtClean="0"/>
              <a:t>z</a:t>
            </a:r>
            <a:r>
              <a:rPr lang="en-US" sz="2000" baseline="-25000" dirty="0" smtClean="0"/>
              <a:t>p</a:t>
            </a:r>
            <a:r>
              <a:rPr lang="en-US" sz="2000" dirty="0" smtClean="0"/>
              <a:t>) </a:t>
            </a:r>
          </a:p>
          <a:p>
            <a:pPr marL="0" indent="0">
              <a:buFontTx/>
              <a:buNone/>
            </a:pPr>
            <a:endParaRPr lang="en-MY" sz="1800" dirty="0" smtClean="0"/>
          </a:p>
          <a:p>
            <a:pPr marL="0" indent="0">
              <a:buFontTx/>
              <a:buNone/>
            </a:pPr>
            <a:r>
              <a:rPr lang="en-US" sz="2800" b="1" dirty="0" err="1" smtClean="0">
                <a:solidFill>
                  <a:srgbClr val="0000FF"/>
                </a:solidFill>
              </a:rPr>
              <a:t>n</a:t>
            </a:r>
            <a:r>
              <a:rPr lang="en-US" sz="2800" b="1" baseline="-25000" dirty="0" err="1" smtClean="0">
                <a:solidFill>
                  <a:srgbClr val="0000FF"/>
                </a:solidFill>
              </a:rPr>
              <a:t>b</a:t>
            </a:r>
            <a:r>
              <a:rPr lang="en-US" sz="2800" b="1" baseline="-25000" dirty="0" smtClean="0">
                <a:solidFill>
                  <a:srgbClr val="0000FF"/>
                </a:solidFill>
              </a:rPr>
              <a:t> </a:t>
            </a:r>
            <a:r>
              <a:rPr lang="en-US" sz="2800" b="1" dirty="0" smtClean="0">
                <a:solidFill>
                  <a:srgbClr val="0000FF"/>
                </a:solidFill>
              </a:rPr>
              <a:t>= (m/[2</a:t>
            </a:r>
            <a:r>
              <a:rPr lang="el-GR" sz="2800" b="1" dirty="0" smtClean="0">
                <a:solidFill>
                  <a:srgbClr val="0000FF"/>
                </a:solidFill>
              </a:rPr>
              <a:t>π</a:t>
            </a:r>
            <a:r>
              <a:rPr lang="en-US" sz="2800" b="1" baseline="30000" dirty="0" smtClean="0">
                <a:solidFill>
                  <a:srgbClr val="0000FF"/>
                </a:solidFill>
              </a:rPr>
              <a:t>2</a:t>
            </a:r>
            <a:r>
              <a:rPr lang="en-US" sz="2800" b="1" dirty="0" smtClean="0">
                <a:solidFill>
                  <a:srgbClr val="0000FF"/>
                </a:solidFill>
              </a:rPr>
              <a:t> </a:t>
            </a:r>
            <a:r>
              <a:rPr lang="en-US" sz="2800" b="1" dirty="0" err="1" smtClean="0">
                <a:solidFill>
                  <a:srgbClr val="0000FF"/>
                </a:solidFill>
              </a:rPr>
              <a:t>m</a:t>
            </a:r>
            <a:r>
              <a:rPr lang="en-US" sz="2800" b="1" baseline="-25000" dirty="0" err="1" smtClean="0">
                <a:solidFill>
                  <a:srgbClr val="0000FF"/>
                </a:solidFill>
              </a:rPr>
              <a:t>p</a:t>
            </a:r>
            <a:r>
              <a:rPr lang="en-US" sz="2800" b="1" dirty="0" smtClean="0">
                <a:solidFill>
                  <a:srgbClr val="0000FF"/>
                </a:solidFill>
              </a:rPr>
              <a:t>]) (</a:t>
            </a:r>
            <a:r>
              <a:rPr lang="en-US" sz="2800" b="1" dirty="0" err="1" smtClean="0">
                <a:solidFill>
                  <a:srgbClr val="0000FF"/>
                </a:solidFill>
              </a:rPr>
              <a:t>f</a:t>
            </a:r>
            <a:r>
              <a:rPr lang="en-US" sz="2800" b="1" baseline="-25000" dirty="0" err="1" smtClean="0">
                <a:solidFill>
                  <a:srgbClr val="0000FF"/>
                </a:solidFill>
              </a:rPr>
              <a:t>e</a:t>
            </a:r>
            <a:r>
              <a:rPr lang="en-US" sz="2800" b="1" dirty="0" smtClean="0">
                <a:solidFill>
                  <a:srgbClr val="0000FF"/>
                </a:solidFill>
              </a:rPr>
              <a:t> /M) {(</a:t>
            </a:r>
            <a:r>
              <a:rPr lang="en-US" sz="2800" b="1" dirty="0" err="1" smtClean="0">
                <a:solidFill>
                  <a:srgbClr val="0000FF"/>
                </a:solidFill>
              </a:rPr>
              <a:t>ln</a:t>
            </a:r>
            <a:r>
              <a:rPr lang="en-US" sz="2800" b="1" dirty="0" smtClean="0">
                <a:solidFill>
                  <a:srgbClr val="0000FF"/>
                </a:solidFill>
              </a:rPr>
              <a:t>[b/</a:t>
            </a:r>
            <a:r>
              <a:rPr lang="en-US" sz="2800" b="1" dirty="0" err="1" smtClean="0">
                <a:solidFill>
                  <a:srgbClr val="0000FF"/>
                </a:solidFill>
              </a:rPr>
              <a:t>r</a:t>
            </a:r>
            <a:r>
              <a:rPr lang="en-US" sz="2800" b="1" baseline="-25000" dirty="0" err="1" smtClean="0">
                <a:solidFill>
                  <a:srgbClr val="0000FF"/>
                </a:solidFill>
              </a:rPr>
              <a:t>p</a:t>
            </a:r>
            <a:r>
              <a:rPr lang="en-US" sz="2800" b="1" dirty="0" smtClean="0">
                <a:solidFill>
                  <a:srgbClr val="0000FF"/>
                </a:solidFill>
              </a:rPr>
              <a:t>])/(r</a:t>
            </a:r>
            <a:r>
              <a:rPr lang="en-US" sz="2800" b="1" baseline="-25000" dirty="0" smtClean="0">
                <a:solidFill>
                  <a:srgbClr val="0000FF"/>
                </a:solidFill>
              </a:rPr>
              <a:t>p</a:t>
            </a:r>
            <a:r>
              <a:rPr lang="en-US" sz="2800" b="1" baseline="30000" dirty="0" smtClean="0">
                <a:solidFill>
                  <a:srgbClr val="0000FF"/>
                </a:solidFill>
              </a:rPr>
              <a:t>2</a:t>
            </a:r>
            <a:r>
              <a:rPr lang="en-US" sz="2800" b="1" dirty="0" smtClean="0">
                <a:solidFill>
                  <a:srgbClr val="0000FF"/>
                </a:solidFill>
              </a:rPr>
              <a:t>)} (I</a:t>
            </a:r>
            <a:r>
              <a:rPr lang="en-US" sz="2800" b="1" baseline="-25000" dirty="0" smtClean="0">
                <a:solidFill>
                  <a:srgbClr val="0000FF"/>
                </a:solidFill>
              </a:rPr>
              <a:t>pinch</a:t>
            </a:r>
            <a:r>
              <a:rPr lang="en-US" sz="2800" b="1" baseline="30000" dirty="0" smtClean="0">
                <a:solidFill>
                  <a:srgbClr val="0000FF"/>
                </a:solidFill>
              </a:rPr>
              <a:t>2 </a:t>
            </a:r>
            <a:r>
              <a:rPr lang="en-US" sz="2800" b="1" dirty="0" smtClean="0">
                <a:solidFill>
                  <a:srgbClr val="0000FF"/>
                </a:solidFill>
              </a:rPr>
              <a:t>/ v</a:t>
            </a:r>
            <a:r>
              <a:rPr lang="en-US" sz="2800" b="1" baseline="-25000" dirty="0" smtClean="0">
                <a:solidFill>
                  <a:srgbClr val="0000FF"/>
                </a:solidFill>
              </a:rPr>
              <a:t>b</a:t>
            </a:r>
            <a:r>
              <a:rPr lang="en-US" sz="2800" b="1" baseline="30000" dirty="0" smtClean="0">
                <a:solidFill>
                  <a:srgbClr val="0000FF"/>
                </a:solidFill>
              </a:rPr>
              <a:t>2</a:t>
            </a:r>
            <a:r>
              <a:rPr lang="en-US" sz="2800" b="1" dirty="0" smtClean="0">
                <a:solidFill>
                  <a:srgbClr val="0000FF"/>
                </a:solidFill>
              </a:rPr>
              <a:t>) </a:t>
            </a:r>
            <a:r>
              <a:rPr lang="en-US" sz="2400" b="1" dirty="0" smtClean="0">
                <a:solidFill>
                  <a:srgbClr val="0000FF"/>
                </a:solidFill>
              </a:rPr>
              <a:t>– (1)</a:t>
            </a:r>
            <a:endParaRPr lang="en-MY" sz="2000" dirty="0" smtClean="0">
              <a:solidFill>
                <a:srgbClr val="0000FF"/>
              </a:solidFill>
            </a:endParaRPr>
          </a:p>
        </p:txBody>
      </p:sp>
      <p:sp>
        <p:nvSpPr>
          <p:cNvPr id="8" name="Title 1"/>
          <p:cNvSpPr txBox="1">
            <a:spLocks/>
          </p:cNvSpPr>
          <p:nvPr/>
        </p:nvSpPr>
        <p:spPr>
          <a:xfrm>
            <a:off x="0" y="457200"/>
            <a:ext cx="9144000" cy="8382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FF0000"/>
                </a:solidFill>
                <a:cs typeface="Times New Roman" pitchFamily="18" charset="0"/>
              </a:rPr>
              <a:t>Computation of Ion beam flux and </a:t>
            </a:r>
            <a:r>
              <a:rPr lang="en-US" sz="3200" b="1" dirty="0" err="1" smtClean="0">
                <a:solidFill>
                  <a:srgbClr val="FF0000"/>
                </a:solidFill>
                <a:cs typeface="Times New Roman" pitchFamily="18" charset="0"/>
              </a:rPr>
              <a:t>fluence</a:t>
            </a:r>
            <a:r>
              <a:rPr lang="en-US" sz="3200" b="1" dirty="0" smtClean="0">
                <a:solidFill>
                  <a:srgbClr val="FF0000"/>
                </a:solidFill>
                <a:cs typeface="Times New Roman" pitchFamily="18" charset="0"/>
              </a:rPr>
              <a:t> (</a:t>
            </a:r>
            <a:r>
              <a:rPr lang="en-US" sz="2800" b="1" dirty="0" smtClean="0">
                <a:solidFill>
                  <a:srgbClr val="FF0000"/>
                </a:solidFill>
                <a:cs typeface="Times New Roman" pitchFamily="18" charset="0"/>
              </a:rPr>
              <a:t>2/5)</a:t>
            </a:r>
            <a:endParaRPr lang="en-MY" sz="2800" dirty="0" smtClean="0">
              <a:solidFill>
                <a:srgbClr val="FF0000"/>
              </a:solidFill>
            </a:endParaRPr>
          </a:p>
        </p:txBody>
      </p:sp>
    </p:spTree>
    <p:extLst>
      <p:ext uri="{BB962C8B-B14F-4D97-AF65-F5344CB8AC3E}">
        <p14:creationId xmlns:p14="http://schemas.microsoft.com/office/powerpoint/2010/main" val="1293644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1"/>
          <p:cNvSpPr>
            <a:spLocks noGrp="1"/>
          </p:cNvSpPr>
          <p:nvPr>
            <p:ph type="ctrTitle" idx="4294967295"/>
          </p:nvPr>
        </p:nvSpPr>
        <p:spPr>
          <a:xfrm>
            <a:off x="685800" y="1371600"/>
            <a:ext cx="7772400" cy="1143000"/>
          </a:xfrm>
        </p:spPr>
        <p:txBody>
          <a:bodyPr>
            <a:normAutofit/>
          </a:bodyPr>
          <a:lstStyle/>
          <a:p>
            <a:pPr algn="l"/>
            <a:r>
              <a:rPr lang="en-US" sz="3200" dirty="0" smtClean="0"/>
              <a:t>We </a:t>
            </a:r>
            <a:r>
              <a:rPr lang="en-US" sz="3200" b="1" dirty="0" smtClean="0">
                <a:solidFill>
                  <a:srgbClr val="0000FF"/>
                </a:solidFill>
              </a:rPr>
              <a:t>derive </a:t>
            </a:r>
            <a:r>
              <a:rPr lang="en-US" sz="3200" b="1" dirty="0" err="1" smtClean="0">
                <a:solidFill>
                  <a:srgbClr val="0000FF"/>
                </a:solidFill>
              </a:rPr>
              <a:t>v</a:t>
            </a:r>
            <a:r>
              <a:rPr lang="en-US" sz="3200" b="1" baseline="-25000" dirty="0" err="1" smtClean="0">
                <a:solidFill>
                  <a:srgbClr val="0000FF"/>
                </a:solidFill>
              </a:rPr>
              <a:t>b</a:t>
            </a:r>
            <a:r>
              <a:rPr lang="en-US" sz="3200" b="1" baseline="-25000" dirty="0" smtClean="0">
                <a:solidFill>
                  <a:srgbClr val="0000FF"/>
                </a:solidFill>
              </a:rPr>
              <a:t> </a:t>
            </a:r>
            <a:r>
              <a:rPr lang="en-US" sz="3200" b="1" dirty="0" smtClean="0">
                <a:solidFill>
                  <a:srgbClr val="0000FF"/>
                </a:solidFill>
              </a:rPr>
              <a:t>from the accelerating voltage taken as the diode voltage U</a:t>
            </a:r>
            <a:endParaRPr lang="en-MY" sz="3200" b="1" dirty="0" smtClean="0">
              <a:solidFill>
                <a:srgbClr val="0000FF"/>
              </a:solidFill>
            </a:endParaRPr>
          </a:p>
        </p:txBody>
      </p:sp>
      <p:sp>
        <p:nvSpPr>
          <p:cNvPr id="133123" name="Subtitle 2"/>
          <p:cNvSpPr>
            <a:spLocks noGrp="1"/>
          </p:cNvSpPr>
          <p:nvPr>
            <p:ph type="subTitle" idx="4294967295"/>
          </p:nvPr>
        </p:nvSpPr>
        <p:spPr>
          <a:xfrm>
            <a:off x="457200" y="2590800"/>
            <a:ext cx="8534400" cy="3276600"/>
          </a:xfrm>
        </p:spPr>
        <p:txBody>
          <a:bodyPr/>
          <a:lstStyle/>
          <a:p>
            <a:pPr marL="0" indent="0">
              <a:buFontTx/>
              <a:buNone/>
            </a:pPr>
            <a:r>
              <a:rPr lang="en-US" sz="2400" dirty="0" smtClean="0"/>
              <a:t>Each ion</a:t>
            </a:r>
            <a:r>
              <a:rPr lang="en-US" sz="2400" b="1" dirty="0" smtClean="0"/>
              <a:t> </a:t>
            </a:r>
            <a:r>
              <a:rPr lang="en-US" sz="2400" dirty="0" smtClean="0"/>
              <a:t>mass </a:t>
            </a:r>
            <a:r>
              <a:rPr lang="en-US" sz="2400" dirty="0" err="1" smtClean="0"/>
              <a:t>Mm</a:t>
            </a:r>
            <a:r>
              <a:rPr lang="en-US" sz="2400" baseline="-25000" dirty="0" err="1" smtClean="0"/>
              <a:t>p</a:t>
            </a:r>
            <a:r>
              <a:rPr lang="en-US" sz="2400" dirty="0" smtClean="0"/>
              <a:t>, speed </a:t>
            </a:r>
            <a:r>
              <a:rPr lang="en-US" sz="2400" dirty="0" err="1" smtClean="0"/>
              <a:t>v</a:t>
            </a:r>
            <a:r>
              <a:rPr lang="en-US" sz="2400" baseline="-25000" dirty="0" err="1" smtClean="0"/>
              <a:t>b</a:t>
            </a:r>
            <a:r>
              <a:rPr lang="en-US" sz="2400" baseline="-25000" dirty="0" smtClean="0"/>
              <a:t> </a:t>
            </a:r>
            <a:r>
              <a:rPr lang="en-US" sz="2400" dirty="0" smtClean="0"/>
              <a:t>,</a:t>
            </a:r>
            <a:r>
              <a:rPr lang="en-US" sz="2400" baseline="-25000" dirty="0" smtClean="0"/>
              <a:t> </a:t>
            </a:r>
            <a:r>
              <a:rPr lang="en-US" sz="2400" dirty="0" smtClean="0"/>
              <a:t>effective charge </a:t>
            </a:r>
            <a:r>
              <a:rPr lang="en-US" sz="2400" dirty="0" err="1" smtClean="0"/>
              <a:t>Z</a:t>
            </a:r>
            <a:r>
              <a:rPr lang="en-US" sz="2400" baseline="-25000" dirty="0" err="1" smtClean="0"/>
              <a:t>eff</a:t>
            </a:r>
            <a:r>
              <a:rPr lang="en-US" sz="2400" baseline="-25000" dirty="0" smtClean="0"/>
              <a:t>  </a:t>
            </a:r>
            <a:r>
              <a:rPr lang="en-US" sz="2400" dirty="0" smtClean="0"/>
              <a:t>is given KE (1/2) Mm</a:t>
            </a:r>
            <a:r>
              <a:rPr lang="en-US" sz="2400" baseline="-25000" dirty="0" smtClean="0"/>
              <a:t>p</a:t>
            </a:r>
            <a:r>
              <a:rPr lang="en-US" sz="2400" dirty="0" smtClean="0"/>
              <a:t>v</a:t>
            </a:r>
            <a:r>
              <a:rPr lang="en-US" sz="2400" baseline="-25000" dirty="0" smtClean="0"/>
              <a:t>b</a:t>
            </a:r>
            <a:r>
              <a:rPr lang="en-US" sz="2400" baseline="30000" dirty="0" smtClean="0"/>
              <a:t>2 </a:t>
            </a:r>
            <a:r>
              <a:rPr lang="en-US" sz="2400" dirty="0" smtClean="0"/>
              <a:t>by diode voltage U. </a:t>
            </a:r>
          </a:p>
          <a:p>
            <a:pPr marL="0" indent="0">
              <a:buFontTx/>
              <a:buNone/>
            </a:pPr>
            <a:endParaRPr lang="en-MY" sz="2000" dirty="0" smtClean="0"/>
          </a:p>
          <a:p>
            <a:pPr marL="0" indent="0">
              <a:buFontTx/>
              <a:buNone/>
            </a:pPr>
            <a:r>
              <a:rPr lang="en-US" sz="2000" dirty="0" smtClean="0"/>
              <a:t>Thus: (1/2) Mm</a:t>
            </a:r>
            <a:r>
              <a:rPr lang="en-US" sz="2000" baseline="-25000" dirty="0" smtClean="0"/>
              <a:t>p</a:t>
            </a:r>
            <a:r>
              <a:rPr lang="en-US" sz="2000" dirty="0" smtClean="0"/>
              <a:t>v</a:t>
            </a:r>
            <a:r>
              <a:rPr lang="en-US" sz="2000" baseline="-25000" dirty="0" smtClean="0"/>
              <a:t>b</a:t>
            </a:r>
            <a:r>
              <a:rPr lang="en-US" sz="2000" baseline="30000" dirty="0" smtClean="0"/>
              <a:t>2 </a:t>
            </a:r>
            <a:r>
              <a:rPr lang="en-US" sz="2000" dirty="0" smtClean="0"/>
              <a:t>= </a:t>
            </a:r>
            <a:r>
              <a:rPr lang="en-US" sz="2000" dirty="0" err="1" smtClean="0"/>
              <a:t>Z</a:t>
            </a:r>
            <a:r>
              <a:rPr lang="en-US" sz="2000" baseline="-25000" dirty="0" err="1" smtClean="0"/>
              <a:t>eff</a:t>
            </a:r>
            <a:r>
              <a:rPr lang="en-US" sz="2000" dirty="0" smtClean="0"/>
              <a:t> </a:t>
            </a:r>
            <a:r>
              <a:rPr lang="en-US" sz="2000" dirty="0" err="1" smtClean="0"/>
              <a:t>eU</a:t>
            </a:r>
            <a:r>
              <a:rPr lang="en-US" sz="2000" dirty="0" smtClean="0"/>
              <a:t> where e is the electronic (or unit) charge 1.6x10</a:t>
            </a:r>
            <a:r>
              <a:rPr lang="en-US" sz="2000" baseline="30000" dirty="0" smtClean="0"/>
              <a:t>-19</a:t>
            </a:r>
            <a:r>
              <a:rPr lang="en-US" sz="2000" dirty="0" smtClean="0"/>
              <a:t> C</a:t>
            </a:r>
            <a:endParaRPr lang="en-MY" sz="2000" dirty="0" smtClean="0"/>
          </a:p>
          <a:p>
            <a:pPr marL="0" indent="0">
              <a:buFontTx/>
              <a:buNone/>
            </a:pPr>
            <a:endParaRPr lang="en-MY" sz="2000" dirty="0" smtClean="0"/>
          </a:p>
          <a:p>
            <a:pPr marL="0" indent="393700" algn="ctr">
              <a:buFontTx/>
              <a:buNone/>
            </a:pPr>
            <a:r>
              <a:rPr lang="nl-NL" sz="2800" b="1" dirty="0" smtClean="0">
                <a:solidFill>
                  <a:srgbClr val="0000FF"/>
                </a:solidFill>
              </a:rPr>
              <a:t>v</a:t>
            </a:r>
            <a:r>
              <a:rPr lang="nl-NL" sz="2800" b="1" baseline="-25000" dirty="0" smtClean="0">
                <a:solidFill>
                  <a:srgbClr val="0000FF"/>
                </a:solidFill>
              </a:rPr>
              <a:t>b</a:t>
            </a:r>
            <a:r>
              <a:rPr lang="nl-NL" sz="2800" b="1" dirty="0" smtClean="0">
                <a:solidFill>
                  <a:srgbClr val="0000FF"/>
                </a:solidFill>
              </a:rPr>
              <a:t>= (2e/m</a:t>
            </a:r>
            <a:r>
              <a:rPr lang="nl-NL" sz="2800" b="1" baseline="-25000" dirty="0" smtClean="0">
                <a:solidFill>
                  <a:srgbClr val="0000FF"/>
                </a:solidFill>
              </a:rPr>
              <a:t>p</a:t>
            </a:r>
            <a:r>
              <a:rPr lang="nl-NL" sz="2800" b="1" dirty="0" smtClean="0">
                <a:solidFill>
                  <a:srgbClr val="0000FF"/>
                </a:solidFill>
              </a:rPr>
              <a:t>)</a:t>
            </a:r>
            <a:r>
              <a:rPr lang="nl-NL" sz="2800" b="1" baseline="30000" dirty="0" smtClean="0">
                <a:solidFill>
                  <a:srgbClr val="0000FF"/>
                </a:solidFill>
              </a:rPr>
              <a:t>1/2 </a:t>
            </a:r>
            <a:r>
              <a:rPr lang="nl-NL" sz="2800" b="1" dirty="0" smtClean="0">
                <a:solidFill>
                  <a:srgbClr val="0000FF"/>
                </a:solidFill>
              </a:rPr>
              <a:t>(Z</a:t>
            </a:r>
            <a:r>
              <a:rPr lang="nl-NL" sz="2800" b="1" baseline="-25000" dirty="0" smtClean="0">
                <a:solidFill>
                  <a:srgbClr val="0000FF"/>
                </a:solidFill>
              </a:rPr>
              <a:t>eff</a:t>
            </a:r>
            <a:r>
              <a:rPr lang="nl-NL" sz="2800" b="1" dirty="0" smtClean="0">
                <a:solidFill>
                  <a:srgbClr val="0000FF"/>
                </a:solidFill>
              </a:rPr>
              <a:t> /M)</a:t>
            </a:r>
            <a:r>
              <a:rPr lang="nl-NL" sz="2800" b="1" baseline="30000" dirty="0" smtClean="0">
                <a:solidFill>
                  <a:srgbClr val="0000FF"/>
                </a:solidFill>
              </a:rPr>
              <a:t>1/2 </a:t>
            </a:r>
            <a:r>
              <a:rPr lang="nl-NL" sz="2400" b="1" dirty="0" smtClean="0">
                <a:solidFill>
                  <a:srgbClr val="0000FF"/>
                </a:solidFill>
              </a:rPr>
              <a:t>U</a:t>
            </a:r>
            <a:r>
              <a:rPr lang="nl-NL" sz="2400" b="1" baseline="30000" dirty="0" smtClean="0">
                <a:solidFill>
                  <a:srgbClr val="0000FF"/>
                </a:solidFill>
              </a:rPr>
              <a:t>1/2             </a:t>
            </a:r>
            <a:r>
              <a:rPr lang="nl-NL" sz="2400" b="1" dirty="0" smtClean="0">
                <a:solidFill>
                  <a:srgbClr val="0000FF"/>
                </a:solidFill>
              </a:rPr>
              <a:t>– (2)</a:t>
            </a:r>
            <a:endParaRPr lang="en-MY" sz="2400" b="1" dirty="0" smtClean="0">
              <a:solidFill>
                <a:srgbClr val="0000FF"/>
              </a:solidFill>
            </a:endParaRPr>
          </a:p>
          <a:p>
            <a:pPr marL="0" indent="0" algn="ctr">
              <a:buFontTx/>
              <a:buNone/>
            </a:pPr>
            <a:endParaRPr lang="en-MY" sz="2000" dirty="0" smtClean="0"/>
          </a:p>
        </p:txBody>
      </p:sp>
      <p:sp>
        <p:nvSpPr>
          <p:cNvPr id="6" name="Title 1"/>
          <p:cNvSpPr txBox="1">
            <a:spLocks/>
          </p:cNvSpPr>
          <p:nvPr/>
        </p:nvSpPr>
        <p:spPr>
          <a:xfrm>
            <a:off x="0" y="457201"/>
            <a:ext cx="9144000" cy="8381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FF0000"/>
                </a:solidFill>
                <a:cs typeface="Times New Roman" pitchFamily="18" charset="0"/>
              </a:rPr>
              <a:t>Computation of Ion beam flux and </a:t>
            </a:r>
            <a:r>
              <a:rPr lang="en-US" sz="3200" b="1" dirty="0" err="1" smtClean="0">
                <a:solidFill>
                  <a:srgbClr val="FF0000"/>
                </a:solidFill>
                <a:cs typeface="Times New Roman" pitchFamily="18" charset="0"/>
              </a:rPr>
              <a:t>fluence</a:t>
            </a:r>
            <a:r>
              <a:rPr lang="en-US" sz="3200" b="1" dirty="0" smtClean="0">
                <a:solidFill>
                  <a:srgbClr val="FF0000"/>
                </a:solidFill>
                <a:cs typeface="Times New Roman" pitchFamily="18" charset="0"/>
              </a:rPr>
              <a:t> (</a:t>
            </a:r>
            <a:r>
              <a:rPr lang="en-US" sz="2800" b="1" dirty="0" smtClean="0">
                <a:solidFill>
                  <a:srgbClr val="FF0000"/>
                </a:solidFill>
                <a:cs typeface="Times New Roman" pitchFamily="18" charset="0"/>
              </a:rPr>
              <a:t>3/5)</a:t>
            </a:r>
            <a:endParaRPr lang="en-MY" sz="2800" dirty="0" smtClean="0">
              <a:solidFill>
                <a:srgbClr val="FF0000"/>
              </a:solidFill>
            </a:endParaRPr>
          </a:p>
        </p:txBody>
      </p:sp>
    </p:spTree>
    <p:extLst>
      <p:ext uri="{BB962C8B-B14F-4D97-AF65-F5344CB8AC3E}">
        <p14:creationId xmlns:p14="http://schemas.microsoft.com/office/powerpoint/2010/main" val="1892466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itle 1"/>
          <p:cNvSpPr>
            <a:spLocks noGrp="1"/>
          </p:cNvSpPr>
          <p:nvPr>
            <p:ph type="ctrTitle" idx="4294967295"/>
          </p:nvPr>
        </p:nvSpPr>
        <p:spPr>
          <a:xfrm>
            <a:off x="228600" y="1219200"/>
            <a:ext cx="8458200" cy="533400"/>
          </a:xfrm>
        </p:spPr>
        <p:txBody>
          <a:bodyPr>
            <a:noAutofit/>
          </a:bodyPr>
          <a:lstStyle/>
          <a:p>
            <a:r>
              <a:rPr lang="en-AU" sz="2400" dirty="0" smtClean="0">
                <a:solidFill>
                  <a:srgbClr val="000000"/>
                </a:solidFill>
              </a:rPr>
              <a:t>From (1) multiplying both sides of equation by </a:t>
            </a:r>
            <a:r>
              <a:rPr lang="en-US" sz="2400" dirty="0" err="1" smtClean="0">
                <a:solidFill>
                  <a:srgbClr val="000000"/>
                </a:solidFill>
              </a:rPr>
              <a:t>v</a:t>
            </a:r>
            <a:r>
              <a:rPr lang="en-US" sz="2400" baseline="-25000" dirty="0" err="1" smtClean="0">
                <a:solidFill>
                  <a:srgbClr val="000000"/>
                </a:solidFill>
              </a:rPr>
              <a:t>b</a:t>
            </a:r>
            <a:r>
              <a:rPr lang="en-AU" sz="2400" dirty="0" smtClean="0">
                <a:solidFill>
                  <a:srgbClr val="000000"/>
                </a:solidFill>
              </a:rPr>
              <a:t>, we have</a:t>
            </a:r>
            <a:endParaRPr lang="en-MY" sz="2400" dirty="0" smtClean="0">
              <a:solidFill>
                <a:srgbClr val="000000"/>
              </a:solidFill>
            </a:endParaRPr>
          </a:p>
        </p:txBody>
      </p:sp>
      <p:sp>
        <p:nvSpPr>
          <p:cNvPr id="134147" name="Subtitle 2"/>
          <p:cNvSpPr>
            <a:spLocks noGrp="1"/>
          </p:cNvSpPr>
          <p:nvPr>
            <p:ph type="subTitle" idx="4294967295"/>
          </p:nvPr>
        </p:nvSpPr>
        <p:spPr>
          <a:xfrm>
            <a:off x="381000" y="1676400"/>
            <a:ext cx="8763000" cy="4495800"/>
          </a:xfrm>
        </p:spPr>
        <p:txBody>
          <a:bodyPr>
            <a:normAutofit lnSpcReduction="10000"/>
          </a:bodyPr>
          <a:lstStyle/>
          <a:p>
            <a:pPr marL="0" indent="457200">
              <a:spcBef>
                <a:spcPct val="0"/>
              </a:spcBef>
              <a:buFontTx/>
              <a:buNone/>
            </a:pPr>
            <a:r>
              <a:rPr lang="en-US" sz="1800" dirty="0" smtClean="0"/>
              <a:t>Algebraic manipulations:</a:t>
            </a:r>
          </a:p>
          <a:p>
            <a:pPr marL="0" indent="457200">
              <a:spcBef>
                <a:spcPct val="0"/>
              </a:spcBef>
              <a:buFontTx/>
              <a:buNone/>
            </a:pPr>
            <a:endParaRPr lang="en-US" sz="1800" dirty="0" smtClean="0"/>
          </a:p>
          <a:p>
            <a:pPr marL="0" indent="457200">
              <a:spcBef>
                <a:spcPct val="0"/>
              </a:spcBef>
              <a:buFontTx/>
              <a:buNone/>
            </a:pPr>
            <a:r>
              <a:rPr lang="en-US" sz="1800" dirty="0" err="1" smtClean="0"/>
              <a:t>n</a:t>
            </a:r>
            <a:r>
              <a:rPr lang="en-US" sz="1800" baseline="-25000" dirty="0" err="1" smtClean="0"/>
              <a:t>b</a:t>
            </a:r>
            <a:r>
              <a:rPr lang="en-US" sz="1800" baseline="-25000" dirty="0" smtClean="0"/>
              <a:t> </a:t>
            </a:r>
            <a:r>
              <a:rPr lang="en-US" sz="1800" dirty="0" err="1" smtClean="0"/>
              <a:t>v</a:t>
            </a:r>
            <a:r>
              <a:rPr lang="en-US" sz="1800" baseline="-25000" dirty="0" err="1" smtClean="0"/>
              <a:t>b</a:t>
            </a:r>
            <a:r>
              <a:rPr lang="en-US" sz="1800" dirty="0" smtClean="0"/>
              <a:t> = (m/[2</a:t>
            </a:r>
            <a:r>
              <a:rPr lang="el-GR" sz="1800" dirty="0" smtClean="0"/>
              <a:t>π</a:t>
            </a:r>
            <a:r>
              <a:rPr lang="en-US" sz="1800" baseline="30000" dirty="0" smtClean="0"/>
              <a:t>2</a:t>
            </a:r>
            <a:r>
              <a:rPr lang="en-US" sz="1800" dirty="0" smtClean="0"/>
              <a:t> </a:t>
            </a:r>
            <a:r>
              <a:rPr lang="en-US" sz="1800" dirty="0" err="1" smtClean="0"/>
              <a:t>m</a:t>
            </a:r>
            <a:r>
              <a:rPr lang="en-US" sz="1800" baseline="-25000" dirty="0" err="1" smtClean="0"/>
              <a:t>p</a:t>
            </a:r>
            <a:r>
              <a:rPr lang="en-US" sz="1800" dirty="0" smtClean="0"/>
              <a:t>]) (</a:t>
            </a:r>
            <a:r>
              <a:rPr lang="en-US" sz="1800" dirty="0" err="1" smtClean="0"/>
              <a:t>f</a:t>
            </a:r>
            <a:r>
              <a:rPr lang="en-US" sz="1800" baseline="-25000" dirty="0" err="1" smtClean="0"/>
              <a:t>e</a:t>
            </a:r>
            <a:r>
              <a:rPr lang="en-US" sz="1800" dirty="0" smtClean="0"/>
              <a:t> /M) {(</a:t>
            </a:r>
            <a:r>
              <a:rPr lang="en-US" sz="1800" dirty="0" err="1" smtClean="0"/>
              <a:t>ln</a:t>
            </a:r>
            <a:r>
              <a:rPr lang="en-US" sz="1800" dirty="0" smtClean="0"/>
              <a:t>[b/</a:t>
            </a:r>
            <a:r>
              <a:rPr lang="en-US" sz="1800" dirty="0" err="1" smtClean="0"/>
              <a:t>r</a:t>
            </a:r>
            <a:r>
              <a:rPr lang="en-US" sz="1800" baseline="-25000" dirty="0" err="1" smtClean="0"/>
              <a:t>p</a:t>
            </a:r>
            <a:r>
              <a:rPr lang="en-US" sz="1800" dirty="0" smtClean="0"/>
              <a:t>])/(r</a:t>
            </a:r>
            <a:r>
              <a:rPr lang="en-US" sz="1800" baseline="-25000" dirty="0" smtClean="0"/>
              <a:t>p</a:t>
            </a:r>
            <a:r>
              <a:rPr lang="en-US" sz="1800" baseline="30000" dirty="0" smtClean="0"/>
              <a:t>2</a:t>
            </a:r>
            <a:r>
              <a:rPr lang="en-US" sz="1800" dirty="0" smtClean="0"/>
              <a:t>)} (I</a:t>
            </a:r>
            <a:r>
              <a:rPr lang="en-US" sz="1800" baseline="-25000" dirty="0" smtClean="0"/>
              <a:t>pinch</a:t>
            </a:r>
            <a:r>
              <a:rPr lang="en-US" sz="1800" baseline="30000" dirty="0" smtClean="0"/>
              <a:t>2 </a:t>
            </a:r>
            <a:r>
              <a:rPr lang="en-US" sz="1800" dirty="0" smtClean="0"/>
              <a:t>/ </a:t>
            </a:r>
            <a:r>
              <a:rPr lang="en-US" sz="1800" dirty="0" err="1" smtClean="0"/>
              <a:t>v</a:t>
            </a:r>
            <a:r>
              <a:rPr lang="en-US" sz="1800" baseline="-25000" dirty="0" err="1" smtClean="0"/>
              <a:t>b</a:t>
            </a:r>
            <a:r>
              <a:rPr lang="en-US" sz="1800" dirty="0" smtClean="0"/>
              <a:t>) </a:t>
            </a:r>
          </a:p>
          <a:p>
            <a:pPr marL="0" indent="457200">
              <a:spcBef>
                <a:spcPct val="0"/>
              </a:spcBef>
              <a:buFontTx/>
              <a:buNone/>
            </a:pPr>
            <a:endParaRPr lang="en-MY" sz="1800" dirty="0" smtClean="0"/>
          </a:p>
          <a:p>
            <a:pPr marL="0" indent="457200">
              <a:spcBef>
                <a:spcPct val="0"/>
              </a:spcBef>
              <a:buFontTx/>
              <a:buNone/>
            </a:pPr>
            <a:r>
              <a:rPr lang="en-US" sz="1800" dirty="0" smtClean="0">
                <a:solidFill>
                  <a:srgbClr val="0000FF"/>
                </a:solidFill>
              </a:rPr>
              <a:t>Eliminate</a:t>
            </a:r>
            <a:r>
              <a:rPr lang="en-US" sz="1800" dirty="0" smtClean="0"/>
              <a:t> </a:t>
            </a:r>
            <a:r>
              <a:rPr lang="en-US" sz="1800" dirty="0" err="1" smtClean="0"/>
              <a:t>v</a:t>
            </a:r>
            <a:r>
              <a:rPr lang="en-US" sz="1800" baseline="-25000" dirty="0" err="1" smtClean="0"/>
              <a:t>b</a:t>
            </a:r>
            <a:r>
              <a:rPr lang="en-US" sz="1800" dirty="0" smtClean="0"/>
              <a:t> on RHS of this equation by using </a:t>
            </a:r>
            <a:r>
              <a:rPr lang="en-US" sz="1800" dirty="0" err="1" smtClean="0"/>
              <a:t>Eqn</a:t>
            </a:r>
            <a:r>
              <a:rPr lang="en-US" sz="1800" dirty="0" smtClean="0"/>
              <a:t> (2) gives</a:t>
            </a:r>
            <a:endParaRPr lang="en-MY" sz="1800" dirty="0" smtClean="0"/>
          </a:p>
          <a:p>
            <a:pPr marL="0" indent="457200">
              <a:spcBef>
                <a:spcPct val="0"/>
              </a:spcBef>
              <a:buFontTx/>
              <a:buNone/>
            </a:pPr>
            <a:r>
              <a:rPr lang="en-US" sz="1800" dirty="0" err="1" smtClean="0"/>
              <a:t>J</a:t>
            </a:r>
            <a:r>
              <a:rPr lang="en-US" sz="1800" baseline="-25000" dirty="0" err="1" smtClean="0"/>
              <a:t>b</a:t>
            </a:r>
            <a:r>
              <a:rPr lang="en-US" sz="1800" dirty="0" smtClean="0"/>
              <a:t> =</a:t>
            </a:r>
            <a:r>
              <a:rPr lang="en-US" sz="1800" dirty="0" err="1" smtClean="0"/>
              <a:t>n</a:t>
            </a:r>
            <a:r>
              <a:rPr lang="en-US" sz="1800" baseline="-25000" dirty="0" err="1" smtClean="0"/>
              <a:t>b</a:t>
            </a:r>
            <a:r>
              <a:rPr lang="en-US" sz="1800" baseline="-25000" dirty="0" smtClean="0"/>
              <a:t> </a:t>
            </a:r>
            <a:r>
              <a:rPr lang="en-US" sz="1800" dirty="0" err="1" smtClean="0"/>
              <a:t>v</a:t>
            </a:r>
            <a:r>
              <a:rPr lang="en-US" sz="1800" baseline="-25000" dirty="0" err="1" smtClean="0"/>
              <a:t>b</a:t>
            </a:r>
            <a:r>
              <a:rPr lang="en-US" sz="1800" dirty="0" smtClean="0"/>
              <a:t> = (m/[2</a:t>
            </a:r>
            <a:r>
              <a:rPr lang="el-GR" sz="1800" dirty="0" smtClean="0"/>
              <a:t>π</a:t>
            </a:r>
            <a:r>
              <a:rPr lang="en-US" sz="1800" baseline="30000" dirty="0" smtClean="0"/>
              <a:t>2</a:t>
            </a:r>
            <a:r>
              <a:rPr lang="en-US" sz="1800" dirty="0" smtClean="0"/>
              <a:t> </a:t>
            </a:r>
            <a:r>
              <a:rPr lang="en-US" sz="1800" dirty="0" err="1" smtClean="0"/>
              <a:t>m</a:t>
            </a:r>
            <a:r>
              <a:rPr lang="en-US" sz="1800" baseline="-25000" dirty="0" err="1" smtClean="0"/>
              <a:t>p</a:t>
            </a:r>
            <a:r>
              <a:rPr lang="en-US" sz="1800" dirty="0" smtClean="0"/>
              <a:t>])(</a:t>
            </a:r>
            <a:r>
              <a:rPr lang="en-US" sz="1800" dirty="0" err="1" smtClean="0"/>
              <a:t>f</a:t>
            </a:r>
            <a:r>
              <a:rPr lang="en-US" sz="1800" baseline="-25000" dirty="0" err="1" smtClean="0"/>
              <a:t>e</a:t>
            </a:r>
            <a:r>
              <a:rPr lang="en-US" sz="1800" dirty="0" smtClean="0"/>
              <a:t> /M){(</a:t>
            </a:r>
            <a:r>
              <a:rPr lang="en-US" sz="1800" dirty="0" err="1" smtClean="0"/>
              <a:t>ln</a:t>
            </a:r>
            <a:r>
              <a:rPr lang="en-US" sz="1800" dirty="0" smtClean="0"/>
              <a:t>[b/</a:t>
            </a:r>
            <a:r>
              <a:rPr lang="en-US" sz="1800" dirty="0" err="1" smtClean="0"/>
              <a:t>r</a:t>
            </a:r>
            <a:r>
              <a:rPr lang="en-US" sz="1800" baseline="-25000" dirty="0" err="1" smtClean="0"/>
              <a:t>p</a:t>
            </a:r>
            <a:r>
              <a:rPr lang="en-US" sz="1800" dirty="0" smtClean="0"/>
              <a:t>])/(r</a:t>
            </a:r>
            <a:r>
              <a:rPr lang="en-US" sz="1800" baseline="-25000" dirty="0" smtClean="0"/>
              <a:t>p</a:t>
            </a:r>
            <a:r>
              <a:rPr lang="en-US" sz="1800" baseline="30000" dirty="0" smtClean="0"/>
              <a:t>2</a:t>
            </a:r>
            <a:r>
              <a:rPr lang="en-US" sz="1800" dirty="0" smtClean="0"/>
              <a:t>)}(I</a:t>
            </a:r>
            <a:r>
              <a:rPr lang="en-US" sz="1800" baseline="-25000" dirty="0" smtClean="0"/>
              <a:t>pinch</a:t>
            </a:r>
            <a:r>
              <a:rPr lang="en-US" sz="1800" baseline="30000" dirty="0" smtClean="0"/>
              <a:t>2</a:t>
            </a:r>
            <a:r>
              <a:rPr lang="en-US" sz="1800" dirty="0" smtClean="0"/>
              <a:t>)(</a:t>
            </a:r>
            <a:r>
              <a:rPr lang="en-US" sz="1800" dirty="0" err="1" smtClean="0"/>
              <a:t>m</a:t>
            </a:r>
            <a:r>
              <a:rPr lang="en-US" sz="1800" baseline="-25000" dirty="0" err="1" smtClean="0"/>
              <a:t>p</a:t>
            </a:r>
            <a:r>
              <a:rPr lang="en-US" sz="1800" dirty="0" smtClean="0"/>
              <a:t>/2e)</a:t>
            </a:r>
            <a:r>
              <a:rPr lang="en-US" sz="1800" baseline="30000" dirty="0" smtClean="0"/>
              <a:t>1/2</a:t>
            </a:r>
            <a:r>
              <a:rPr lang="en-US" sz="1800" dirty="0" smtClean="0"/>
              <a:t>(M/</a:t>
            </a:r>
            <a:r>
              <a:rPr lang="en-US" sz="1800" dirty="0" err="1" smtClean="0"/>
              <a:t>Z</a:t>
            </a:r>
            <a:r>
              <a:rPr lang="en-US" sz="1800" baseline="-25000" dirty="0" err="1" smtClean="0"/>
              <a:t>eff</a:t>
            </a:r>
            <a:r>
              <a:rPr lang="en-US" sz="1800" dirty="0" smtClean="0"/>
              <a:t>)</a:t>
            </a:r>
            <a:r>
              <a:rPr lang="en-US" sz="1800" baseline="30000" dirty="0" smtClean="0"/>
              <a:t>1/2</a:t>
            </a:r>
            <a:r>
              <a:rPr lang="en-US" sz="1800" dirty="0" smtClean="0"/>
              <a:t>/U</a:t>
            </a:r>
            <a:r>
              <a:rPr lang="en-US" sz="1800" baseline="30000" dirty="0" smtClean="0"/>
              <a:t>1/2 </a:t>
            </a:r>
            <a:endParaRPr lang="en-MY" sz="1800" dirty="0" smtClean="0"/>
          </a:p>
          <a:p>
            <a:pPr marL="0" indent="457200">
              <a:spcBef>
                <a:spcPct val="0"/>
              </a:spcBef>
              <a:buFontTx/>
              <a:buNone/>
            </a:pPr>
            <a:r>
              <a:rPr lang="en-US" sz="1800" dirty="0" smtClean="0"/>
              <a:t>    =  (m/[2.83p</a:t>
            </a:r>
            <a:r>
              <a:rPr lang="en-US" sz="1800" baseline="30000" dirty="0" smtClean="0"/>
              <a:t>2</a:t>
            </a:r>
            <a:r>
              <a:rPr lang="en-US" sz="1800" dirty="0" smtClean="0"/>
              <a:t> (</a:t>
            </a:r>
            <a:r>
              <a:rPr lang="en-US" sz="1800" dirty="0" err="1" smtClean="0"/>
              <a:t>em</a:t>
            </a:r>
            <a:r>
              <a:rPr lang="en-US" sz="1800" baseline="-25000" dirty="0" err="1" smtClean="0"/>
              <a:t>p</a:t>
            </a:r>
            <a:r>
              <a:rPr lang="en-US" sz="1800" dirty="0" smtClean="0"/>
              <a:t>)</a:t>
            </a:r>
            <a:r>
              <a:rPr lang="en-US" sz="1800" baseline="30000" dirty="0" smtClean="0"/>
              <a:t>1/2</a:t>
            </a:r>
            <a:r>
              <a:rPr lang="en-US" sz="1800" dirty="0" smtClean="0"/>
              <a:t>])(</a:t>
            </a:r>
            <a:r>
              <a:rPr lang="en-US" sz="1800" dirty="0" err="1" smtClean="0"/>
              <a:t>f</a:t>
            </a:r>
            <a:r>
              <a:rPr lang="en-US" sz="1800" baseline="-25000" dirty="0" err="1" smtClean="0"/>
              <a:t>e</a:t>
            </a:r>
            <a:r>
              <a:rPr lang="en-US" sz="1800" dirty="0" smtClean="0"/>
              <a:t>/[M </a:t>
            </a:r>
            <a:r>
              <a:rPr lang="en-US" sz="1800" dirty="0" err="1" smtClean="0"/>
              <a:t>Z</a:t>
            </a:r>
            <a:r>
              <a:rPr lang="en-US" sz="1800" baseline="-25000" dirty="0" err="1" smtClean="0"/>
              <a:t>eff</a:t>
            </a:r>
            <a:r>
              <a:rPr lang="en-US" sz="1800" dirty="0" smtClean="0"/>
              <a:t>]</a:t>
            </a:r>
            <a:r>
              <a:rPr lang="en-US" sz="1800" baseline="30000" dirty="0" smtClean="0"/>
              <a:t>1/2</a:t>
            </a:r>
            <a:r>
              <a:rPr lang="en-US" sz="1800" dirty="0" smtClean="0"/>
              <a:t>){(</a:t>
            </a:r>
            <a:r>
              <a:rPr lang="en-US" sz="1800" dirty="0" err="1" smtClean="0"/>
              <a:t>ln</a:t>
            </a:r>
            <a:r>
              <a:rPr lang="en-US" sz="1800" dirty="0" smtClean="0"/>
              <a:t>[b/</a:t>
            </a:r>
            <a:r>
              <a:rPr lang="en-US" sz="1800" dirty="0" err="1" smtClean="0"/>
              <a:t>r</a:t>
            </a:r>
            <a:r>
              <a:rPr lang="en-US" sz="1800" baseline="-25000" dirty="0" err="1" smtClean="0"/>
              <a:t>p</a:t>
            </a:r>
            <a:r>
              <a:rPr lang="en-US" sz="1800" dirty="0" smtClean="0"/>
              <a:t>])/(r</a:t>
            </a:r>
            <a:r>
              <a:rPr lang="en-US" sz="1800" baseline="-25000" dirty="0" smtClean="0"/>
              <a:t>p</a:t>
            </a:r>
            <a:r>
              <a:rPr lang="en-US" sz="1800" baseline="30000" dirty="0" smtClean="0"/>
              <a:t>2</a:t>
            </a:r>
            <a:r>
              <a:rPr lang="en-US" sz="1800" dirty="0" smtClean="0"/>
              <a:t>)}(I</a:t>
            </a:r>
            <a:r>
              <a:rPr lang="en-US" sz="1800" baseline="-25000" dirty="0" smtClean="0"/>
              <a:t>pinch</a:t>
            </a:r>
            <a:r>
              <a:rPr lang="en-US" sz="1800" baseline="30000" dirty="0" smtClean="0"/>
              <a:t>2</a:t>
            </a:r>
            <a:r>
              <a:rPr lang="en-US" sz="1800" dirty="0" smtClean="0"/>
              <a:t>)/U</a:t>
            </a:r>
            <a:r>
              <a:rPr lang="en-US" sz="1800" baseline="30000" dirty="0" smtClean="0"/>
              <a:t>1/2 </a:t>
            </a:r>
            <a:endParaRPr lang="en-MY" sz="1800" dirty="0" smtClean="0"/>
          </a:p>
          <a:p>
            <a:pPr marL="0" indent="457200">
              <a:spcBef>
                <a:spcPct val="0"/>
              </a:spcBef>
              <a:buFontTx/>
              <a:buNone/>
            </a:pPr>
            <a:endParaRPr lang="en-US" sz="1800" dirty="0" smtClean="0"/>
          </a:p>
          <a:p>
            <a:pPr marL="0" indent="457200">
              <a:spcBef>
                <a:spcPct val="0"/>
              </a:spcBef>
              <a:buFontTx/>
              <a:buNone/>
            </a:pPr>
            <a:r>
              <a:rPr lang="en-US" sz="1800" dirty="0" smtClean="0"/>
              <a:t>Noting that: (m/[2.83p</a:t>
            </a:r>
            <a:r>
              <a:rPr lang="en-US" sz="1800" baseline="30000" dirty="0" smtClean="0"/>
              <a:t>2</a:t>
            </a:r>
            <a:r>
              <a:rPr lang="en-US" sz="1800" dirty="0" smtClean="0"/>
              <a:t> (</a:t>
            </a:r>
            <a:r>
              <a:rPr lang="en-US" sz="1800" dirty="0" err="1" smtClean="0"/>
              <a:t>em</a:t>
            </a:r>
            <a:r>
              <a:rPr lang="en-US" sz="1800" baseline="-25000" dirty="0" err="1" smtClean="0"/>
              <a:t>p</a:t>
            </a:r>
            <a:r>
              <a:rPr lang="en-US" sz="1800" dirty="0" smtClean="0"/>
              <a:t>)</a:t>
            </a:r>
            <a:r>
              <a:rPr lang="en-US" sz="1800" baseline="30000" dirty="0" smtClean="0"/>
              <a:t>1/2</a:t>
            </a:r>
            <a:r>
              <a:rPr lang="en-US" sz="1800" dirty="0" smtClean="0"/>
              <a:t>]) = 2.74x10</a:t>
            </a:r>
            <a:r>
              <a:rPr lang="en-US" sz="1800" baseline="30000" dirty="0" smtClean="0"/>
              <a:t>15</a:t>
            </a:r>
            <a:r>
              <a:rPr lang="en-US" sz="1800" dirty="0" smtClean="0"/>
              <a:t>. We have:</a:t>
            </a:r>
          </a:p>
          <a:p>
            <a:pPr marL="0" indent="0">
              <a:spcBef>
                <a:spcPct val="0"/>
              </a:spcBef>
              <a:buFontTx/>
              <a:buNone/>
            </a:pPr>
            <a:endParaRPr lang="en-US" sz="1800" dirty="0" smtClean="0"/>
          </a:p>
          <a:p>
            <a:pPr marL="0" indent="0">
              <a:spcBef>
                <a:spcPct val="0"/>
              </a:spcBef>
              <a:buFontTx/>
              <a:buNone/>
            </a:pPr>
            <a:r>
              <a:rPr lang="en-US" sz="2400" b="1" dirty="0" smtClean="0">
                <a:solidFill>
                  <a:srgbClr val="0000FF"/>
                </a:solidFill>
              </a:rPr>
              <a:t>Result:</a:t>
            </a:r>
          </a:p>
          <a:p>
            <a:pPr marL="0" indent="0">
              <a:spcBef>
                <a:spcPct val="0"/>
              </a:spcBef>
              <a:buFontTx/>
              <a:buNone/>
            </a:pPr>
            <a:endParaRPr lang="en-US" sz="1800" dirty="0" smtClean="0"/>
          </a:p>
          <a:p>
            <a:pPr marL="0" indent="0">
              <a:spcBef>
                <a:spcPct val="0"/>
              </a:spcBef>
              <a:buFontTx/>
              <a:buNone/>
            </a:pPr>
            <a:r>
              <a:rPr lang="en-US" sz="2800" b="1" dirty="0" err="1" smtClean="0">
                <a:solidFill>
                  <a:srgbClr val="0000FF"/>
                </a:solidFill>
              </a:rPr>
              <a:t>J</a:t>
            </a:r>
            <a:r>
              <a:rPr lang="en-US" sz="2800" b="1" baseline="-25000" dirty="0" err="1" smtClean="0">
                <a:solidFill>
                  <a:srgbClr val="0000FF"/>
                </a:solidFill>
              </a:rPr>
              <a:t>b</a:t>
            </a:r>
            <a:r>
              <a:rPr lang="en-US" sz="2800" b="1" dirty="0" smtClean="0">
                <a:solidFill>
                  <a:srgbClr val="0000FF"/>
                </a:solidFill>
              </a:rPr>
              <a:t> (</a:t>
            </a:r>
            <a:r>
              <a:rPr lang="en-US" sz="2400" b="1" dirty="0" smtClean="0">
                <a:solidFill>
                  <a:srgbClr val="0000FF"/>
                </a:solidFill>
              </a:rPr>
              <a:t>ions m</a:t>
            </a:r>
            <a:r>
              <a:rPr lang="en-US" sz="2400" b="1" baseline="30000" dirty="0" smtClean="0">
                <a:solidFill>
                  <a:srgbClr val="0000FF"/>
                </a:solidFill>
              </a:rPr>
              <a:t>-2</a:t>
            </a:r>
            <a:r>
              <a:rPr lang="en-US" sz="2400" b="1" dirty="0" smtClean="0">
                <a:solidFill>
                  <a:srgbClr val="0000FF"/>
                </a:solidFill>
              </a:rPr>
              <a:t>s</a:t>
            </a:r>
            <a:r>
              <a:rPr lang="en-US" sz="2400" b="1" baseline="30000" dirty="0" smtClean="0">
                <a:solidFill>
                  <a:srgbClr val="0000FF"/>
                </a:solidFill>
              </a:rPr>
              <a:t>-1</a:t>
            </a:r>
            <a:r>
              <a:rPr lang="en-US" sz="2400" b="1" dirty="0" smtClean="0">
                <a:solidFill>
                  <a:srgbClr val="0000FF"/>
                </a:solidFill>
              </a:rPr>
              <a:t>) = </a:t>
            </a:r>
            <a:r>
              <a:rPr lang="en-US" sz="2400" b="1" dirty="0" smtClean="0">
                <a:solidFill>
                  <a:srgbClr val="002060"/>
                </a:solidFill>
              </a:rPr>
              <a:t> </a:t>
            </a:r>
            <a:r>
              <a:rPr lang="en-US" sz="2400" b="1" dirty="0" smtClean="0">
                <a:solidFill>
                  <a:srgbClr val="0000FF"/>
                </a:solidFill>
              </a:rPr>
              <a:t>2.75x10</a:t>
            </a:r>
            <a:r>
              <a:rPr lang="en-US" sz="2400" b="1" baseline="30000" dirty="0" smtClean="0">
                <a:solidFill>
                  <a:srgbClr val="0000FF"/>
                </a:solidFill>
              </a:rPr>
              <a:t>15  </a:t>
            </a:r>
            <a:r>
              <a:rPr lang="en-US" sz="2400" b="1" dirty="0" smtClean="0">
                <a:solidFill>
                  <a:srgbClr val="0000FF"/>
                </a:solidFill>
              </a:rPr>
              <a:t>(</a:t>
            </a:r>
            <a:r>
              <a:rPr lang="en-US" sz="2400" b="1" dirty="0" err="1" smtClean="0">
                <a:solidFill>
                  <a:srgbClr val="0000FF"/>
                </a:solidFill>
              </a:rPr>
              <a:t>f</a:t>
            </a:r>
            <a:r>
              <a:rPr lang="en-US" sz="2400" b="1" baseline="-25000" dirty="0" err="1" smtClean="0">
                <a:solidFill>
                  <a:srgbClr val="0000FF"/>
                </a:solidFill>
              </a:rPr>
              <a:t>e</a:t>
            </a:r>
            <a:r>
              <a:rPr lang="en-US" sz="2400" b="1" dirty="0" smtClean="0">
                <a:solidFill>
                  <a:srgbClr val="0000FF"/>
                </a:solidFill>
              </a:rPr>
              <a:t>/[M </a:t>
            </a:r>
            <a:r>
              <a:rPr lang="en-US" sz="2400" b="1" baseline="-25000" dirty="0" err="1" smtClean="0">
                <a:solidFill>
                  <a:srgbClr val="0000FF"/>
                </a:solidFill>
              </a:rPr>
              <a:t>eff</a:t>
            </a:r>
            <a:r>
              <a:rPr lang="en-US" sz="2400" b="1" dirty="0" smtClean="0">
                <a:solidFill>
                  <a:srgbClr val="0000FF"/>
                </a:solidFill>
              </a:rPr>
              <a:t>]</a:t>
            </a:r>
            <a:r>
              <a:rPr lang="en-US" sz="2400" b="1" baseline="30000" dirty="0" smtClean="0">
                <a:solidFill>
                  <a:srgbClr val="0000FF"/>
                </a:solidFill>
              </a:rPr>
              <a:t>1/2</a:t>
            </a:r>
            <a:r>
              <a:rPr lang="en-US" sz="2400" b="1" dirty="0" smtClean="0">
                <a:solidFill>
                  <a:srgbClr val="0000FF"/>
                </a:solidFill>
              </a:rPr>
              <a:t>){(</a:t>
            </a:r>
            <a:r>
              <a:rPr lang="en-US" sz="2400" b="1" dirty="0" err="1" smtClean="0">
                <a:solidFill>
                  <a:srgbClr val="0000FF"/>
                </a:solidFill>
              </a:rPr>
              <a:t>ln</a:t>
            </a:r>
            <a:r>
              <a:rPr lang="en-US" sz="2400" b="1" dirty="0" smtClean="0">
                <a:solidFill>
                  <a:srgbClr val="0000FF"/>
                </a:solidFill>
              </a:rPr>
              <a:t>[b/</a:t>
            </a:r>
            <a:r>
              <a:rPr lang="en-US" sz="2400" b="1" dirty="0" err="1" smtClean="0">
                <a:solidFill>
                  <a:srgbClr val="0000FF"/>
                </a:solidFill>
              </a:rPr>
              <a:t>r</a:t>
            </a:r>
            <a:r>
              <a:rPr lang="en-US" sz="2400" b="1" baseline="-25000" dirty="0" err="1" smtClean="0">
                <a:solidFill>
                  <a:srgbClr val="0000FF"/>
                </a:solidFill>
              </a:rPr>
              <a:t>p</a:t>
            </a:r>
            <a:r>
              <a:rPr lang="en-US" sz="2400" b="1" dirty="0" smtClean="0">
                <a:solidFill>
                  <a:srgbClr val="0000FF"/>
                </a:solidFill>
              </a:rPr>
              <a:t>])/(r</a:t>
            </a:r>
            <a:r>
              <a:rPr lang="en-US" sz="2400" b="1" baseline="-25000" dirty="0" smtClean="0">
                <a:solidFill>
                  <a:srgbClr val="0000FF"/>
                </a:solidFill>
              </a:rPr>
              <a:t>p</a:t>
            </a:r>
            <a:r>
              <a:rPr lang="en-US" sz="2400" b="1" baseline="30000" dirty="0" smtClean="0">
                <a:solidFill>
                  <a:srgbClr val="0000FF"/>
                </a:solidFill>
              </a:rPr>
              <a:t>2</a:t>
            </a:r>
            <a:r>
              <a:rPr lang="en-US" sz="2400" b="1" dirty="0" smtClean="0">
                <a:solidFill>
                  <a:srgbClr val="0000FF"/>
                </a:solidFill>
              </a:rPr>
              <a:t>)}(I</a:t>
            </a:r>
            <a:r>
              <a:rPr lang="en-US" sz="2400" b="1" baseline="-25000" dirty="0" smtClean="0">
                <a:solidFill>
                  <a:srgbClr val="0000FF"/>
                </a:solidFill>
              </a:rPr>
              <a:t>pinch</a:t>
            </a:r>
            <a:r>
              <a:rPr lang="en-US" sz="2400" b="1" baseline="30000" dirty="0" smtClean="0">
                <a:solidFill>
                  <a:srgbClr val="0000FF"/>
                </a:solidFill>
              </a:rPr>
              <a:t>2</a:t>
            </a:r>
            <a:r>
              <a:rPr lang="en-US" sz="2400" b="1" dirty="0" smtClean="0">
                <a:solidFill>
                  <a:srgbClr val="0000FF"/>
                </a:solidFill>
              </a:rPr>
              <a:t>)/U</a:t>
            </a:r>
            <a:r>
              <a:rPr lang="en-US" sz="2400" b="1" baseline="30000" dirty="0" smtClean="0">
                <a:solidFill>
                  <a:srgbClr val="0000FF"/>
                </a:solidFill>
              </a:rPr>
              <a:t>1/2</a:t>
            </a:r>
          </a:p>
          <a:p>
            <a:pPr marL="0" indent="0">
              <a:spcBef>
                <a:spcPct val="0"/>
              </a:spcBef>
              <a:buFontTx/>
              <a:buNone/>
            </a:pPr>
            <a:endParaRPr lang="en-US" sz="2400" b="1" baseline="30000" dirty="0" smtClean="0">
              <a:solidFill>
                <a:srgbClr val="0000FF"/>
              </a:solidFill>
            </a:endParaRPr>
          </a:p>
          <a:p>
            <a:pPr marL="0" indent="0" algn="r">
              <a:spcBef>
                <a:spcPct val="0"/>
              </a:spcBef>
              <a:buFontTx/>
              <a:buNone/>
            </a:pPr>
            <a:r>
              <a:rPr lang="en-US" sz="2800" b="1" baseline="30000" dirty="0" smtClean="0">
                <a:solidFill>
                  <a:srgbClr val="0000FF"/>
                </a:solidFill>
              </a:rPr>
              <a:t> 						                                          </a:t>
            </a:r>
            <a:r>
              <a:rPr lang="en-US" sz="2400" b="1" dirty="0" smtClean="0">
                <a:solidFill>
                  <a:srgbClr val="0000FF"/>
                </a:solidFill>
              </a:rPr>
              <a:t>-  (3)</a:t>
            </a:r>
          </a:p>
          <a:p>
            <a:pPr marL="0" indent="0">
              <a:spcBef>
                <a:spcPct val="0"/>
              </a:spcBef>
              <a:buFontTx/>
              <a:buNone/>
            </a:pPr>
            <a:endParaRPr lang="en-US" sz="2800" b="1" dirty="0" smtClean="0">
              <a:solidFill>
                <a:srgbClr val="0000FF"/>
              </a:solidFill>
            </a:endParaRPr>
          </a:p>
          <a:p>
            <a:pPr marL="0" indent="0" algn="ctr">
              <a:buFontTx/>
              <a:buNone/>
            </a:pPr>
            <a:endParaRPr lang="en-MY" sz="1800" dirty="0" smtClean="0"/>
          </a:p>
        </p:txBody>
      </p:sp>
      <p:sp>
        <p:nvSpPr>
          <p:cNvPr id="6" name="Title 1"/>
          <p:cNvSpPr txBox="1">
            <a:spLocks/>
          </p:cNvSpPr>
          <p:nvPr/>
        </p:nvSpPr>
        <p:spPr>
          <a:xfrm>
            <a:off x="0" y="457201"/>
            <a:ext cx="9144000" cy="8381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FF0000"/>
                </a:solidFill>
                <a:cs typeface="Times New Roman" pitchFamily="18" charset="0"/>
              </a:rPr>
              <a:t>Computation of Ion beam flux and </a:t>
            </a:r>
            <a:r>
              <a:rPr lang="en-US" sz="3200" b="1" dirty="0" err="1" smtClean="0">
                <a:solidFill>
                  <a:srgbClr val="FF0000"/>
                </a:solidFill>
                <a:cs typeface="Times New Roman" pitchFamily="18" charset="0"/>
              </a:rPr>
              <a:t>fluence</a:t>
            </a:r>
            <a:r>
              <a:rPr lang="en-US" sz="3200" b="1" dirty="0" smtClean="0">
                <a:solidFill>
                  <a:srgbClr val="FF0000"/>
                </a:solidFill>
                <a:cs typeface="Times New Roman" pitchFamily="18" charset="0"/>
              </a:rPr>
              <a:t> (</a:t>
            </a:r>
            <a:r>
              <a:rPr lang="en-US" sz="2800" b="1" dirty="0" smtClean="0">
                <a:solidFill>
                  <a:srgbClr val="FF0000"/>
                </a:solidFill>
                <a:cs typeface="Times New Roman" pitchFamily="18" charset="0"/>
              </a:rPr>
              <a:t>4/5)</a:t>
            </a:r>
            <a:endParaRPr lang="en-MY" sz="2800" dirty="0" smtClean="0">
              <a:solidFill>
                <a:srgbClr val="FF0000"/>
              </a:solidFill>
            </a:endParaRPr>
          </a:p>
        </p:txBody>
      </p:sp>
    </p:spTree>
    <p:extLst>
      <p:ext uri="{BB962C8B-B14F-4D97-AF65-F5344CB8AC3E}">
        <p14:creationId xmlns:p14="http://schemas.microsoft.com/office/powerpoint/2010/main" val="894858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ctrTitle" idx="4294967295"/>
          </p:nvPr>
        </p:nvSpPr>
        <p:spPr>
          <a:xfrm>
            <a:off x="533400" y="1676400"/>
            <a:ext cx="8229600" cy="982579"/>
          </a:xfrm>
        </p:spPr>
        <p:txBody>
          <a:bodyPr>
            <a:normAutofit fontScale="90000"/>
          </a:bodyPr>
          <a:lstStyle/>
          <a:p>
            <a:pPr algn="l"/>
            <a:r>
              <a:rPr lang="en-US" sz="4000" dirty="0" smtClean="0"/>
              <a:t>The fluence is the flux multiplied by pulse duration </a:t>
            </a:r>
            <a:r>
              <a:rPr lang="el-GR" sz="4000" dirty="0" smtClean="0"/>
              <a:t>τ</a:t>
            </a:r>
            <a:r>
              <a:rPr lang="en-US" sz="4000" dirty="0" smtClean="0"/>
              <a:t>; </a:t>
            </a:r>
            <a:br>
              <a:rPr lang="en-US" sz="4000" dirty="0" smtClean="0"/>
            </a:br>
            <a:r>
              <a:rPr lang="en-US" sz="4000" dirty="0" smtClean="0"/>
              <a:t>Thus:                                                          </a:t>
            </a:r>
            <a:endParaRPr lang="en-MY" sz="4000" dirty="0" smtClean="0"/>
          </a:p>
        </p:txBody>
      </p:sp>
      <p:sp>
        <p:nvSpPr>
          <p:cNvPr id="135171" name="Subtitle 2"/>
          <p:cNvSpPr>
            <a:spLocks noGrp="1"/>
          </p:cNvSpPr>
          <p:nvPr>
            <p:ph type="subTitle" idx="4294967295"/>
          </p:nvPr>
        </p:nvSpPr>
        <p:spPr>
          <a:xfrm>
            <a:off x="152400" y="3200400"/>
            <a:ext cx="8839200" cy="2743200"/>
          </a:xfrm>
        </p:spPr>
        <p:txBody>
          <a:bodyPr/>
          <a:lstStyle/>
          <a:p>
            <a:pPr marL="0" indent="457200">
              <a:buFontTx/>
              <a:buNone/>
            </a:pPr>
            <a:r>
              <a:rPr lang="en-US" sz="3600" b="1" dirty="0" smtClean="0">
                <a:solidFill>
                  <a:srgbClr val="0000FF"/>
                </a:solidFill>
              </a:rPr>
              <a:t>Fluence   </a:t>
            </a:r>
            <a:r>
              <a:rPr lang="en-US" sz="3600" b="1" dirty="0" err="1" smtClean="0">
                <a:solidFill>
                  <a:srgbClr val="0000FF"/>
                </a:solidFill>
              </a:rPr>
              <a:t>J</a:t>
            </a:r>
            <a:r>
              <a:rPr lang="en-US" sz="3600" b="1" baseline="-25000" dirty="0" err="1" smtClean="0">
                <a:solidFill>
                  <a:srgbClr val="0000FF"/>
                </a:solidFill>
              </a:rPr>
              <a:t>b</a:t>
            </a:r>
            <a:r>
              <a:rPr lang="en-US" sz="3600" b="1" dirty="0" err="1" smtClean="0">
                <a:solidFill>
                  <a:srgbClr val="0000FF"/>
                </a:solidFill>
                <a:latin typeface="Symbol" pitchFamily="18" charset="2"/>
              </a:rPr>
              <a:t>t</a:t>
            </a:r>
            <a:r>
              <a:rPr lang="en-US" sz="3600" b="1" dirty="0" smtClean="0">
                <a:solidFill>
                  <a:srgbClr val="0000FF"/>
                </a:solidFill>
              </a:rPr>
              <a:t> (</a:t>
            </a:r>
            <a:r>
              <a:rPr lang="en-US" sz="3600" b="1" dirty="0" smtClean="0">
                <a:solidFill>
                  <a:srgbClr val="0000FF"/>
                </a:solidFill>
                <a:cs typeface="Times New Roman" pitchFamily="18" charset="0"/>
              </a:rPr>
              <a:t>ions m</a:t>
            </a:r>
            <a:r>
              <a:rPr lang="en-US" sz="3600" b="1" baseline="30000" dirty="0" smtClean="0">
                <a:solidFill>
                  <a:srgbClr val="0000FF"/>
                </a:solidFill>
                <a:cs typeface="Times New Roman" pitchFamily="18" charset="0"/>
              </a:rPr>
              <a:t>-2</a:t>
            </a:r>
            <a:r>
              <a:rPr lang="en-US" sz="3600" b="1" dirty="0" smtClean="0">
                <a:solidFill>
                  <a:srgbClr val="0000FF"/>
                </a:solidFill>
              </a:rPr>
              <a:t> ) :</a:t>
            </a:r>
          </a:p>
          <a:p>
            <a:pPr marL="0" indent="0">
              <a:buFontTx/>
              <a:buNone/>
            </a:pPr>
            <a:endParaRPr lang="en-US" sz="2400" b="1" dirty="0" smtClean="0"/>
          </a:p>
          <a:p>
            <a:pPr marL="0" indent="0">
              <a:buFontTx/>
              <a:buNone/>
            </a:pPr>
            <a:r>
              <a:rPr lang="en-US" sz="2400" b="1" dirty="0"/>
              <a:t> </a:t>
            </a:r>
            <a:r>
              <a:rPr lang="en-US" sz="2400" b="1" dirty="0" smtClean="0"/>
              <a:t>          </a:t>
            </a:r>
            <a:r>
              <a:rPr lang="en-US" sz="2800" b="1" dirty="0" smtClean="0">
                <a:solidFill>
                  <a:srgbClr val="0000FF"/>
                </a:solidFill>
              </a:rPr>
              <a:t>2.75x10</a:t>
            </a:r>
            <a:r>
              <a:rPr lang="en-US" sz="2800" b="1" baseline="30000" dirty="0" smtClean="0">
                <a:solidFill>
                  <a:srgbClr val="0000FF"/>
                </a:solidFill>
              </a:rPr>
              <a:t>15 </a:t>
            </a:r>
            <a:r>
              <a:rPr lang="en-US" sz="2800" b="1" dirty="0" smtClean="0">
                <a:solidFill>
                  <a:srgbClr val="0000FF"/>
                </a:solidFill>
                <a:latin typeface="Symbol" pitchFamily="18" charset="2"/>
              </a:rPr>
              <a:t>t</a:t>
            </a:r>
            <a:r>
              <a:rPr lang="en-US" sz="2800" b="1" baseline="30000" dirty="0" smtClean="0">
                <a:solidFill>
                  <a:srgbClr val="0000FF"/>
                </a:solidFill>
              </a:rPr>
              <a:t> </a:t>
            </a:r>
            <a:r>
              <a:rPr lang="en-US" sz="2800" b="1" dirty="0" smtClean="0">
                <a:solidFill>
                  <a:srgbClr val="0000FF"/>
                </a:solidFill>
              </a:rPr>
              <a:t>(</a:t>
            </a:r>
            <a:r>
              <a:rPr lang="en-US" sz="2800" b="1" dirty="0" err="1" smtClean="0">
                <a:solidFill>
                  <a:srgbClr val="0000FF"/>
                </a:solidFill>
              </a:rPr>
              <a:t>f</a:t>
            </a:r>
            <a:r>
              <a:rPr lang="en-US" sz="2800" b="1" baseline="-25000" dirty="0" err="1" smtClean="0">
                <a:solidFill>
                  <a:srgbClr val="0000FF"/>
                </a:solidFill>
              </a:rPr>
              <a:t>e</a:t>
            </a:r>
            <a:r>
              <a:rPr lang="en-US" sz="2800" b="1" dirty="0" smtClean="0">
                <a:solidFill>
                  <a:srgbClr val="0000FF"/>
                </a:solidFill>
              </a:rPr>
              <a:t>/[M </a:t>
            </a:r>
            <a:r>
              <a:rPr lang="en-US" sz="2800" b="1" dirty="0" err="1" smtClean="0">
                <a:solidFill>
                  <a:srgbClr val="0000FF"/>
                </a:solidFill>
              </a:rPr>
              <a:t>Z</a:t>
            </a:r>
            <a:r>
              <a:rPr lang="en-US" sz="2800" b="1" baseline="-25000" dirty="0" err="1" smtClean="0">
                <a:solidFill>
                  <a:srgbClr val="0000FF"/>
                </a:solidFill>
              </a:rPr>
              <a:t>eff</a:t>
            </a:r>
            <a:r>
              <a:rPr lang="en-US" sz="2800" b="1" dirty="0" smtClean="0">
                <a:solidFill>
                  <a:srgbClr val="0000FF"/>
                </a:solidFill>
              </a:rPr>
              <a:t>]</a:t>
            </a:r>
            <a:r>
              <a:rPr lang="en-US" sz="2800" b="1" baseline="30000" dirty="0" smtClean="0">
                <a:solidFill>
                  <a:srgbClr val="0000FF"/>
                </a:solidFill>
              </a:rPr>
              <a:t>1/2</a:t>
            </a:r>
            <a:r>
              <a:rPr lang="en-US" sz="2800" b="1" dirty="0" smtClean="0">
                <a:solidFill>
                  <a:srgbClr val="0000FF"/>
                </a:solidFill>
              </a:rPr>
              <a:t>){(</a:t>
            </a:r>
            <a:r>
              <a:rPr lang="en-US" sz="2800" b="1" dirty="0" err="1" smtClean="0">
                <a:solidFill>
                  <a:srgbClr val="0000FF"/>
                </a:solidFill>
              </a:rPr>
              <a:t>ln</a:t>
            </a:r>
            <a:r>
              <a:rPr lang="en-US" sz="2800" b="1" dirty="0" smtClean="0">
                <a:solidFill>
                  <a:srgbClr val="0000FF"/>
                </a:solidFill>
              </a:rPr>
              <a:t>[b/</a:t>
            </a:r>
            <a:r>
              <a:rPr lang="en-US" sz="2800" b="1" dirty="0" err="1" smtClean="0">
                <a:solidFill>
                  <a:srgbClr val="0000FF"/>
                </a:solidFill>
              </a:rPr>
              <a:t>r</a:t>
            </a:r>
            <a:r>
              <a:rPr lang="en-US" sz="2800" b="1" baseline="-25000" dirty="0" err="1" smtClean="0">
                <a:solidFill>
                  <a:srgbClr val="0000FF"/>
                </a:solidFill>
              </a:rPr>
              <a:t>p</a:t>
            </a:r>
            <a:r>
              <a:rPr lang="en-US" sz="2800" b="1" dirty="0" smtClean="0">
                <a:solidFill>
                  <a:srgbClr val="0000FF"/>
                </a:solidFill>
              </a:rPr>
              <a:t>])/(r</a:t>
            </a:r>
            <a:r>
              <a:rPr lang="en-US" sz="2800" b="1" baseline="-25000" dirty="0" smtClean="0">
                <a:solidFill>
                  <a:srgbClr val="0000FF"/>
                </a:solidFill>
              </a:rPr>
              <a:t>p</a:t>
            </a:r>
            <a:r>
              <a:rPr lang="en-US" sz="2800" b="1" baseline="30000" dirty="0" smtClean="0">
                <a:solidFill>
                  <a:srgbClr val="0000FF"/>
                </a:solidFill>
              </a:rPr>
              <a:t>2</a:t>
            </a:r>
            <a:r>
              <a:rPr lang="en-US" sz="2800" b="1" dirty="0" smtClean="0">
                <a:solidFill>
                  <a:srgbClr val="0000FF"/>
                </a:solidFill>
              </a:rPr>
              <a:t>)}(I</a:t>
            </a:r>
            <a:r>
              <a:rPr lang="en-US" sz="2800" b="1" baseline="-25000" dirty="0" smtClean="0">
                <a:solidFill>
                  <a:srgbClr val="0000FF"/>
                </a:solidFill>
              </a:rPr>
              <a:t>pinch</a:t>
            </a:r>
            <a:r>
              <a:rPr lang="en-US" sz="2800" b="1" baseline="30000" dirty="0" smtClean="0">
                <a:solidFill>
                  <a:srgbClr val="0000FF"/>
                </a:solidFill>
              </a:rPr>
              <a:t>2</a:t>
            </a:r>
            <a:r>
              <a:rPr lang="en-US" sz="2800" b="1" dirty="0" smtClean="0">
                <a:solidFill>
                  <a:srgbClr val="0000FF"/>
                </a:solidFill>
              </a:rPr>
              <a:t>)/U</a:t>
            </a:r>
            <a:r>
              <a:rPr lang="en-US" sz="2800" b="1" baseline="30000" dirty="0" smtClean="0">
                <a:solidFill>
                  <a:srgbClr val="0000FF"/>
                </a:solidFill>
              </a:rPr>
              <a:t>1/2</a:t>
            </a:r>
            <a:r>
              <a:rPr lang="en-US" sz="2800" b="1" dirty="0" smtClean="0">
                <a:solidFill>
                  <a:srgbClr val="0000FF"/>
                </a:solidFill>
              </a:rPr>
              <a:t>  </a:t>
            </a:r>
            <a:r>
              <a:rPr lang="en-US" sz="2400" b="1" dirty="0" smtClean="0">
                <a:solidFill>
                  <a:srgbClr val="0000FF"/>
                </a:solidFill>
              </a:rPr>
              <a:t>									</a:t>
            </a:r>
          </a:p>
          <a:p>
            <a:pPr marL="0" indent="0" algn="r">
              <a:buFontTx/>
              <a:buNone/>
            </a:pPr>
            <a:r>
              <a:rPr lang="en-US" sz="2400" b="1" dirty="0">
                <a:solidFill>
                  <a:srgbClr val="0000FF"/>
                </a:solidFill>
              </a:rPr>
              <a:t> </a:t>
            </a:r>
            <a:r>
              <a:rPr lang="en-US" sz="2400" b="1" dirty="0" smtClean="0">
                <a:solidFill>
                  <a:srgbClr val="0000FF"/>
                </a:solidFill>
              </a:rPr>
              <a:t>(4)</a:t>
            </a:r>
            <a:endParaRPr lang="en-MY" sz="2400" b="1" dirty="0" smtClean="0">
              <a:solidFill>
                <a:srgbClr val="0000FF"/>
              </a:solidFill>
            </a:endParaRPr>
          </a:p>
        </p:txBody>
      </p:sp>
      <p:sp>
        <p:nvSpPr>
          <p:cNvPr id="6" name="Title 1"/>
          <p:cNvSpPr txBox="1">
            <a:spLocks/>
          </p:cNvSpPr>
          <p:nvPr/>
        </p:nvSpPr>
        <p:spPr>
          <a:xfrm>
            <a:off x="0" y="457201"/>
            <a:ext cx="9144000" cy="8381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FF0000"/>
                </a:solidFill>
                <a:cs typeface="Times New Roman" pitchFamily="18" charset="0"/>
              </a:rPr>
              <a:t>Computation of Ion beam flux and </a:t>
            </a:r>
            <a:r>
              <a:rPr lang="en-US" sz="3200" b="1" dirty="0" err="1" smtClean="0">
                <a:solidFill>
                  <a:srgbClr val="FF0000"/>
                </a:solidFill>
                <a:cs typeface="Times New Roman" pitchFamily="18" charset="0"/>
              </a:rPr>
              <a:t>fluence</a:t>
            </a:r>
            <a:r>
              <a:rPr lang="en-US" sz="3200" b="1" dirty="0" smtClean="0">
                <a:solidFill>
                  <a:srgbClr val="FF0000"/>
                </a:solidFill>
                <a:cs typeface="Times New Roman" pitchFamily="18" charset="0"/>
              </a:rPr>
              <a:t> (</a:t>
            </a:r>
            <a:r>
              <a:rPr lang="en-US" sz="2800" b="1" dirty="0" smtClean="0">
                <a:solidFill>
                  <a:srgbClr val="FF0000"/>
                </a:solidFill>
                <a:cs typeface="Times New Roman" pitchFamily="18" charset="0"/>
              </a:rPr>
              <a:t>5/5)</a:t>
            </a:r>
            <a:endParaRPr lang="en-MY" sz="2800" dirty="0" smtClean="0">
              <a:solidFill>
                <a:srgbClr val="FF0000"/>
              </a:solidFill>
            </a:endParaRPr>
          </a:p>
        </p:txBody>
      </p:sp>
    </p:spTree>
    <p:extLst>
      <p:ext uri="{BB962C8B-B14F-4D97-AF65-F5344CB8AC3E}">
        <p14:creationId xmlns:p14="http://schemas.microsoft.com/office/powerpoint/2010/main" val="1528498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itle 1"/>
          <p:cNvSpPr>
            <a:spLocks noGrp="1"/>
          </p:cNvSpPr>
          <p:nvPr>
            <p:ph type="ctrTitle" idx="4294967295"/>
          </p:nvPr>
        </p:nvSpPr>
        <p:spPr>
          <a:xfrm>
            <a:off x="381000" y="228600"/>
            <a:ext cx="8305800" cy="990600"/>
          </a:xfrm>
        </p:spPr>
        <p:txBody>
          <a:bodyPr/>
          <a:lstStyle/>
          <a:p>
            <a:r>
              <a:rPr lang="en-US" sz="3600" b="1" dirty="0" smtClean="0">
                <a:solidFill>
                  <a:srgbClr val="FF0000"/>
                </a:solidFill>
              </a:rPr>
              <a:t>Assumptions</a:t>
            </a:r>
            <a:endParaRPr lang="en-MY" sz="3600" b="1" dirty="0" smtClean="0">
              <a:solidFill>
                <a:srgbClr val="FF0000"/>
              </a:solidFill>
            </a:endParaRPr>
          </a:p>
        </p:txBody>
      </p:sp>
      <p:sp>
        <p:nvSpPr>
          <p:cNvPr id="137219" name="Subtitle 2"/>
          <p:cNvSpPr>
            <a:spLocks noGrp="1"/>
          </p:cNvSpPr>
          <p:nvPr>
            <p:ph type="subTitle" idx="4294967295"/>
          </p:nvPr>
        </p:nvSpPr>
        <p:spPr>
          <a:xfrm>
            <a:off x="762000" y="1066800"/>
            <a:ext cx="7772400" cy="4495800"/>
          </a:xfrm>
        </p:spPr>
        <p:txBody>
          <a:bodyPr>
            <a:normAutofit/>
          </a:bodyPr>
          <a:lstStyle/>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Ion beam flux</a:t>
            </a:r>
            <a:r>
              <a:rPr lang="en-US" sz="2400" b="1" dirty="0" smtClean="0">
                <a:solidFill>
                  <a:srgbClr val="000000"/>
                </a:solidFill>
                <a:ea typeface="SimSun" pitchFamily="2" charset="-122"/>
                <a:cs typeface="MathematicalPi-One"/>
              </a:rPr>
              <a:t> </a:t>
            </a:r>
            <a:r>
              <a:rPr lang="en-US" sz="2400" b="1" dirty="0" err="1" smtClean="0">
                <a:solidFill>
                  <a:srgbClr val="000000"/>
                </a:solidFill>
                <a:ea typeface="SimSun" pitchFamily="2" charset="-122"/>
                <a:cs typeface="MathematicalPi-One"/>
              </a:rPr>
              <a:t>J</a:t>
            </a:r>
            <a:r>
              <a:rPr lang="en-US" sz="2400" b="1" baseline="-25000" dirty="0" err="1" smtClean="0">
                <a:solidFill>
                  <a:srgbClr val="000000"/>
                </a:solidFill>
                <a:ea typeface="SimSun" pitchFamily="2" charset="-122"/>
                <a:cs typeface="MathematicalPi-One"/>
              </a:rPr>
              <a:t>b</a:t>
            </a:r>
            <a:r>
              <a:rPr lang="en-US" sz="2400" dirty="0" smtClean="0">
                <a:solidFill>
                  <a:srgbClr val="000000"/>
                </a:solidFill>
                <a:ea typeface="SimSun" pitchFamily="2" charset="-122"/>
              </a:rPr>
              <a:t> is </a:t>
            </a:r>
            <a:r>
              <a:rPr lang="en-US" sz="2400" dirty="0" err="1" smtClean="0">
                <a:solidFill>
                  <a:srgbClr val="000000"/>
                </a:solidFill>
                <a:ea typeface="SimSun" pitchFamily="2" charset="-122"/>
              </a:rPr>
              <a:t>n</a:t>
            </a:r>
            <a:r>
              <a:rPr lang="en-US" sz="2400" baseline="-25000" dirty="0" err="1" smtClean="0">
                <a:solidFill>
                  <a:srgbClr val="000000"/>
                </a:solidFill>
                <a:ea typeface="SimSun" pitchFamily="2" charset="-122"/>
              </a:rPr>
              <a:t>b</a:t>
            </a:r>
            <a:r>
              <a:rPr lang="en-US" sz="2400" dirty="0" err="1" smtClean="0">
                <a:solidFill>
                  <a:srgbClr val="000000"/>
                </a:solidFill>
                <a:ea typeface="SimSun" pitchFamily="2" charset="-122"/>
              </a:rPr>
              <a:t>v</a:t>
            </a:r>
            <a:r>
              <a:rPr lang="en-US" sz="2400" baseline="-25000" dirty="0" err="1" smtClean="0">
                <a:solidFill>
                  <a:srgbClr val="000000"/>
                </a:solidFill>
                <a:latin typeface="Times-Italic"/>
                <a:ea typeface="SimSun" pitchFamily="2" charset="-122"/>
              </a:rPr>
              <a:t>b</a:t>
            </a:r>
            <a:r>
              <a:rPr lang="en-US" sz="2400" baseline="-25000" dirty="0" smtClean="0">
                <a:solidFill>
                  <a:srgbClr val="000000"/>
                </a:solidFill>
                <a:latin typeface="Times-Italic"/>
                <a:ea typeface="SimSun" pitchFamily="2" charset="-122"/>
              </a:rPr>
              <a:t> </a:t>
            </a:r>
            <a:r>
              <a:rPr lang="en-US" sz="2400" dirty="0" smtClean="0">
                <a:solidFill>
                  <a:srgbClr val="000000"/>
                </a:solidFill>
                <a:latin typeface="Times-Italic"/>
                <a:ea typeface="SimSun" pitchFamily="2" charset="-122"/>
              </a:rPr>
              <a:t>with units of ions m</a:t>
            </a:r>
            <a:r>
              <a:rPr lang="en-US" sz="2400" baseline="30000" dirty="0" smtClean="0">
                <a:solidFill>
                  <a:srgbClr val="000000"/>
                </a:solidFill>
                <a:latin typeface="Times-Italic"/>
                <a:ea typeface="SimSun" pitchFamily="2" charset="-122"/>
              </a:rPr>
              <a:t>-2</a:t>
            </a:r>
            <a:r>
              <a:rPr lang="en-US" sz="2400" dirty="0" smtClean="0">
                <a:solidFill>
                  <a:srgbClr val="000000"/>
                </a:solidFill>
                <a:latin typeface="Times-Italic"/>
                <a:ea typeface="SimSun" pitchFamily="2" charset="-122"/>
              </a:rPr>
              <a:t> s</a:t>
            </a:r>
            <a:r>
              <a:rPr lang="en-US" sz="2400" baseline="30000" dirty="0" smtClean="0">
                <a:solidFill>
                  <a:srgbClr val="000000"/>
                </a:solidFill>
                <a:latin typeface="Times-Italic"/>
                <a:ea typeface="SimSun" pitchFamily="2" charset="-122"/>
              </a:rPr>
              <a:t>-1</a:t>
            </a:r>
            <a:r>
              <a:rPr lang="en-US" sz="2400" dirty="0" smtClean="0">
                <a:solidFill>
                  <a:srgbClr val="000000"/>
                </a:solidFill>
                <a:latin typeface="Times-Italic"/>
                <a:ea typeface="SimSun" pitchFamily="2" charset="-122"/>
              </a:rPr>
              <a:t>.</a:t>
            </a:r>
            <a:endParaRPr lang="en-MY" sz="2400" dirty="0" smtClean="0">
              <a:solidFill>
                <a:srgbClr val="000000"/>
              </a:solidFill>
              <a:ea typeface="SimSun" pitchFamily="2" charset="-122"/>
            </a:endParaRPr>
          </a:p>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Ion beam is produced by diode mechanism (ref).</a:t>
            </a:r>
            <a:endParaRPr lang="en-MY" sz="2400" dirty="0" smtClean="0">
              <a:solidFill>
                <a:srgbClr val="000000"/>
              </a:solidFill>
              <a:ea typeface="SimSun" pitchFamily="2" charset="-122"/>
            </a:endParaRPr>
          </a:p>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The beam is produced uniformly across the whole cross-section of the pinch</a:t>
            </a:r>
            <a:endParaRPr lang="en-MY" sz="2400" dirty="0" smtClean="0">
              <a:solidFill>
                <a:srgbClr val="000000"/>
              </a:solidFill>
              <a:ea typeface="SimSun" pitchFamily="2" charset="-122"/>
            </a:endParaRPr>
          </a:p>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The beam speed is characterized by an average value v</a:t>
            </a:r>
            <a:r>
              <a:rPr lang="en-US" sz="2400" baseline="-25000" dirty="0" smtClean="0">
                <a:solidFill>
                  <a:srgbClr val="000000"/>
                </a:solidFill>
                <a:latin typeface="Times-Italic"/>
                <a:ea typeface="SimSun" pitchFamily="2" charset="-122"/>
              </a:rPr>
              <a:t>b</a:t>
            </a:r>
            <a:r>
              <a:rPr lang="en-US" sz="2400" dirty="0" smtClean="0">
                <a:solidFill>
                  <a:srgbClr val="000000"/>
                </a:solidFill>
                <a:ea typeface="SimSun" pitchFamily="2" charset="-122"/>
              </a:rPr>
              <a:t>.</a:t>
            </a:r>
            <a:endParaRPr lang="en-MY" sz="2400" dirty="0" smtClean="0">
              <a:solidFill>
                <a:srgbClr val="000000"/>
              </a:solidFill>
              <a:ea typeface="SimSun" pitchFamily="2" charset="-122"/>
            </a:endParaRPr>
          </a:p>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The beam energy is a fraction </a:t>
            </a:r>
            <a:r>
              <a:rPr lang="en-US" sz="2400" dirty="0" err="1" smtClean="0">
                <a:solidFill>
                  <a:srgbClr val="000000"/>
                </a:solidFill>
                <a:ea typeface="SimSun" pitchFamily="2" charset="-122"/>
              </a:rPr>
              <a:t>f</a:t>
            </a:r>
            <a:r>
              <a:rPr lang="en-US" sz="2400" baseline="-25000" dirty="0" err="1" smtClean="0">
                <a:solidFill>
                  <a:srgbClr val="000000"/>
                </a:solidFill>
                <a:ea typeface="SimSun" pitchFamily="2" charset="-122"/>
              </a:rPr>
              <a:t>e</a:t>
            </a:r>
            <a:r>
              <a:rPr lang="en-US" sz="2400" dirty="0" smtClean="0">
                <a:solidFill>
                  <a:srgbClr val="000000"/>
                </a:solidFill>
                <a:ea typeface="SimSun" pitchFamily="2" charset="-122"/>
              </a:rPr>
              <a:t> of the pinch inductive energy, taken as 0.14 in the first instance; to be adjusted as numerical experiments indicate.</a:t>
            </a:r>
            <a:endParaRPr lang="en-MY" sz="2400" dirty="0" smtClean="0">
              <a:solidFill>
                <a:srgbClr val="000000"/>
              </a:solidFill>
              <a:ea typeface="SimSun" pitchFamily="2" charset="-122"/>
            </a:endParaRPr>
          </a:p>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The beam ion energy is derived from the diode voltage U</a:t>
            </a:r>
            <a:endParaRPr lang="en-MY" sz="2400" dirty="0" smtClean="0">
              <a:solidFill>
                <a:srgbClr val="000000"/>
              </a:solidFill>
              <a:ea typeface="SimSun" pitchFamily="2" charset="-122"/>
            </a:endParaRPr>
          </a:p>
          <a:p>
            <a:pPr marL="457200" indent="-393700">
              <a:spcBef>
                <a:spcPct val="0"/>
              </a:spcBef>
              <a:buFont typeface="Times New Roman" pitchFamily="18" charset="0"/>
              <a:buAutoNum type="arabicPeriod"/>
              <a:tabLst>
                <a:tab pos="457200" algn="l"/>
              </a:tabLst>
            </a:pPr>
            <a:r>
              <a:rPr lang="en-US" sz="2400" dirty="0" smtClean="0">
                <a:solidFill>
                  <a:srgbClr val="000000"/>
                </a:solidFill>
                <a:ea typeface="SimSun" pitchFamily="2" charset="-122"/>
              </a:rPr>
              <a:t>The diode voltage U is proportional to the maximum induced voltage </a:t>
            </a:r>
            <a:r>
              <a:rPr lang="en-US" sz="2400" dirty="0" err="1" smtClean="0">
                <a:solidFill>
                  <a:srgbClr val="000000"/>
                </a:solidFill>
                <a:ea typeface="SimSun" pitchFamily="2" charset="-122"/>
              </a:rPr>
              <a:t>V</a:t>
            </a:r>
            <a:r>
              <a:rPr lang="en-US" sz="2400" baseline="-25000" dirty="0" err="1" smtClean="0">
                <a:solidFill>
                  <a:srgbClr val="000000"/>
                </a:solidFill>
                <a:ea typeface="SimSun" pitchFamily="2" charset="-122"/>
              </a:rPr>
              <a:t>max</a:t>
            </a:r>
            <a:r>
              <a:rPr lang="en-US" sz="2400" dirty="0" smtClean="0">
                <a:solidFill>
                  <a:srgbClr val="000000"/>
                </a:solidFill>
                <a:ea typeface="SimSun" pitchFamily="2" charset="-122"/>
              </a:rPr>
              <a:t>; with U=3V</a:t>
            </a:r>
            <a:r>
              <a:rPr lang="en-US" sz="2400" baseline="-25000" dirty="0" smtClean="0">
                <a:solidFill>
                  <a:srgbClr val="000000"/>
                </a:solidFill>
                <a:ea typeface="SimSun" pitchFamily="2" charset="-122"/>
              </a:rPr>
              <a:t>max</a:t>
            </a:r>
            <a:r>
              <a:rPr lang="en-US" sz="2400" dirty="0" smtClean="0">
                <a:solidFill>
                  <a:srgbClr val="000000"/>
                </a:solidFill>
                <a:ea typeface="SimSun" pitchFamily="2" charset="-122"/>
              </a:rPr>
              <a:t> (ref) taken from data fitting in extensive earlier numerical experiments.</a:t>
            </a:r>
            <a:endParaRPr lang="en-MY" sz="2800" dirty="0" smtClean="0"/>
          </a:p>
        </p:txBody>
      </p:sp>
      <p:sp>
        <p:nvSpPr>
          <p:cNvPr id="3" name="Rectangle 2"/>
          <p:cNvSpPr/>
          <p:nvPr/>
        </p:nvSpPr>
        <p:spPr>
          <a:xfrm>
            <a:off x="0" y="5638800"/>
            <a:ext cx="9144000" cy="461665"/>
          </a:xfrm>
          <a:prstGeom prst="rect">
            <a:avLst/>
          </a:prstGeom>
        </p:spPr>
        <p:txBody>
          <a:bodyPr wrap="square">
            <a:spAutoFit/>
          </a:bodyPr>
          <a:lstStyle/>
          <a:p>
            <a:pPr>
              <a:buClr>
                <a:srgbClr val="0000FF"/>
              </a:buClr>
            </a:pPr>
            <a:r>
              <a:rPr lang="en-US" sz="1200" b="1" dirty="0">
                <a:solidFill>
                  <a:srgbClr val="00B050"/>
                </a:solidFill>
              </a:rPr>
              <a:t>S Lee and S H Saw, “Plasma Focus Ion Beam </a:t>
            </a:r>
            <a:r>
              <a:rPr lang="en-US" sz="1200" b="1" dirty="0" err="1">
                <a:solidFill>
                  <a:srgbClr val="00B050"/>
                </a:solidFill>
              </a:rPr>
              <a:t>Fluence</a:t>
            </a:r>
            <a:r>
              <a:rPr lang="en-US" sz="1200" b="1" dirty="0">
                <a:solidFill>
                  <a:srgbClr val="00B050"/>
                </a:solidFill>
              </a:rPr>
              <a:t> and Flux –Scaling with Stored Energy</a:t>
            </a:r>
            <a:r>
              <a:rPr lang="en-US" sz="1200" b="1" dirty="0" smtClean="0">
                <a:solidFill>
                  <a:srgbClr val="00B050"/>
                </a:solidFill>
              </a:rPr>
              <a:t>”, Phys</a:t>
            </a:r>
            <a:r>
              <a:rPr lang="en-US" sz="1200" b="1" dirty="0">
                <a:solidFill>
                  <a:srgbClr val="00B050"/>
                </a:solidFill>
              </a:rPr>
              <a:t>. Plasmas 19, 112703 (2012); </a:t>
            </a:r>
            <a:endParaRPr lang="en-US" sz="1200" b="1" dirty="0" smtClean="0">
              <a:solidFill>
                <a:srgbClr val="00B050"/>
              </a:solidFill>
            </a:endParaRPr>
          </a:p>
          <a:p>
            <a:pPr>
              <a:buClr>
                <a:srgbClr val="0000FF"/>
              </a:buClr>
            </a:pPr>
            <a:r>
              <a:rPr lang="en-US" sz="1200" b="1" dirty="0" smtClean="0">
                <a:solidFill>
                  <a:srgbClr val="00B050"/>
                </a:solidFill>
              </a:rPr>
              <a:t>S </a:t>
            </a:r>
            <a:r>
              <a:rPr lang="en-US" sz="1200" b="1" dirty="0">
                <a:solidFill>
                  <a:srgbClr val="00B050"/>
                </a:solidFill>
              </a:rPr>
              <a:t>Lee and S H </a:t>
            </a:r>
            <a:r>
              <a:rPr lang="en-US" sz="1200" b="1" dirty="0" smtClean="0">
                <a:solidFill>
                  <a:srgbClr val="00B050"/>
                </a:solidFill>
              </a:rPr>
              <a:t>Saw, “Plasma </a:t>
            </a:r>
            <a:r>
              <a:rPr lang="en-US" sz="1200" b="1" dirty="0">
                <a:solidFill>
                  <a:srgbClr val="00B050"/>
                </a:solidFill>
              </a:rPr>
              <a:t>Focus Ion Beam </a:t>
            </a:r>
            <a:r>
              <a:rPr lang="en-US" sz="1200" b="1" dirty="0" err="1">
                <a:solidFill>
                  <a:srgbClr val="00B050"/>
                </a:solidFill>
              </a:rPr>
              <a:t>Fluence</a:t>
            </a:r>
            <a:r>
              <a:rPr lang="en-US" sz="1200" b="1" dirty="0">
                <a:solidFill>
                  <a:srgbClr val="00B050"/>
                </a:solidFill>
              </a:rPr>
              <a:t> and Flux –for various </a:t>
            </a:r>
            <a:r>
              <a:rPr lang="en-US" sz="1200" b="1" dirty="0" smtClean="0">
                <a:solidFill>
                  <a:srgbClr val="00B050"/>
                </a:solidFill>
              </a:rPr>
              <a:t>gases”, Phys</a:t>
            </a:r>
            <a:r>
              <a:rPr lang="en-US" sz="1200" b="1" dirty="0">
                <a:solidFill>
                  <a:srgbClr val="00B050"/>
                </a:solidFill>
              </a:rPr>
              <a:t>. Plasmas 20, 062702 (2013</a:t>
            </a:r>
            <a:r>
              <a:rPr lang="en-US" sz="1200" b="1" dirty="0" smtClean="0">
                <a:solidFill>
                  <a:srgbClr val="00B050"/>
                </a:solidFill>
              </a:rPr>
              <a:t>)</a:t>
            </a:r>
            <a:endParaRPr lang="en-US" sz="1200" b="1" dirty="0">
              <a:solidFill>
                <a:srgbClr val="00B050"/>
              </a:solidFill>
            </a:endParaRPr>
          </a:p>
        </p:txBody>
      </p:sp>
    </p:spTree>
    <p:extLst>
      <p:ext uri="{BB962C8B-B14F-4D97-AF65-F5344CB8AC3E}">
        <p14:creationId xmlns:p14="http://schemas.microsoft.com/office/powerpoint/2010/main" val="1054309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81000"/>
            <a:ext cx="9144000" cy="1564105"/>
          </a:xfrm>
        </p:spPr>
        <p:txBody>
          <a:bodyPr>
            <a:noAutofit/>
          </a:bodyPr>
          <a:lstStyle/>
          <a:p>
            <a:pPr eaLnBrk="1" hangingPunct="1"/>
            <a:r>
              <a:rPr lang="en-US" sz="3200" b="1" dirty="0" smtClean="0">
                <a:solidFill>
                  <a:srgbClr val="FF0000"/>
                </a:solidFill>
              </a:rPr>
              <a:t>Results: Scaling laws for neutrons from numerical experiments over a range of energies from </a:t>
            </a:r>
            <a:br>
              <a:rPr lang="en-US" sz="3200" b="1" dirty="0" smtClean="0">
                <a:solidFill>
                  <a:srgbClr val="FF0000"/>
                </a:solidFill>
              </a:rPr>
            </a:br>
            <a:r>
              <a:rPr lang="en-US" sz="3200" b="1" dirty="0" smtClean="0">
                <a:solidFill>
                  <a:srgbClr val="FF0000"/>
                </a:solidFill>
              </a:rPr>
              <a:t>10kJ to 25 MJ  (1/4)</a:t>
            </a:r>
            <a:endParaRPr lang="en-GB" sz="3200" b="1" dirty="0" smtClean="0">
              <a:solidFill>
                <a:srgbClr val="FF0000"/>
              </a:solidFill>
            </a:endParaRPr>
          </a:p>
        </p:txBody>
      </p:sp>
      <p:sp>
        <p:nvSpPr>
          <p:cNvPr id="75779" name="Content Placeholder 2"/>
          <p:cNvSpPr>
            <a:spLocks noGrp="1"/>
          </p:cNvSpPr>
          <p:nvPr>
            <p:ph idx="4294967295"/>
          </p:nvPr>
        </p:nvSpPr>
        <p:spPr>
          <a:xfrm>
            <a:off x="152400" y="2286000"/>
            <a:ext cx="8915400" cy="3733800"/>
          </a:xfrm>
        </p:spPr>
        <p:txBody>
          <a:bodyPr/>
          <a:lstStyle/>
          <a:p>
            <a:pPr eaLnBrk="1" hangingPunct="1">
              <a:lnSpc>
                <a:spcPct val="70000"/>
              </a:lnSpc>
            </a:pPr>
            <a:r>
              <a:rPr lang="en-SG" sz="2400" dirty="0" smtClean="0"/>
              <a:t>To study the neutrons emitted by PF1000-like bank energies from 10kJ to 25 MJ. </a:t>
            </a:r>
          </a:p>
          <a:p>
            <a:pPr>
              <a:lnSpc>
                <a:spcPct val="70000"/>
              </a:lnSpc>
            </a:pPr>
            <a:endParaRPr lang="en-SG" sz="1000" dirty="0" smtClean="0"/>
          </a:p>
          <a:p>
            <a:pPr eaLnBrk="1" hangingPunct="1">
              <a:lnSpc>
                <a:spcPct val="70000"/>
              </a:lnSpc>
            </a:pPr>
            <a:r>
              <a:rPr lang="en-SG" sz="2400" dirty="0" smtClean="0"/>
              <a:t>1) Apply the Lee model code to fit a measured current trace of the     PF1000:</a:t>
            </a:r>
          </a:p>
          <a:p>
            <a:pPr algn="just">
              <a:lnSpc>
                <a:spcPct val="70000"/>
              </a:lnSpc>
            </a:pPr>
            <a:r>
              <a:rPr lang="en-SG" sz="2000" dirty="0" smtClean="0"/>
              <a:t>	     C</a:t>
            </a:r>
            <a:r>
              <a:rPr lang="en-SG" sz="2000" baseline="-25000" dirty="0" smtClean="0"/>
              <a:t>0</a:t>
            </a:r>
            <a:r>
              <a:rPr lang="en-SG" sz="2000" dirty="0" smtClean="0"/>
              <a:t> = 1332 </a:t>
            </a:r>
            <a:r>
              <a:rPr lang="en-SG" sz="2000" dirty="0" err="1" smtClean="0"/>
              <a:t>μF</a:t>
            </a:r>
            <a:r>
              <a:rPr lang="en-SG" sz="2000" dirty="0" smtClean="0"/>
              <a:t>, V</a:t>
            </a:r>
            <a:r>
              <a:rPr lang="en-SG" sz="2000" baseline="-25000" dirty="0" smtClean="0"/>
              <a:t>0</a:t>
            </a:r>
            <a:r>
              <a:rPr lang="en-SG" sz="2000" dirty="0" smtClean="0"/>
              <a:t> = 27 kV, P</a:t>
            </a:r>
            <a:r>
              <a:rPr lang="en-SG" sz="2000" baseline="-25000" dirty="0" smtClean="0"/>
              <a:t>0</a:t>
            </a:r>
            <a:r>
              <a:rPr lang="en-SG" sz="2000" dirty="0" smtClean="0"/>
              <a:t> = 3.5 </a:t>
            </a:r>
            <a:r>
              <a:rPr lang="en-SG" sz="2000" dirty="0" err="1" smtClean="0"/>
              <a:t>torr</a:t>
            </a:r>
            <a:r>
              <a:rPr lang="en-SG" sz="2000" dirty="0" smtClean="0"/>
              <a:t> D</a:t>
            </a:r>
            <a:r>
              <a:rPr lang="en-SG" sz="2000" baseline="-25000" dirty="0" smtClean="0"/>
              <a:t>2</a:t>
            </a:r>
            <a:r>
              <a:rPr lang="en-SG" sz="2000" dirty="0" smtClean="0"/>
              <a:t>; b = 16 cm, a = 11.55 cm or        </a:t>
            </a:r>
          </a:p>
          <a:p>
            <a:pPr algn="just">
              <a:lnSpc>
                <a:spcPct val="70000"/>
              </a:lnSpc>
            </a:pPr>
            <a:r>
              <a:rPr lang="en-SG" sz="2000" dirty="0" smtClean="0"/>
              <a:t>         c=1.39;  z</a:t>
            </a:r>
            <a:r>
              <a:rPr lang="en-SG" sz="2000" baseline="-25000" dirty="0" smtClean="0"/>
              <a:t>0</a:t>
            </a:r>
            <a:r>
              <a:rPr lang="en-SG" sz="2000" dirty="0" smtClean="0"/>
              <a:t> = 60 cm; external (or static) inductance L</a:t>
            </a:r>
            <a:r>
              <a:rPr lang="en-SG" sz="2000" baseline="-25000" dirty="0" smtClean="0"/>
              <a:t>0</a:t>
            </a:r>
            <a:r>
              <a:rPr lang="en-SG" sz="2000" dirty="0" smtClean="0"/>
              <a:t>= 33.5 </a:t>
            </a:r>
            <a:r>
              <a:rPr lang="en-SG" sz="2000" dirty="0" err="1" smtClean="0"/>
              <a:t>nH</a:t>
            </a:r>
            <a:r>
              <a:rPr lang="en-SG" sz="2000" dirty="0" smtClean="0"/>
              <a:t> and;  </a:t>
            </a:r>
          </a:p>
          <a:p>
            <a:pPr algn="just">
              <a:lnSpc>
                <a:spcPct val="70000"/>
              </a:lnSpc>
            </a:pPr>
            <a:r>
              <a:rPr lang="en-SG" sz="2000" dirty="0" smtClean="0"/>
              <a:t>         damping factor RESF= 1.22 (or stray resistance r</a:t>
            </a:r>
            <a:r>
              <a:rPr lang="en-SG" sz="2000" baseline="-25000" dirty="0" smtClean="0"/>
              <a:t>0</a:t>
            </a:r>
            <a:r>
              <a:rPr lang="en-SG" sz="2000" dirty="0" smtClean="0"/>
              <a:t>=6.1 m</a:t>
            </a:r>
            <a:r>
              <a:rPr lang="el-GR" sz="2000" dirty="0" smtClean="0"/>
              <a:t>Ω</a:t>
            </a:r>
            <a:r>
              <a:rPr lang="en-SG" sz="2000" dirty="0" smtClean="0"/>
              <a:t>). </a:t>
            </a:r>
          </a:p>
          <a:p>
            <a:pPr algn="just">
              <a:lnSpc>
                <a:spcPct val="70000"/>
              </a:lnSpc>
            </a:pPr>
            <a:endParaRPr lang="en-SG" sz="1400" dirty="0" smtClean="0"/>
          </a:p>
          <a:p>
            <a:pPr eaLnBrk="1" hangingPunct="1">
              <a:lnSpc>
                <a:spcPct val="70000"/>
              </a:lnSpc>
            </a:pPr>
            <a:r>
              <a:rPr lang="en-US" sz="2400" dirty="0" smtClean="0"/>
              <a:t>2) Apply the Lee </a:t>
            </a:r>
            <a:r>
              <a:rPr lang="en-SG" sz="2400" dirty="0" smtClean="0"/>
              <a:t>code over a range of C</a:t>
            </a:r>
            <a:r>
              <a:rPr lang="en-SG" sz="2400" baseline="-25000" dirty="0" smtClean="0"/>
              <a:t>0</a:t>
            </a:r>
            <a:r>
              <a:rPr lang="en-SG" sz="2400" dirty="0" smtClean="0"/>
              <a:t> </a:t>
            </a:r>
          </a:p>
          <a:p>
            <a:pPr algn="just">
              <a:lnSpc>
                <a:spcPct val="70000"/>
              </a:lnSpc>
            </a:pPr>
            <a:r>
              <a:rPr lang="en-SG" sz="2000" dirty="0" smtClean="0"/>
              <a:t>	     ranging from 14 µF (8.5 kJ) to 39960 µF (24 MJ):</a:t>
            </a:r>
          </a:p>
          <a:p>
            <a:pPr lvl="2" algn="just" eaLnBrk="1" hangingPunct="1">
              <a:lnSpc>
                <a:spcPct val="70000"/>
              </a:lnSpc>
            </a:pPr>
            <a:r>
              <a:rPr lang="en-SG" sz="1800" dirty="0" smtClean="0"/>
              <a:t>Voltage, V</a:t>
            </a:r>
            <a:r>
              <a:rPr lang="en-SG" sz="1800" baseline="-25000" dirty="0" smtClean="0"/>
              <a:t>0</a:t>
            </a:r>
            <a:r>
              <a:rPr lang="en-SG" sz="1800" dirty="0" smtClean="0"/>
              <a:t> = 35 kV; P</a:t>
            </a:r>
            <a:r>
              <a:rPr lang="en-SG" sz="1800" baseline="-25000" dirty="0" smtClean="0"/>
              <a:t>0</a:t>
            </a:r>
            <a:r>
              <a:rPr lang="en-SG" sz="1800" dirty="0" smtClean="0"/>
              <a:t> = 10 </a:t>
            </a:r>
            <a:r>
              <a:rPr lang="en-SG" sz="1800" dirty="0" err="1" smtClean="0"/>
              <a:t>torr</a:t>
            </a:r>
            <a:r>
              <a:rPr lang="en-SG" sz="1800" dirty="0" smtClean="0"/>
              <a:t> deuterium; RESF = 1.22; ratio c=b/a is 1.39. </a:t>
            </a:r>
          </a:p>
          <a:p>
            <a:pPr lvl="2" algn="just" eaLnBrk="1" hangingPunct="1">
              <a:lnSpc>
                <a:spcPct val="70000"/>
              </a:lnSpc>
            </a:pPr>
            <a:r>
              <a:rPr lang="en-SG" sz="1800" dirty="0" smtClean="0"/>
              <a:t>For each C</a:t>
            </a:r>
            <a:r>
              <a:rPr lang="en-SG" sz="1800" baseline="-25000" dirty="0" smtClean="0"/>
              <a:t>0</a:t>
            </a:r>
            <a:r>
              <a:rPr lang="en-SG" sz="1800" dirty="0" smtClean="0"/>
              <a:t>, anode length z</a:t>
            </a:r>
            <a:r>
              <a:rPr lang="en-SG" sz="1800" baseline="-25000" dirty="0" smtClean="0"/>
              <a:t>0</a:t>
            </a:r>
            <a:r>
              <a:rPr lang="en-SG" sz="1800" dirty="0" smtClean="0"/>
              <a:t> is varied to find the optimum z</a:t>
            </a:r>
            <a:r>
              <a:rPr lang="en-SG" sz="1800" baseline="-25000" dirty="0" smtClean="0"/>
              <a:t>0</a:t>
            </a:r>
            <a:r>
              <a:rPr lang="en-SG" sz="1800" dirty="0" smtClean="0"/>
              <a:t>.  </a:t>
            </a:r>
          </a:p>
          <a:p>
            <a:pPr lvl="2" algn="just" eaLnBrk="1" hangingPunct="1">
              <a:lnSpc>
                <a:spcPct val="70000"/>
              </a:lnSpc>
            </a:pPr>
            <a:r>
              <a:rPr lang="en-SG" sz="1800" dirty="0" smtClean="0"/>
              <a:t>For each z</a:t>
            </a:r>
            <a:r>
              <a:rPr lang="en-SG" sz="1800" baseline="-25000" dirty="0" smtClean="0"/>
              <a:t>0</a:t>
            </a:r>
            <a:r>
              <a:rPr lang="en-SG" sz="1800" dirty="0" smtClean="0"/>
              <a:t>, anode radius a</a:t>
            </a:r>
            <a:r>
              <a:rPr lang="en-SG" sz="1800" baseline="-25000" dirty="0" smtClean="0"/>
              <a:t>0 </a:t>
            </a:r>
            <a:r>
              <a:rPr lang="en-SG" sz="1800" dirty="0" smtClean="0"/>
              <a:t>is </a:t>
            </a:r>
            <a:r>
              <a:rPr lang="en-SG" sz="1800" dirty="0" err="1" smtClean="0"/>
              <a:t>varie</a:t>
            </a:r>
            <a:r>
              <a:rPr lang="en-SG" sz="1800" dirty="0" smtClean="0"/>
              <a:t> to get end axial speed of 10 cm/µs. </a:t>
            </a:r>
            <a:endParaRPr lang="en-GB" sz="1800" dirty="0" smtClean="0"/>
          </a:p>
        </p:txBody>
      </p:sp>
    </p:spTree>
    <p:extLst>
      <p:ext uri="{BB962C8B-B14F-4D97-AF65-F5344CB8AC3E}">
        <p14:creationId xmlns:p14="http://schemas.microsoft.com/office/powerpoint/2010/main" val="2757559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normAutofit/>
          </a:bodyPr>
          <a:lstStyle/>
          <a:p>
            <a:pPr eaLnBrk="1" hangingPunct="1"/>
            <a:r>
              <a:rPr lang="en-US" sz="4800" b="1" dirty="0" smtClean="0">
                <a:solidFill>
                  <a:srgbClr val="FF0000"/>
                </a:solidFill>
              </a:rPr>
              <a:t>Abstract</a:t>
            </a:r>
            <a:endParaRPr lang="en-US" sz="1600" b="1" dirty="0" smtClean="0">
              <a:solidFill>
                <a:srgbClr val="FF0000"/>
              </a:solidFill>
            </a:endParaRPr>
          </a:p>
        </p:txBody>
      </p:sp>
      <p:sp>
        <p:nvSpPr>
          <p:cNvPr id="36867" name="Rectangle 3"/>
          <p:cNvSpPr>
            <a:spLocks noGrp="1" noChangeArrowheads="1"/>
          </p:cNvSpPr>
          <p:nvPr>
            <p:ph type="body" idx="4294967295"/>
          </p:nvPr>
        </p:nvSpPr>
        <p:spPr>
          <a:xfrm>
            <a:off x="838200" y="1219200"/>
            <a:ext cx="7315200" cy="3581400"/>
          </a:xfrm>
        </p:spPr>
        <p:txBody>
          <a:bodyPr>
            <a:noAutofit/>
          </a:bodyPr>
          <a:lstStyle/>
          <a:p>
            <a:pPr marL="0" marR="0" indent="0" algn="just">
              <a:spcBef>
                <a:spcPts val="0"/>
              </a:spcBef>
              <a:spcAft>
                <a:spcPts val="0"/>
              </a:spcAft>
              <a:buNone/>
            </a:pPr>
            <a:r>
              <a:rPr lang="en-SG" sz="1800" dirty="0">
                <a:ea typeface="SimSun"/>
                <a:cs typeface="Mangal"/>
              </a:rPr>
              <a:t>The dense plasma focus is blessed not only with </a:t>
            </a:r>
            <a:r>
              <a:rPr lang="en-SG" sz="1800" dirty="0">
                <a:solidFill>
                  <a:srgbClr val="0000FF"/>
                </a:solidFill>
                <a:ea typeface="SimSun"/>
                <a:cs typeface="Mangal"/>
              </a:rPr>
              <a:t>copious multi-radiations </a:t>
            </a:r>
            <a:r>
              <a:rPr lang="en-SG" sz="1800" dirty="0">
                <a:ea typeface="SimSun"/>
                <a:cs typeface="Mangal"/>
              </a:rPr>
              <a:t>ranging from electron and ion beams, x-rays both soft and hard, fusion neutrons D-D and D-T but also with the property of </a:t>
            </a:r>
            <a:r>
              <a:rPr lang="en-SG" sz="1800" dirty="0">
                <a:solidFill>
                  <a:srgbClr val="0000FF"/>
                </a:solidFill>
                <a:ea typeface="SimSun"/>
                <a:cs typeface="Mangal"/>
              </a:rPr>
              <a:t>enhanced compression </a:t>
            </a:r>
            <a:r>
              <a:rPr lang="en-SG" sz="1800" dirty="0">
                <a:ea typeface="SimSun"/>
                <a:cs typeface="Mangal"/>
              </a:rPr>
              <a:t>from </a:t>
            </a:r>
            <a:r>
              <a:rPr lang="en-SG" sz="1800" dirty="0">
                <a:solidFill>
                  <a:srgbClr val="0000FF"/>
                </a:solidFill>
                <a:ea typeface="SimSun"/>
                <a:cs typeface="Mangal"/>
              </a:rPr>
              <a:t>radiative collapse </a:t>
            </a:r>
            <a:r>
              <a:rPr lang="en-SG" sz="1800" dirty="0">
                <a:ea typeface="SimSun"/>
                <a:cs typeface="Mangal"/>
              </a:rPr>
              <a:t>leading to </a:t>
            </a:r>
            <a:r>
              <a:rPr lang="en-SG" sz="1800" dirty="0">
                <a:solidFill>
                  <a:srgbClr val="0000FF"/>
                </a:solidFill>
                <a:ea typeface="SimSun"/>
                <a:cs typeface="Mangal"/>
              </a:rPr>
              <a:t>HED</a:t>
            </a:r>
            <a:r>
              <a:rPr lang="en-SG" sz="1800" dirty="0">
                <a:ea typeface="SimSun"/>
                <a:cs typeface="Mangal"/>
              </a:rPr>
              <a:t> (high energy density) states. The Lee code has been used in extensive </a:t>
            </a:r>
            <a:r>
              <a:rPr lang="en-SG" sz="1800" dirty="0">
                <a:solidFill>
                  <a:srgbClr val="0000FF"/>
                </a:solidFill>
                <a:ea typeface="SimSun"/>
                <a:cs typeface="Mangal"/>
              </a:rPr>
              <a:t>systematic numerical experiments tied to reality</a:t>
            </a:r>
            <a:r>
              <a:rPr lang="en-SG" sz="1800" dirty="0">
                <a:ea typeface="SimSun"/>
                <a:cs typeface="Mangal"/>
              </a:rPr>
              <a:t> through </a:t>
            </a:r>
            <a:r>
              <a:rPr lang="en-SG" sz="1800" dirty="0">
                <a:solidFill>
                  <a:srgbClr val="0000FF"/>
                </a:solidFill>
                <a:ea typeface="SimSun"/>
                <a:cs typeface="Mangal"/>
              </a:rPr>
              <a:t>fitting with measured current waveforms </a:t>
            </a:r>
            <a:r>
              <a:rPr lang="en-SG" sz="1800" dirty="0">
                <a:ea typeface="SimSun"/>
                <a:cs typeface="Mangal"/>
              </a:rPr>
              <a:t>and verified through comparison of measured and computed yields and measurements of multi-radiation. The studies have led to establishment of </a:t>
            </a:r>
            <a:r>
              <a:rPr lang="en-SG" sz="1800" dirty="0">
                <a:solidFill>
                  <a:srgbClr val="0000FF"/>
                </a:solidFill>
                <a:ea typeface="SimSun"/>
                <a:cs typeface="Mangal"/>
              </a:rPr>
              <a:t>scaling laws </a:t>
            </a:r>
            <a:r>
              <a:rPr lang="en-SG" sz="1800" dirty="0">
                <a:ea typeface="SimSun"/>
                <a:cs typeface="Mangal"/>
              </a:rPr>
              <a:t>with respect to </a:t>
            </a:r>
            <a:r>
              <a:rPr lang="en-SG" sz="1800" dirty="0">
                <a:solidFill>
                  <a:srgbClr val="0000FF"/>
                </a:solidFill>
                <a:ea typeface="SimSun"/>
                <a:cs typeface="Mangal"/>
              </a:rPr>
              <a:t>storage energy, discharge current and pinch currents for fusion neutrons, characteristic soft x-rays, all-line radiation and ion beams</a:t>
            </a:r>
            <a:r>
              <a:rPr lang="en-SG" sz="1800" dirty="0">
                <a:ea typeface="SimSun"/>
                <a:cs typeface="Mangal"/>
              </a:rPr>
              <a:t>. These are </a:t>
            </a:r>
            <a:r>
              <a:rPr lang="en-SG" sz="1800" dirty="0">
                <a:solidFill>
                  <a:srgbClr val="FF0000"/>
                </a:solidFill>
                <a:ea typeface="SimSun"/>
                <a:cs typeface="Mangal"/>
              </a:rPr>
              <a:t>summarised here </a:t>
            </a:r>
            <a:r>
              <a:rPr lang="en-SG" sz="1800" dirty="0">
                <a:ea typeface="SimSun"/>
                <a:cs typeface="Mangal"/>
              </a:rPr>
              <a:t>together with </a:t>
            </a:r>
            <a:r>
              <a:rPr lang="en-SG" sz="1800" dirty="0">
                <a:solidFill>
                  <a:srgbClr val="FF0000"/>
                </a:solidFill>
                <a:ea typeface="SimSun"/>
                <a:cs typeface="Mangal"/>
              </a:rPr>
              <a:t>a first-time presentation of a scaling law of </a:t>
            </a:r>
            <a:r>
              <a:rPr lang="en-SG" sz="1800" dirty="0" err="1">
                <a:solidFill>
                  <a:srgbClr val="FF0000"/>
                </a:solidFill>
                <a:ea typeface="SimSun"/>
                <a:cs typeface="Mangal"/>
              </a:rPr>
              <a:t>radiatively</a:t>
            </a:r>
            <a:r>
              <a:rPr lang="en-SG" sz="1800" dirty="0">
                <a:solidFill>
                  <a:srgbClr val="FF0000"/>
                </a:solidFill>
                <a:ea typeface="SimSun"/>
                <a:cs typeface="Mangal"/>
              </a:rPr>
              <a:t> enhanced compression as a function of atomic number of operational gas.</a:t>
            </a:r>
            <a:r>
              <a:rPr lang="en-SG" sz="1800" dirty="0">
                <a:ea typeface="SimSun"/>
                <a:cs typeface="Mangal"/>
              </a:rPr>
              <a:t> This paper emphasises that such a broad range of scaling laws signals the coming of age of the DPF and presents a reference platform for planning the many potential applications such as in advanced SXR lithography, materials synthesizing and testing, medical isotopes, imaging and energy and high energy density (HED). </a:t>
            </a:r>
            <a:endParaRPr lang="en-MY" sz="1800" dirty="0">
              <a:ea typeface="SimSun"/>
              <a:cs typeface="Mangal"/>
            </a:endParaRPr>
          </a:p>
        </p:txBody>
      </p:sp>
    </p:spTree>
    <p:extLst>
      <p:ext uri="{BB962C8B-B14F-4D97-AF65-F5344CB8AC3E}">
        <p14:creationId xmlns:p14="http://schemas.microsoft.com/office/powerpoint/2010/main" val="2764799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idx="4294967295"/>
          </p:nvPr>
        </p:nvSpPr>
        <p:spPr>
          <a:xfrm>
            <a:off x="0" y="381000"/>
            <a:ext cx="9144000" cy="1608221"/>
          </a:xfrm>
        </p:spPr>
        <p:txBody>
          <a:bodyPr rtlCol="0">
            <a:noAutofit/>
          </a:bodyPr>
          <a:lstStyle/>
          <a:p>
            <a:pPr eaLnBrk="1" fontAlgn="auto" hangingPunct="1">
              <a:spcAft>
                <a:spcPts val="0"/>
              </a:spcAft>
              <a:defRPr/>
            </a:pPr>
            <a:r>
              <a:rPr lang="en-US" sz="3200" b="1" dirty="0">
                <a:solidFill>
                  <a:srgbClr val="FF0000"/>
                </a:solidFill>
              </a:rPr>
              <a:t>Scaling laws for neutrons from numerical experiments over a range of energies from </a:t>
            </a:r>
            <a:br>
              <a:rPr lang="en-US" sz="3200" b="1" dirty="0">
                <a:solidFill>
                  <a:srgbClr val="FF0000"/>
                </a:solidFill>
              </a:rPr>
            </a:br>
            <a:r>
              <a:rPr lang="en-US" sz="3200" b="1" dirty="0">
                <a:solidFill>
                  <a:srgbClr val="FF0000"/>
                </a:solidFill>
              </a:rPr>
              <a:t>10kJ to 25 MJ (2/4)</a:t>
            </a:r>
          </a:p>
        </p:txBody>
      </p:sp>
      <p:sp>
        <p:nvSpPr>
          <p:cNvPr id="76803" name="Content Placeholder 2"/>
          <p:cNvSpPr>
            <a:spLocks noGrp="1"/>
          </p:cNvSpPr>
          <p:nvPr>
            <p:ph idx="4294967295"/>
          </p:nvPr>
        </p:nvSpPr>
        <p:spPr>
          <a:xfrm>
            <a:off x="304800" y="1828800"/>
            <a:ext cx="8534400" cy="4495800"/>
          </a:xfrm>
        </p:spPr>
        <p:txBody>
          <a:bodyPr/>
          <a:lstStyle/>
          <a:p>
            <a:pPr eaLnBrk="1" hangingPunct="1">
              <a:lnSpc>
                <a:spcPct val="80000"/>
              </a:lnSpc>
              <a:buFont typeface="Wingdings 2" pitchFamily="18" charset="2"/>
              <a:buChar char=""/>
            </a:pPr>
            <a:endParaRPr lang="en-SG" sz="2200" dirty="0" smtClean="0"/>
          </a:p>
          <a:p>
            <a:pPr>
              <a:lnSpc>
                <a:spcPct val="80000"/>
              </a:lnSpc>
            </a:pPr>
            <a:r>
              <a:rPr lang="en-SG" sz="2200" dirty="0" smtClean="0"/>
              <a:t>Fitted model parameters : </a:t>
            </a:r>
            <a:r>
              <a:rPr lang="en-SG" sz="2200" dirty="0" err="1" smtClean="0"/>
              <a:t>f</a:t>
            </a:r>
            <a:r>
              <a:rPr lang="en-SG" sz="2200" baseline="-25000" dirty="0" err="1" smtClean="0"/>
              <a:t>m</a:t>
            </a:r>
            <a:r>
              <a:rPr lang="en-SG" sz="2200" dirty="0" smtClean="0"/>
              <a:t> = 0.13, f</a:t>
            </a:r>
            <a:r>
              <a:rPr lang="en-SG" sz="2200" baseline="-25000" dirty="0" smtClean="0"/>
              <a:t>c </a:t>
            </a:r>
            <a:r>
              <a:rPr lang="en-SG" sz="2200" dirty="0" smtClean="0"/>
              <a:t>= 0.7, </a:t>
            </a:r>
            <a:r>
              <a:rPr lang="en-SG" sz="2200" dirty="0" err="1" smtClean="0"/>
              <a:t>f</a:t>
            </a:r>
            <a:r>
              <a:rPr lang="en-SG" sz="2200" baseline="-25000" dirty="0" err="1" smtClean="0"/>
              <a:t>mr</a:t>
            </a:r>
            <a:r>
              <a:rPr lang="en-SG" sz="2200" baseline="-25000" dirty="0" smtClean="0"/>
              <a:t> </a:t>
            </a:r>
            <a:r>
              <a:rPr lang="en-SG" sz="2200" dirty="0" smtClean="0"/>
              <a:t>= 0.35 and </a:t>
            </a:r>
            <a:r>
              <a:rPr lang="en-SG" sz="2200" dirty="0" err="1" smtClean="0"/>
              <a:t>f</a:t>
            </a:r>
            <a:r>
              <a:rPr lang="en-SG" sz="2200" baseline="-25000" dirty="0" err="1" smtClean="0"/>
              <a:t>cr</a:t>
            </a:r>
            <a:r>
              <a:rPr lang="en-SG" sz="2200" dirty="0" smtClean="0"/>
              <a:t>=0.65.</a:t>
            </a:r>
          </a:p>
          <a:p>
            <a:pPr>
              <a:lnSpc>
                <a:spcPct val="80000"/>
              </a:lnSpc>
            </a:pPr>
            <a:r>
              <a:rPr lang="en-SG" sz="2200" dirty="0" smtClean="0"/>
              <a:t>Computed current trace agrees very well with measured trace through all the phases: axial and radial, right down to the bottom of the current dip indicating the end of the pinch phase as shown below.</a:t>
            </a:r>
            <a:endParaRPr lang="en-GB" sz="2200" dirty="0" smtClean="0"/>
          </a:p>
          <a:p>
            <a:pPr eaLnBrk="1" hangingPunct="1">
              <a:lnSpc>
                <a:spcPct val="80000"/>
              </a:lnSpc>
              <a:buClr>
                <a:srgbClr val="CC0099"/>
              </a:buClr>
              <a:buFont typeface="Wingdings 2" pitchFamily="18" charset="2"/>
              <a:buChar char=""/>
            </a:pPr>
            <a:endParaRPr lang="en-GB" sz="2200" dirty="0" smtClean="0">
              <a:solidFill>
                <a:srgbClr val="FFFF00"/>
              </a:solidFill>
            </a:endParaRPr>
          </a:p>
        </p:txBody>
      </p:sp>
      <p:pic>
        <p:nvPicPr>
          <p:cNvPr id="76804" name="Chart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657600"/>
            <a:ext cx="4038600" cy="2438400"/>
          </a:xfrm>
          <a:prstGeom prst="rect">
            <a:avLst/>
          </a:prstGeom>
          <a:noFill/>
          <a:ln w="76200" cmpd="tri">
            <a:solidFill>
              <a:srgbClr val="CC99FF"/>
            </a:solidFill>
            <a:miter lim="800000"/>
            <a:headEnd/>
            <a:tailEnd/>
          </a:ln>
          <a:extLst>
            <a:ext uri="{909E8E84-426E-40DD-AFC4-6F175D3DCCD1}">
              <a14:hiddenFill xmlns:a14="http://schemas.microsoft.com/office/drawing/2010/main">
                <a:solidFill>
                  <a:srgbClr val="FFFFFF"/>
                </a:solidFill>
              </a14:hiddenFill>
            </a:ext>
          </a:extLst>
        </p:spPr>
      </p:pic>
      <p:sp>
        <p:nvSpPr>
          <p:cNvPr id="76805" name="TextBox 4"/>
          <p:cNvSpPr txBox="1">
            <a:spLocks noChangeArrowheads="1"/>
          </p:cNvSpPr>
          <p:nvPr/>
        </p:nvSpPr>
        <p:spPr bwMode="auto">
          <a:xfrm>
            <a:off x="5486400" y="3632200"/>
            <a:ext cx="3352800" cy="1938992"/>
          </a:xfrm>
          <a:prstGeom prst="rect">
            <a:avLst/>
          </a:prstGeom>
          <a:noFill/>
          <a:ln w="38100" cmpd="dbl">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SG" sz="2000" dirty="0">
                <a:latin typeface="Calibri" pitchFamily="34" charset="0"/>
              </a:rPr>
              <a:t>PF1000:</a:t>
            </a:r>
          </a:p>
          <a:p>
            <a:pPr eaLnBrk="1" hangingPunct="1"/>
            <a:r>
              <a:rPr lang="en-SG" sz="2000" dirty="0">
                <a:latin typeface="Calibri" pitchFamily="34" charset="0"/>
              </a:rPr>
              <a:t>C</a:t>
            </a:r>
            <a:r>
              <a:rPr lang="en-SG" sz="2000" baseline="-25000" dirty="0">
                <a:latin typeface="Calibri" pitchFamily="34" charset="0"/>
              </a:rPr>
              <a:t>0</a:t>
            </a:r>
            <a:r>
              <a:rPr lang="en-SG" sz="2000" dirty="0">
                <a:latin typeface="Calibri" pitchFamily="34" charset="0"/>
              </a:rPr>
              <a:t> = 1332 </a:t>
            </a:r>
            <a:r>
              <a:rPr lang="en-SG" sz="2000" dirty="0" err="1">
                <a:latin typeface="Calibri" pitchFamily="34" charset="0"/>
              </a:rPr>
              <a:t>μF</a:t>
            </a:r>
            <a:r>
              <a:rPr lang="en-SG" sz="2000" dirty="0">
                <a:latin typeface="Calibri" pitchFamily="34" charset="0"/>
              </a:rPr>
              <a:t>; V</a:t>
            </a:r>
            <a:r>
              <a:rPr lang="en-SG" sz="2000" baseline="-25000" dirty="0">
                <a:latin typeface="Calibri" pitchFamily="34" charset="0"/>
              </a:rPr>
              <a:t>0 </a:t>
            </a:r>
            <a:r>
              <a:rPr lang="en-SG" sz="2000" dirty="0">
                <a:latin typeface="Calibri" pitchFamily="34" charset="0"/>
              </a:rPr>
              <a:t>= 27 kV; </a:t>
            </a:r>
          </a:p>
          <a:p>
            <a:pPr eaLnBrk="1" hangingPunct="1"/>
            <a:r>
              <a:rPr lang="en-SG" sz="2000" dirty="0">
                <a:latin typeface="Calibri" pitchFamily="34" charset="0"/>
              </a:rPr>
              <a:t>P</a:t>
            </a:r>
            <a:r>
              <a:rPr lang="en-SG" sz="2000" baseline="-25000" dirty="0">
                <a:latin typeface="Calibri" pitchFamily="34" charset="0"/>
              </a:rPr>
              <a:t>0</a:t>
            </a:r>
            <a:r>
              <a:rPr lang="en-SG" sz="2000" dirty="0">
                <a:latin typeface="Calibri" pitchFamily="34" charset="0"/>
              </a:rPr>
              <a:t> = 3.5 Torr D</a:t>
            </a:r>
            <a:r>
              <a:rPr lang="en-SG" sz="2000" baseline="-25000" dirty="0">
                <a:latin typeface="Calibri" pitchFamily="34" charset="0"/>
              </a:rPr>
              <a:t>2</a:t>
            </a:r>
            <a:r>
              <a:rPr lang="en-SG" sz="2000" dirty="0">
                <a:latin typeface="Calibri" pitchFamily="34" charset="0"/>
              </a:rPr>
              <a:t>; b = 16 cm; </a:t>
            </a:r>
          </a:p>
          <a:p>
            <a:pPr eaLnBrk="1" hangingPunct="1"/>
            <a:r>
              <a:rPr lang="en-SG" sz="2000" dirty="0">
                <a:latin typeface="Calibri" pitchFamily="34" charset="0"/>
              </a:rPr>
              <a:t>a = 11.55 cm;   z</a:t>
            </a:r>
            <a:r>
              <a:rPr lang="en-SG" sz="2000" baseline="-25000" dirty="0">
                <a:latin typeface="Calibri" pitchFamily="34" charset="0"/>
              </a:rPr>
              <a:t>0</a:t>
            </a:r>
            <a:r>
              <a:rPr lang="en-SG" sz="2000" dirty="0">
                <a:latin typeface="Calibri" pitchFamily="34" charset="0"/>
              </a:rPr>
              <a:t> = 60 cm; </a:t>
            </a:r>
          </a:p>
          <a:p>
            <a:pPr eaLnBrk="1" hangingPunct="1"/>
            <a:r>
              <a:rPr lang="en-SG" sz="2000" dirty="0">
                <a:latin typeface="Calibri" pitchFamily="34" charset="0"/>
              </a:rPr>
              <a:t>L</a:t>
            </a:r>
            <a:r>
              <a:rPr lang="en-SG" sz="2000" baseline="-25000" dirty="0">
                <a:latin typeface="Calibri" pitchFamily="34" charset="0"/>
              </a:rPr>
              <a:t>0</a:t>
            </a:r>
            <a:r>
              <a:rPr lang="en-SG" sz="2000" dirty="0">
                <a:latin typeface="Calibri" pitchFamily="34" charset="0"/>
              </a:rPr>
              <a:t>= 33.5 </a:t>
            </a:r>
            <a:r>
              <a:rPr lang="en-SG" sz="2000" dirty="0" err="1">
                <a:latin typeface="Calibri" pitchFamily="34" charset="0"/>
              </a:rPr>
              <a:t>nH</a:t>
            </a:r>
            <a:r>
              <a:rPr lang="en-SG" sz="2000" dirty="0">
                <a:latin typeface="Calibri" pitchFamily="34" charset="0"/>
              </a:rPr>
              <a:t>; r</a:t>
            </a:r>
            <a:r>
              <a:rPr lang="en-SG" sz="2000" baseline="-25000" dirty="0">
                <a:latin typeface="Calibri" pitchFamily="34" charset="0"/>
              </a:rPr>
              <a:t>0</a:t>
            </a:r>
            <a:r>
              <a:rPr lang="en-SG" sz="2000" dirty="0">
                <a:latin typeface="Calibri" pitchFamily="34" charset="0"/>
              </a:rPr>
              <a:t> = 6.1 mΩ  or RESF=1.22. </a:t>
            </a:r>
            <a:endParaRPr lang="en-GB" sz="2000" dirty="0">
              <a:latin typeface="Calibri" pitchFamily="34" charset="0"/>
            </a:endParaRPr>
          </a:p>
        </p:txBody>
      </p:sp>
    </p:spTree>
    <p:extLst>
      <p:ext uri="{BB962C8B-B14F-4D97-AF65-F5344CB8AC3E}">
        <p14:creationId xmlns:p14="http://schemas.microsoft.com/office/powerpoint/2010/main" val="1202714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idx="4294967295"/>
          </p:nvPr>
        </p:nvSpPr>
        <p:spPr>
          <a:xfrm>
            <a:off x="0" y="381000"/>
            <a:ext cx="9144000" cy="1600200"/>
          </a:xfrm>
        </p:spPr>
        <p:txBody>
          <a:bodyPr rtlCol="0">
            <a:noAutofit/>
          </a:bodyPr>
          <a:lstStyle/>
          <a:p>
            <a:pPr eaLnBrk="1" fontAlgn="auto" hangingPunct="1">
              <a:spcAft>
                <a:spcPts val="0"/>
              </a:spcAft>
              <a:defRPr/>
            </a:pPr>
            <a:r>
              <a:rPr lang="en-US" sz="3200" b="1" dirty="0">
                <a:solidFill>
                  <a:srgbClr val="FF0000"/>
                </a:solidFill>
              </a:rPr>
              <a:t>Scaling laws for neutrons from numerical experiments over a range of energies from </a:t>
            </a:r>
            <a:br>
              <a:rPr lang="en-US" sz="3200" b="1" dirty="0">
                <a:solidFill>
                  <a:srgbClr val="FF0000"/>
                </a:solidFill>
              </a:rPr>
            </a:br>
            <a:r>
              <a:rPr lang="en-US" sz="3200" b="1" dirty="0">
                <a:solidFill>
                  <a:srgbClr val="FF0000"/>
                </a:solidFill>
              </a:rPr>
              <a:t>10kJ to 25 MJ (3/4)</a:t>
            </a:r>
          </a:p>
        </p:txBody>
      </p:sp>
      <p:sp>
        <p:nvSpPr>
          <p:cNvPr id="77827" name="Content Placeholder 2"/>
          <p:cNvSpPr>
            <a:spLocks noGrp="1"/>
          </p:cNvSpPr>
          <p:nvPr>
            <p:ph idx="4294967295"/>
          </p:nvPr>
        </p:nvSpPr>
        <p:spPr>
          <a:xfrm>
            <a:off x="457200" y="1905000"/>
            <a:ext cx="8229600" cy="4038600"/>
          </a:xfrm>
        </p:spPr>
        <p:txBody>
          <a:bodyPr/>
          <a:lstStyle/>
          <a:p>
            <a:pPr eaLnBrk="1" hangingPunct="1">
              <a:lnSpc>
                <a:spcPct val="80000"/>
              </a:lnSpc>
              <a:buFont typeface="Wingdings 2" pitchFamily="18" charset="2"/>
              <a:buChar char=""/>
            </a:pPr>
            <a:r>
              <a:rPr lang="en-SG" sz="1900" dirty="0" smtClean="0"/>
              <a:t>Voltage, V</a:t>
            </a:r>
            <a:r>
              <a:rPr lang="en-SG" sz="1900" baseline="-25000" dirty="0" smtClean="0"/>
              <a:t>0</a:t>
            </a:r>
            <a:r>
              <a:rPr lang="en-SG" sz="1900" dirty="0" smtClean="0"/>
              <a:t> = 35 kV; P</a:t>
            </a:r>
            <a:r>
              <a:rPr lang="en-SG" sz="1900" baseline="-25000" dirty="0" smtClean="0"/>
              <a:t>0</a:t>
            </a:r>
            <a:r>
              <a:rPr lang="en-SG" sz="1900" dirty="0" smtClean="0"/>
              <a:t> = 10 </a:t>
            </a:r>
            <a:r>
              <a:rPr lang="en-SG" sz="1900" dirty="0" err="1" smtClean="0"/>
              <a:t>torr</a:t>
            </a:r>
            <a:r>
              <a:rPr lang="en-SG" sz="1900" dirty="0" smtClean="0"/>
              <a:t> deuterium; RESF = 1.22; ratio c=b/a is 1.39.  </a:t>
            </a:r>
          </a:p>
          <a:p>
            <a:pPr eaLnBrk="1" hangingPunct="1">
              <a:lnSpc>
                <a:spcPct val="80000"/>
              </a:lnSpc>
              <a:buFont typeface="Wingdings 2" pitchFamily="18" charset="2"/>
              <a:buChar char=""/>
            </a:pPr>
            <a:r>
              <a:rPr lang="en-SG" sz="1900" dirty="0" smtClean="0"/>
              <a:t>Numerical experiments: C</a:t>
            </a:r>
            <a:r>
              <a:rPr lang="en-SG" sz="1900" baseline="-25000" dirty="0" smtClean="0"/>
              <a:t>0</a:t>
            </a:r>
            <a:r>
              <a:rPr lang="en-SG" sz="1900" dirty="0" smtClean="0"/>
              <a:t> ranging from 14 µF(8.5 kJ) to 39960 µF (24 MJ)</a:t>
            </a:r>
            <a:endParaRPr lang="en-GB" sz="1900" dirty="0" smtClean="0"/>
          </a:p>
          <a:p>
            <a:pPr eaLnBrk="1" hangingPunct="1">
              <a:lnSpc>
                <a:spcPct val="80000"/>
              </a:lnSpc>
              <a:buFont typeface="Wingdings 2" pitchFamily="18" charset="2"/>
              <a:buChar char=""/>
            </a:pPr>
            <a:r>
              <a:rPr lang="en-SG" sz="1900" dirty="0" smtClean="0"/>
              <a:t>For each C</a:t>
            </a:r>
            <a:r>
              <a:rPr lang="en-SG" sz="1900" baseline="-25000" dirty="0" smtClean="0"/>
              <a:t>0</a:t>
            </a:r>
            <a:r>
              <a:rPr lang="en-SG" sz="1900" dirty="0" smtClean="0"/>
              <a:t>, anode length z</a:t>
            </a:r>
            <a:r>
              <a:rPr lang="en-SG" sz="1900" baseline="-25000" dirty="0" smtClean="0"/>
              <a:t>0</a:t>
            </a:r>
            <a:r>
              <a:rPr lang="en-SG" sz="1900" dirty="0" smtClean="0"/>
              <a:t> is varied to find the optimum z</a:t>
            </a:r>
            <a:r>
              <a:rPr lang="en-SG" sz="1900" baseline="-25000" dirty="0" smtClean="0"/>
              <a:t>0</a:t>
            </a:r>
            <a:r>
              <a:rPr lang="en-SG" sz="1900" dirty="0" smtClean="0"/>
              <a:t>.  </a:t>
            </a:r>
          </a:p>
          <a:p>
            <a:pPr eaLnBrk="1" hangingPunct="1">
              <a:lnSpc>
                <a:spcPct val="80000"/>
              </a:lnSpc>
              <a:buFont typeface="Wingdings 2" pitchFamily="18" charset="2"/>
              <a:buChar char=""/>
            </a:pPr>
            <a:r>
              <a:rPr lang="en-SG" sz="1900" dirty="0" smtClean="0"/>
              <a:t>For each z</a:t>
            </a:r>
            <a:r>
              <a:rPr lang="en-SG" sz="1900" baseline="-25000" dirty="0" smtClean="0"/>
              <a:t>0</a:t>
            </a:r>
            <a:r>
              <a:rPr lang="en-SG" sz="1900" dirty="0" smtClean="0"/>
              <a:t>, anode radius a</a:t>
            </a:r>
            <a:r>
              <a:rPr lang="en-SG" sz="1900" baseline="-25000" dirty="0" smtClean="0"/>
              <a:t>0 </a:t>
            </a:r>
            <a:r>
              <a:rPr lang="en-SG" sz="1900" dirty="0" smtClean="0"/>
              <a:t>is varied to get end axial speed of 10 cm/µs. </a:t>
            </a:r>
          </a:p>
          <a:p>
            <a:pPr eaLnBrk="1" hangingPunct="1">
              <a:lnSpc>
                <a:spcPct val="80000"/>
              </a:lnSpc>
              <a:buClr>
                <a:srgbClr val="CC0099"/>
              </a:buClr>
              <a:buFont typeface="Wingdings 2" pitchFamily="18" charset="2"/>
              <a:buChar char=""/>
            </a:pPr>
            <a:endParaRPr lang="en-GB" sz="1900" dirty="0" smtClean="0"/>
          </a:p>
        </p:txBody>
      </p:sp>
      <p:pic>
        <p:nvPicPr>
          <p:cNvPr id="77828" name="Picture 2" descr="Fig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9325" y="3200400"/>
            <a:ext cx="4384675" cy="2941638"/>
          </a:xfrm>
          <a:prstGeom prst="rect">
            <a:avLst/>
          </a:prstGeom>
          <a:noFill/>
          <a:ln w="76200" cmpd="tri">
            <a:solidFill>
              <a:srgbClr val="CC99FF"/>
            </a:solidFill>
            <a:miter lim="800000"/>
            <a:headEnd/>
            <a:tailEnd/>
          </a:ln>
          <a:extLst>
            <a:ext uri="{909E8E84-426E-40DD-AFC4-6F175D3DCCD1}">
              <a14:hiddenFill xmlns:a14="http://schemas.microsoft.com/office/drawing/2010/main">
                <a:solidFill>
                  <a:srgbClr val="FFFFFF"/>
                </a:solidFill>
              </a14:hiddenFill>
            </a:ext>
          </a:extLst>
        </p:spPr>
      </p:pic>
      <p:sp>
        <p:nvSpPr>
          <p:cNvPr id="77829" name="TextBox 5"/>
          <p:cNvSpPr txBox="1">
            <a:spLocks noChangeArrowheads="1"/>
          </p:cNvSpPr>
          <p:nvPr/>
        </p:nvSpPr>
        <p:spPr bwMode="auto">
          <a:xfrm>
            <a:off x="5410200" y="3124200"/>
            <a:ext cx="3505200" cy="3046988"/>
          </a:xfrm>
          <a:prstGeom prst="rect">
            <a:avLst/>
          </a:prstGeom>
          <a:noFill/>
          <a:ln w="38100" cmpd="dbl">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SG" sz="2400" b="1" dirty="0" smtClean="0">
              <a:solidFill>
                <a:srgbClr val="FF0000"/>
              </a:solidFill>
              <a:latin typeface="+mn-lt"/>
            </a:endParaRPr>
          </a:p>
          <a:p>
            <a:pPr eaLnBrk="1" hangingPunct="1"/>
            <a:r>
              <a:rPr lang="en-SG" sz="2800" b="1" dirty="0" err="1" smtClean="0">
                <a:solidFill>
                  <a:srgbClr val="FF0000"/>
                </a:solidFill>
                <a:latin typeface="+mn-lt"/>
              </a:rPr>
              <a:t>Y</a:t>
            </a:r>
            <a:r>
              <a:rPr lang="en-SG" sz="2800" b="1" baseline="-8000" dirty="0" err="1" smtClean="0">
                <a:solidFill>
                  <a:srgbClr val="FF0000"/>
                </a:solidFill>
                <a:latin typeface="+mn-lt"/>
              </a:rPr>
              <a:t>n</a:t>
            </a:r>
            <a:r>
              <a:rPr lang="en-SG" sz="2800" b="1" dirty="0" smtClean="0">
                <a:solidFill>
                  <a:srgbClr val="FF0000"/>
                </a:solidFill>
                <a:latin typeface="+mn-lt"/>
              </a:rPr>
              <a:t> </a:t>
            </a:r>
            <a:r>
              <a:rPr lang="en-SG" sz="2800" b="1" dirty="0">
                <a:solidFill>
                  <a:srgbClr val="FF0000"/>
                </a:solidFill>
                <a:latin typeface="+mn-lt"/>
              </a:rPr>
              <a:t>scaling </a:t>
            </a:r>
            <a:r>
              <a:rPr lang="en-SG" sz="2800" dirty="0">
                <a:solidFill>
                  <a:srgbClr val="FF0000"/>
                </a:solidFill>
                <a:latin typeface="+mn-lt"/>
              </a:rPr>
              <a:t>changes:</a:t>
            </a:r>
          </a:p>
          <a:p>
            <a:pPr eaLnBrk="1" hangingPunct="1"/>
            <a:endParaRPr lang="en-SG" sz="2400" dirty="0">
              <a:solidFill>
                <a:srgbClr val="FF0000"/>
              </a:solidFill>
              <a:latin typeface="+mn-lt"/>
            </a:endParaRPr>
          </a:p>
          <a:p>
            <a:pPr marL="236538" indent="-236538" eaLnBrk="1" hangingPunct="1">
              <a:buFont typeface="Arial" pitchFamily="34" charset="0"/>
              <a:buChar char="•"/>
            </a:pPr>
            <a:r>
              <a:rPr lang="en-SG" sz="2400" b="1" dirty="0" smtClean="0">
                <a:latin typeface="+mn-lt"/>
              </a:rPr>
              <a:t>Y</a:t>
            </a:r>
            <a:r>
              <a:rPr lang="en-SG" sz="2400" b="1" baseline="-25000" dirty="0" smtClean="0">
                <a:latin typeface="+mn-lt"/>
              </a:rPr>
              <a:t>n</a:t>
            </a:r>
            <a:r>
              <a:rPr lang="en-SG" sz="2400" b="1" dirty="0" smtClean="0">
                <a:latin typeface="+mn-lt"/>
              </a:rPr>
              <a:t>~E</a:t>
            </a:r>
            <a:r>
              <a:rPr lang="en-SG" sz="2400" b="1" baseline="-25000" dirty="0" smtClean="0">
                <a:latin typeface="+mn-lt"/>
              </a:rPr>
              <a:t>0</a:t>
            </a:r>
            <a:r>
              <a:rPr lang="en-SG" sz="2400" b="1" baseline="30000" dirty="0" smtClean="0">
                <a:latin typeface="+mn-lt"/>
              </a:rPr>
              <a:t>2.0</a:t>
            </a:r>
            <a:r>
              <a:rPr lang="en-SG" sz="2400" b="1" dirty="0" smtClean="0">
                <a:latin typeface="+mn-lt"/>
              </a:rPr>
              <a:t> </a:t>
            </a:r>
            <a:r>
              <a:rPr lang="en-SG" sz="2400" b="1" dirty="0">
                <a:latin typeface="+mn-lt"/>
              </a:rPr>
              <a:t>at tens of kJ </a:t>
            </a:r>
          </a:p>
          <a:p>
            <a:pPr eaLnBrk="1" hangingPunct="1">
              <a:buFont typeface="Arial" pitchFamily="34" charset="0"/>
              <a:buChar char="•"/>
            </a:pPr>
            <a:endParaRPr lang="en-SG" sz="2000" b="1" dirty="0">
              <a:latin typeface="+mn-lt"/>
            </a:endParaRPr>
          </a:p>
          <a:p>
            <a:pPr marL="236538" indent="-236538" eaLnBrk="1" hangingPunct="1">
              <a:buFont typeface="Arial" pitchFamily="34" charset="0"/>
              <a:buChar char="•"/>
            </a:pPr>
            <a:r>
              <a:rPr lang="en-SG" b="1" dirty="0">
                <a:latin typeface="+mn-lt"/>
              </a:rPr>
              <a:t> </a:t>
            </a:r>
            <a:r>
              <a:rPr lang="en-SG" sz="2400" b="1" dirty="0">
                <a:latin typeface="+mn-lt"/>
              </a:rPr>
              <a:t>Y</a:t>
            </a:r>
            <a:r>
              <a:rPr lang="en-SG" sz="2400" b="1" baseline="-25000" dirty="0">
                <a:latin typeface="+mn-lt"/>
              </a:rPr>
              <a:t>n</a:t>
            </a:r>
            <a:r>
              <a:rPr lang="en-SG" sz="2400" b="1" dirty="0">
                <a:latin typeface="+mn-lt"/>
              </a:rPr>
              <a:t>~E</a:t>
            </a:r>
            <a:r>
              <a:rPr lang="en-SG" sz="2400" b="1" baseline="-25000" dirty="0">
                <a:latin typeface="+mn-lt"/>
              </a:rPr>
              <a:t>0</a:t>
            </a:r>
            <a:r>
              <a:rPr lang="en-SG" sz="2400" b="1" baseline="30000" dirty="0">
                <a:latin typeface="+mn-lt"/>
              </a:rPr>
              <a:t>0.84</a:t>
            </a:r>
            <a:r>
              <a:rPr lang="en-SG" sz="2400" b="1" dirty="0">
                <a:latin typeface="+mn-lt"/>
              </a:rPr>
              <a:t> at the highest </a:t>
            </a:r>
          </a:p>
          <a:p>
            <a:pPr marL="693738" indent="47625" eaLnBrk="1" hangingPunct="1">
              <a:buFont typeface="Arial" pitchFamily="34" charset="0"/>
              <a:buNone/>
            </a:pPr>
            <a:r>
              <a:rPr lang="en-SG" sz="2400" b="1" dirty="0" smtClean="0">
                <a:latin typeface="+mn-lt"/>
              </a:rPr>
              <a:t>energies </a:t>
            </a:r>
            <a:r>
              <a:rPr lang="en-SG" sz="2400" b="1" dirty="0">
                <a:latin typeface="+mn-lt"/>
              </a:rPr>
              <a:t>(up to 25MJ)</a:t>
            </a:r>
            <a:endParaRPr lang="en-GB" sz="2400" b="1" dirty="0">
              <a:latin typeface="+mn-lt"/>
            </a:endParaRPr>
          </a:p>
        </p:txBody>
      </p:sp>
    </p:spTree>
    <p:extLst>
      <p:ext uri="{BB962C8B-B14F-4D97-AF65-F5344CB8AC3E}">
        <p14:creationId xmlns:p14="http://schemas.microsoft.com/office/powerpoint/2010/main" val="1636635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Content Placeholder 2"/>
          <p:cNvSpPr>
            <a:spLocks noGrp="1"/>
          </p:cNvSpPr>
          <p:nvPr>
            <p:ph idx="4294967295"/>
          </p:nvPr>
        </p:nvSpPr>
        <p:spPr>
          <a:xfrm>
            <a:off x="397042" y="2057400"/>
            <a:ext cx="8365958" cy="3810000"/>
          </a:xfrm>
          <a:ln w="38100" cmpd="dbl">
            <a:solidFill>
              <a:srgbClr val="0000FF"/>
            </a:solidFill>
            <a:miter lim="800000"/>
            <a:headEnd/>
            <a:tailEnd/>
          </a:ln>
        </p:spPr>
        <p:txBody>
          <a:bodyPr/>
          <a:lstStyle/>
          <a:p>
            <a:pPr marL="53975" indent="-53975" eaLnBrk="1" hangingPunct="1">
              <a:buFontTx/>
              <a:buNone/>
            </a:pPr>
            <a:r>
              <a:rPr lang="en-SG" sz="2400" dirty="0" smtClean="0"/>
              <a:t>Scaling of  </a:t>
            </a:r>
            <a:r>
              <a:rPr lang="en-SG" sz="2400" dirty="0" err="1" smtClean="0"/>
              <a:t>Y</a:t>
            </a:r>
            <a:r>
              <a:rPr lang="en-SG" sz="2400" baseline="-25000" dirty="0" err="1" smtClean="0"/>
              <a:t>n</a:t>
            </a:r>
            <a:r>
              <a:rPr lang="en-SG" sz="2400" dirty="0" smtClean="0"/>
              <a:t> with </a:t>
            </a:r>
            <a:r>
              <a:rPr lang="en-SG" sz="2400" dirty="0" err="1" smtClean="0"/>
              <a:t>I</a:t>
            </a:r>
            <a:r>
              <a:rPr lang="en-SG" sz="2400" baseline="-25000" dirty="0" err="1" smtClean="0"/>
              <a:t>peak</a:t>
            </a:r>
            <a:r>
              <a:rPr lang="en-SG" sz="2400" baseline="-25000" dirty="0" smtClean="0"/>
              <a:t> </a:t>
            </a:r>
            <a:r>
              <a:rPr lang="en-SG" sz="2400" dirty="0" smtClean="0"/>
              <a:t>and </a:t>
            </a:r>
            <a:r>
              <a:rPr lang="en-SG" sz="2400" dirty="0" err="1" smtClean="0"/>
              <a:t>I</a:t>
            </a:r>
            <a:r>
              <a:rPr lang="en-SG" sz="2400" baseline="-25000" dirty="0" err="1" smtClean="0"/>
              <a:t>pinch</a:t>
            </a:r>
            <a:r>
              <a:rPr lang="en-SG" sz="2400" dirty="0" smtClean="0"/>
              <a:t>:</a:t>
            </a:r>
            <a:r>
              <a:rPr lang="en-SG" sz="1600" dirty="0" smtClean="0"/>
              <a:t> </a:t>
            </a:r>
          </a:p>
          <a:p>
            <a:pPr marL="53975" indent="-53975" eaLnBrk="1" hangingPunct="1">
              <a:buFontTx/>
              <a:buNone/>
            </a:pPr>
            <a:endParaRPr lang="en-GB" sz="1600" i="1" dirty="0" smtClean="0"/>
          </a:p>
          <a:p>
            <a:pPr marL="231775" lvl="1" indent="-53975" eaLnBrk="1" hangingPunct="1">
              <a:buFont typeface="Wingdings" pitchFamily="2" charset="2"/>
              <a:buChar char="§"/>
            </a:pPr>
            <a:r>
              <a:rPr lang="en-SG" sz="2400" b="1" dirty="0" err="1" smtClean="0"/>
              <a:t>Y</a:t>
            </a:r>
            <a:r>
              <a:rPr lang="en-SG" sz="2400" b="1" baseline="-25000" dirty="0" err="1" smtClean="0"/>
              <a:t>n</a:t>
            </a:r>
            <a:r>
              <a:rPr lang="en-SG" sz="2400" b="1" dirty="0" smtClean="0"/>
              <a:t>=3.2x10</a:t>
            </a:r>
            <a:r>
              <a:rPr lang="en-SG" sz="2400" b="1" baseline="30000" dirty="0" smtClean="0"/>
              <a:t>11 </a:t>
            </a:r>
            <a:r>
              <a:rPr lang="en-SG" sz="2400" b="1" dirty="0" smtClean="0"/>
              <a:t>I</a:t>
            </a:r>
            <a:r>
              <a:rPr lang="en-SG" sz="2400" b="1" baseline="-25000" dirty="0" smtClean="0"/>
              <a:t>pinch</a:t>
            </a:r>
            <a:r>
              <a:rPr lang="en-SG" sz="2400" b="1" baseline="30000" dirty="0" smtClean="0"/>
              <a:t>4.5</a:t>
            </a:r>
            <a:r>
              <a:rPr lang="en-SG" sz="2400" dirty="0" smtClean="0"/>
              <a:t>   </a:t>
            </a:r>
          </a:p>
          <a:p>
            <a:pPr marL="231775" lvl="1" indent="-53975" eaLnBrk="1" hangingPunct="1">
              <a:buFont typeface="Wingdings" pitchFamily="2" charset="2"/>
              <a:buNone/>
            </a:pPr>
            <a:r>
              <a:rPr lang="en-SG" sz="1600" dirty="0" smtClean="0"/>
              <a:t>	  and	</a:t>
            </a:r>
            <a:endParaRPr lang="en-GB" sz="1600" dirty="0" smtClean="0"/>
          </a:p>
          <a:p>
            <a:pPr marL="231775" lvl="1" indent="-53975" eaLnBrk="1" hangingPunct="1">
              <a:buFont typeface="Wingdings" pitchFamily="2" charset="2"/>
              <a:buChar char="§"/>
            </a:pPr>
            <a:r>
              <a:rPr lang="en-SG" sz="2400" b="1" dirty="0" err="1" smtClean="0"/>
              <a:t>Y</a:t>
            </a:r>
            <a:r>
              <a:rPr lang="en-SG" sz="2400" b="1" baseline="-25000" dirty="0" err="1" smtClean="0"/>
              <a:t>n</a:t>
            </a:r>
            <a:r>
              <a:rPr lang="en-SG" sz="2400" b="1" dirty="0" smtClean="0"/>
              <a:t>=1.8x10</a:t>
            </a:r>
            <a:r>
              <a:rPr lang="en-SG" sz="2400" b="1" baseline="30000" dirty="0" smtClean="0"/>
              <a:t>10 </a:t>
            </a:r>
            <a:r>
              <a:rPr lang="en-SG" sz="2400" b="1" dirty="0" smtClean="0"/>
              <a:t>I</a:t>
            </a:r>
            <a:r>
              <a:rPr lang="en-SG" sz="2400" b="1" baseline="-25000" dirty="0" smtClean="0"/>
              <a:t>peak</a:t>
            </a:r>
            <a:r>
              <a:rPr lang="en-SG" sz="2400" b="1" baseline="30000" dirty="0" smtClean="0"/>
              <a:t>3.8</a:t>
            </a:r>
            <a:r>
              <a:rPr lang="en-SG" sz="1600" baseline="30000" dirty="0" smtClean="0"/>
              <a:t>      </a:t>
            </a:r>
          </a:p>
          <a:p>
            <a:pPr marL="231775" lvl="1" indent="-53975" eaLnBrk="1" hangingPunct="1">
              <a:buFontTx/>
              <a:buNone/>
            </a:pPr>
            <a:endParaRPr lang="en-GB" sz="1600" dirty="0" smtClean="0">
              <a:solidFill>
                <a:srgbClr val="FFFF66"/>
              </a:solidFill>
            </a:endParaRPr>
          </a:p>
          <a:p>
            <a:pPr marL="231775" lvl="1" indent="-53975" eaLnBrk="1" hangingPunct="1">
              <a:buFontTx/>
              <a:buNone/>
            </a:pPr>
            <a:r>
              <a:rPr lang="en-SG" sz="1600" dirty="0" smtClean="0">
                <a:solidFill>
                  <a:srgbClr val="FF0000"/>
                </a:solidFill>
              </a:rPr>
              <a:t>where </a:t>
            </a:r>
            <a:r>
              <a:rPr lang="en-SG" sz="1600" dirty="0" err="1" smtClean="0">
                <a:solidFill>
                  <a:srgbClr val="FF0000"/>
                </a:solidFill>
              </a:rPr>
              <a:t>I</a:t>
            </a:r>
            <a:r>
              <a:rPr lang="en-SG" sz="1600" baseline="-25000" dirty="0" err="1" smtClean="0">
                <a:solidFill>
                  <a:srgbClr val="FF0000"/>
                </a:solidFill>
              </a:rPr>
              <a:t>peak</a:t>
            </a:r>
            <a:r>
              <a:rPr lang="en-SG" sz="1600" dirty="0" smtClean="0">
                <a:solidFill>
                  <a:srgbClr val="FF0000"/>
                </a:solidFill>
              </a:rPr>
              <a:t> = (0.3-0.7)MA </a:t>
            </a:r>
          </a:p>
          <a:p>
            <a:pPr marL="231775" lvl="1" indent="-53975" eaLnBrk="1" hangingPunct="1">
              <a:buFontTx/>
              <a:buNone/>
            </a:pPr>
            <a:r>
              <a:rPr lang="en-SG" sz="1600" dirty="0" smtClean="0">
                <a:solidFill>
                  <a:srgbClr val="FF0000"/>
                </a:solidFill>
              </a:rPr>
              <a:t>and     </a:t>
            </a:r>
            <a:r>
              <a:rPr lang="en-SG" sz="1600" dirty="0" err="1" smtClean="0">
                <a:solidFill>
                  <a:srgbClr val="FF0000"/>
                </a:solidFill>
              </a:rPr>
              <a:t>I</a:t>
            </a:r>
            <a:r>
              <a:rPr lang="en-SG" sz="1600" baseline="-25000" dirty="0" err="1" smtClean="0">
                <a:solidFill>
                  <a:srgbClr val="FF0000"/>
                </a:solidFill>
              </a:rPr>
              <a:t>pinch</a:t>
            </a:r>
            <a:r>
              <a:rPr lang="en-SG" sz="1600" dirty="0" smtClean="0">
                <a:solidFill>
                  <a:srgbClr val="FF0000"/>
                </a:solidFill>
              </a:rPr>
              <a:t> = (0.2 -2.4)MA.</a:t>
            </a:r>
            <a:endParaRPr lang="en-GB" sz="1600" dirty="0" smtClean="0">
              <a:solidFill>
                <a:srgbClr val="FF0000"/>
              </a:solidFill>
            </a:endParaRPr>
          </a:p>
          <a:p>
            <a:pPr marL="53975" indent="-53975" eaLnBrk="1" hangingPunct="1"/>
            <a:endParaRPr lang="en-GB" dirty="0" smtClean="0">
              <a:solidFill>
                <a:srgbClr val="FF00FF"/>
              </a:solidFill>
            </a:endParaRPr>
          </a:p>
        </p:txBody>
      </p:sp>
      <p:sp>
        <p:nvSpPr>
          <p:cNvPr id="78851" name="Title 10"/>
          <p:cNvSpPr>
            <a:spLocks noGrp="1"/>
          </p:cNvSpPr>
          <p:nvPr>
            <p:ph type="title" idx="4294967295"/>
          </p:nvPr>
        </p:nvSpPr>
        <p:spPr>
          <a:xfrm>
            <a:off x="0" y="381000"/>
            <a:ext cx="9144000" cy="1600200"/>
          </a:xfrm>
        </p:spPr>
        <p:txBody>
          <a:bodyPr/>
          <a:lstStyle/>
          <a:p>
            <a:pPr eaLnBrk="1" hangingPunct="1"/>
            <a:r>
              <a:rPr lang="en-US" sz="3200" b="1" dirty="0" smtClean="0">
                <a:solidFill>
                  <a:srgbClr val="FF0000"/>
                </a:solidFill>
              </a:rPr>
              <a:t>Scaling laws for neutrons from numerical experiments over a range of energies from </a:t>
            </a:r>
            <a:br>
              <a:rPr lang="en-US" sz="3200" b="1" dirty="0" smtClean="0">
                <a:solidFill>
                  <a:srgbClr val="FF0000"/>
                </a:solidFill>
              </a:rPr>
            </a:br>
            <a:r>
              <a:rPr lang="en-US" sz="3200" b="1" dirty="0" smtClean="0">
                <a:solidFill>
                  <a:srgbClr val="FF0000"/>
                </a:solidFill>
              </a:rPr>
              <a:t>10kJ to 25 MJ (4/4)</a:t>
            </a:r>
          </a:p>
        </p:txBody>
      </p:sp>
      <p:pic>
        <p:nvPicPr>
          <p:cNvPr id="788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2514600"/>
            <a:ext cx="4572000" cy="3281363"/>
          </a:xfrm>
          <a:prstGeom prst="rect">
            <a:avLst/>
          </a:prstGeom>
          <a:noFill/>
          <a:ln w="76200" cmpd="tri">
            <a:solidFill>
              <a:srgbClr val="0000FF"/>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106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idx="4294967295"/>
          </p:nvPr>
        </p:nvSpPr>
        <p:spPr>
          <a:xfrm>
            <a:off x="0" y="381000"/>
            <a:ext cx="9144000" cy="1524000"/>
          </a:xfrm>
        </p:spPr>
        <p:txBody>
          <a:bodyPr rtlCol="0">
            <a:noAutofit/>
          </a:bodyPr>
          <a:lstStyle/>
          <a:p>
            <a:pPr eaLnBrk="1" fontAlgn="auto" hangingPunct="1">
              <a:spcAft>
                <a:spcPts val="0"/>
              </a:spcAft>
              <a:defRPr/>
            </a:pPr>
            <a:r>
              <a:rPr lang="en-SG" sz="3200" b="1" dirty="0">
                <a:solidFill>
                  <a:srgbClr val="FF0000"/>
                </a:solidFill>
              </a:rPr>
              <a:t>Scaling laws for neon SXR  from numerical experiments over a range of energies from </a:t>
            </a:r>
            <a:br>
              <a:rPr lang="en-SG" sz="3200" b="1" dirty="0">
                <a:solidFill>
                  <a:srgbClr val="FF0000"/>
                </a:solidFill>
              </a:rPr>
            </a:br>
            <a:r>
              <a:rPr lang="en-SG" sz="3200" b="1" dirty="0">
                <a:solidFill>
                  <a:srgbClr val="FF0000"/>
                </a:solidFill>
              </a:rPr>
              <a:t>0.2 kJ to 1 MJ </a:t>
            </a:r>
            <a:r>
              <a:rPr lang="en-SG" sz="2800" b="1" dirty="0">
                <a:solidFill>
                  <a:srgbClr val="FF0000"/>
                </a:solidFill>
              </a:rPr>
              <a:t>(1/4)</a:t>
            </a:r>
            <a:endParaRPr lang="en-GB" sz="2800" b="1" dirty="0">
              <a:solidFill>
                <a:srgbClr val="FF0000"/>
              </a:solidFill>
            </a:endParaRPr>
          </a:p>
        </p:txBody>
      </p:sp>
      <p:sp>
        <p:nvSpPr>
          <p:cNvPr id="79875" name="Content Placeholder 2"/>
          <p:cNvSpPr>
            <a:spLocks noGrp="1"/>
          </p:cNvSpPr>
          <p:nvPr>
            <p:ph idx="4294967295"/>
          </p:nvPr>
        </p:nvSpPr>
        <p:spPr>
          <a:xfrm>
            <a:off x="457200" y="2209800"/>
            <a:ext cx="8229600" cy="3505200"/>
          </a:xfrm>
        </p:spPr>
        <p:txBody>
          <a:bodyPr/>
          <a:lstStyle/>
          <a:p>
            <a:pPr eaLnBrk="1" hangingPunct="1">
              <a:lnSpc>
                <a:spcPct val="80000"/>
              </a:lnSpc>
              <a:buClr>
                <a:srgbClr val="CC0099"/>
              </a:buClr>
              <a:buFontTx/>
              <a:buNone/>
            </a:pPr>
            <a:endParaRPr lang="en-SG" sz="1000" dirty="0" smtClean="0">
              <a:solidFill>
                <a:srgbClr val="C8D1F2"/>
              </a:solidFill>
            </a:endParaRPr>
          </a:p>
          <a:p>
            <a:pPr eaLnBrk="1" hangingPunct="1">
              <a:lnSpc>
                <a:spcPct val="80000"/>
              </a:lnSpc>
            </a:pPr>
            <a:r>
              <a:rPr lang="en-SG" sz="2200" dirty="0" smtClean="0"/>
              <a:t>To study the neon SXR emitted by a modern fast bank energies from 0.2 kJ to 1 MJ. </a:t>
            </a:r>
          </a:p>
          <a:p>
            <a:pPr eaLnBrk="1" hangingPunct="1">
              <a:lnSpc>
                <a:spcPct val="80000"/>
              </a:lnSpc>
              <a:buFontTx/>
              <a:buNone/>
            </a:pPr>
            <a:endParaRPr lang="en-SG" sz="1000" dirty="0" smtClean="0"/>
          </a:p>
          <a:p>
            <a:pPr eaLnBrk="1" hangingPunct="1">
              <a:lnSpc>
                <a:spcPct val="80000"/>
              </a:lnSpc>
            </a:pPr>
            <a:r>
              <a:rPr lang="en-SG" sz="2200" dirty="0" smtClean="0"/>
              <a:t>Apply the Lee model code to a proposed modern fast plasma focus machine:</a:t>
            </a:r>
          </a:p>
          <a:p>
            <a:pPr marL="909638" lvl="1" indent="-514350" eaLnBrk="1" hangingPunct="1">
              <a:lnSpc>
                <a:spcPct val="80000"/>
              </a:lnSpc>
              <a:buClr>
                <a:srgbClr val="CC0099"/>
              </a:buClr>
              <a:buFontTx/>
              <a:buNone/>
            </a:pPr>
            <a:r>
              <a:rPr lang="en-SG" sz="2200" dirty="0" smtClean="0"/>
              <a:t> 1) 	With optimised values: </a:t>
            </a:r>
          </a:p>
          <a:p>
            <a:pPr marL="909638" lvl="1" indent="-514350" eaLnBrk="1" hangingPunct="1">
              <a:lnSpc>
                <a:spcPct val="80000"/>
              </a:lnSpc>
              <a:buClr>
                <a:srgbClr val="CC0099"/>
              </a:buClr>
              <a:buFontTx/>
              <a:buNone/>
            </a:pPr>
            <a:r>
              <a:rPr lang="en-SG" sz="2200" dirty="0" smtClean="0"/>
              <a:t>	c=b/a =1.5; V</a:t>
            </a:r>
            <a:r>
              <a:rPr lang="en-SG" sz="2200" baseline="-25000" dirty="0" smtClean="0"/>
              <a:t>0 </a:t>
            </a:r>
            <a:r>
              <a:rPr lang="en-SG" sz="2200" dirty="0" smtClean="0"/>
              <a:t>= 20 kV; L</a:t>
            </a:r>
            <a:r>
              <a:rPr lang="en-SG" sz="2200" baseline="-25000" dirty="0" smtClean="0"/>
              <a:t>0</a:t>
            </a:r>
            <a:r>
              <a:rPr lang="en-SG" sz="2200" dirty="0" smtClean="0"/>
              <a:t>=  30 </a:t>
            </a:r>
            <a:r>
              <a:rPr lang="en-SG" sz="2200" dirty="0" err="1" smtClean="0"/>
              <a:t>nH</a:t>
            </a:r>
            <a:r>
              <a:rPr lang="en-SG" sz="2200" dirty="0" smtClean="0"/>
              <a:t>; RESF =  0.1</a:t>
            </a:r>
          </a:p>
          <a:p>
            <a:pPr marL="909638" lvl="1" indent="-514350" eaLnBrk="1" hangingPunct="1">
              <a:lnSpc>
                <a:spcPct val="80000"/>
              </a:lnSpc>
              <a:buClr>
                <a:srgbClr val="CC0099"/>
              </a:buClr>
              <a:buFontTx/>
              <a:buNone/>
            </a:pPr>
            <a:r>
              <a:rPr lang="en-SG" sz="2200" dirty="0" smtClean="0"/>
              <a:t>	Model parameters : </a:t>
            </a:r>
            <a:r>
              <a:rPr lang="en-SG" sz="2200" dirty="0" err="1" smtClean="0"/>
              <a:t>f</a:t>
            </a:r>
            <a:r>
              <a:rPr lang="en-SG" sz="2200" baseline="-25000" dirty="0" err="1" smtClean="0"/>
              <a:t>m</a:t>
            </a:r>
            <a:r>
              <a:rPr lang="en-SG" sz="2200" dirty="0" smtClean="0"/>
              <a:t>=0.06,  f</a:t>
            </a:r>
            <a:r>
              <a:rPr lang="en-SG" sz="2200" baseline="-25000" dirty="0" smtClean="0"/>
              <a:t>c</a:t>
            </a:r>
            <a:r>
              <a:rPr lang="en-SG" sz="2200" dirty="0" smtClean="0"/>
              <a:t>=0.7,  </a:t>
            </a:r>
            <a:r>
              <a:rPr lang="en-SG" sz="2200" dirty="0" err="1" smtClean="0"/>
              <a:t>f</a:t>
            </a:r>
            <a:r>
              <a:rPr lang="en-SG" sz="2200" baseline="-25000" dirty="0" err="1" smtClean="0"/>
              <a:t>mr</a:t>
            </a:r>
            <a:r>
              <a:rPr lang="en-SG" sz="2200" dirty="0" smtClean="0"/>
              <a:t>=0.16,  </a:t>
            </a:r>
            <a:r>
              <a:rPr lang="en-SG" sz="2200" dirty="0" err="1" smtClean="0"/>
              <a:t>f</a:t>
            </a:r>
            <a:r>
              <a:rPr lang="en-SG" sz="2200" baseline="-25000" dirty="0" err="1" smtClean="0"/>
              <a:t>cr</a:t>
            </a:r>
            <a:r>
              <a:rPr lang="en-SG" sz="2200" dirty="0" smtClean="0"/>
              <a:t>=0.7. </a:t>
            </a:r>
          </a:p>
          <a:p>
            <a:pPr marL="909638" lvl="1" indent="-514350" eaLnBrk="1" hangingPunct="1">
              <a:lnSpc>
                <a:spcPct val="80000"/>
              </a:lnSpc>
              <a:buClr>
                <a:srgbClr val="CC0099"/>
              </a:buClr>
              <a:buFontTx/>
              <a:buNone/>
            </a:pPr>
            <a:endParaRPr lang="en-SG" sz="1000" dirty="0" smtClean="0"/>
          </a:p>
          <a:p>
            <a:pPr marL="909638" lvl="1" indent="-514350" eaLnBrk="1" hangingPunct="1">
              <a:lnSpc>
                <a:spcPct val="80000"/>
              </a:lnSpc>
              <a:buClr>
                <a:srgbClr val="CC0099"/>
              </a:buClr>
              <a:buFontTx/>
              <a:buNone/>
            </a:pPr>
            <a:r>
              <a:rPr lang="en-SG" sz="2200" dirty="0" smtClean="0"/>
              <a:t>2)  	For C</a:t>
            </a:r>
            <a:r>
              <a:rPr lang="en-SG" sz="2200" baseline="-25000" dirty="0" smtClean="0"/>
              <a:t>0  </a:t>
            </a:r>
            <a:r>
              <a:rPr lang="en-SG" sz="2200" dirty="0" smtClean="0"/>
              <a:t>varying from 1 </a:t>
            </a:r>
            <a:r>
              <a:rPr lang="el-GR" sz="2200" dirty="0" smtClean="0"/>
              <a:t>μ</a:t>
            </a:r>
            <a:r>
              <a:rPr lang="en-US" sz="2200" dirty="0" smtClean="0"/>
              <a:t>F (0.2 kJ) to 5000 </a:t>
            </a:r>
            <a:r>
              <a:rPr lang="el-GR" sz="2200" dirty="0" smtClean="0"/>
              <a:t>μ</a:t>
            </a:r>
            <a:r>
              <a:rPr lang="en-US" sz="2200" dirty="0" smtClean="0"/>
              <a:t>F (1MJ):</a:t>
            </a:r>
          </a:p>
          <a:p>
            <a:pPr eaLnBrk="1" hangingPunct="1">
              <a:lnSpc>
                <a:spcPct val="80000"/>
              </a:lnSpc>
              <a:buClr>
                <a:srgbClr val="CC0099"/>
              </a:buClr>
              <a:buFontTx/>
              <a:buNone/>
            </a:pPr>
            <a:r>
              <a:rPr lang="en-SG" sz="2200" dirty="0" smtClean="0"/>
              <a:t>		For each C</a:t>
            </a:r>
            <a:r>
              <a:rPr lang="en-SG" sz="2200" baseline="-25000" dirty="0" smtClean="0"/>
              <a:t>0</a:t>
            </a:r>
            <a:r>
              <a:rPr lang="en-SG" sz="2200" dirty="0" smtClean="0"/>
              <a:t>, vary P</a:t>
            </a:r>
            <a:r>
              <a:rPr lang="en-SG" sz="2200" baseline="-25000" dirty="0" smtClean="0"/>
              <a:t>0</a:t>
            </a:r>
            <a:r>
              <a:rPr lang="en-SG" sz="2200" dirty="0" smtClean="0"/>
              <a:t>, z</a:t>
            </a:r>
            <a:r>
              <a:rPr lang="en-SG" sz="2200" baseline="-25000" dirty="0" smtClean="0"/>
              <a:t>0</a:t>
            </a:r>
            <a:r>
              <a:rPr lang="en-SG" sz="2200" dirty="0" smtClean="0"/>
              <a:t>, and a</a:t>
            </a:r>
            <a:r>
              <a:rPr lang="en-SG" sz="2200" baseline="-25000" dirty="0" smtClean="0"/>
              <a:t>0</a:t>
            </a:r>
            <a:r>
              <a:rPr lang="en-SG" sz="2200" dirty="0" smtClean="0"/>
              <a:t>  to find the optimum </a:t>
            </a:r>
            <a:r>
              <a:rPr lang="en-SG" sz="2200" dirty="0" err="1" smtClean="0"/>
              <a:t>Y</a:t>
            </a:r>
            <a:r>
              <a:rPr lang="en-SG" sz="2200" baseline="-25000" dirty="0" err="1" smtClean="0"/>
              <a:t>sxr</a:t>
            </a:r>
            <a:r>
              <a:rPr lang="en-SG" sz="1800" dirty="0" smtClean="0"/>
              <a:t> </a:t>
            </a:r>
          </a:p>
        </p:txBody>
      </p:sp>
    </p:spTree>
    <p:extLst>
      <p:ext uri="{BB962C8B-B14F-4D97-AF65-F5344CB8AC3E}">
        <p14:creationId xmlns:p14="http://schemas.microsoft.com/office/powerpoint/2010/main" val="831774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Content Placeholder 2"/>
          <p:cNvSpPr>
            <a:spLocks noGrp="1"/>
          </p:cNvSpPr>
          <p:nvPr>
            <p:ph idx="4294967295"/>
          </p:nvPr>
        </p:nvSpPr>
        <p:spPr>
          <a:xfrm>
            <a:off x="533400" y="1828800"/>
            <a:ext cx="8229600" cy="4267200"/>
          </a:xfrm>
        </p:spPr>
        <p:txBody>
          <a:bodyPr/>
          <a:lstStyle/>
          <a:p>
            <a:pPr eaLnBrk="1" hangingPunct="1">
              <a:lnSpc>
                <a:spcPct val="80000"/>
              </a:lnSpc>
              <a:buFont typeface="Wingdings 2" pitchFamily="18" charset="2"/>
              <a:buChar char=""/>
            </a:pPr>
            <a:endParaRPr lang="en-GB" sz="2200" dirty="0" smtClean="0"/>
          </a:p>
          <a:p>
            <a:pPr eaLnBrk="1" hangingPunct="1">
              <a:lnSpc>
                <a:spcPct val="80000"/>
              </a:lnSpc>
              <a:buFont typeface="Wingdings 2" pitchFamily="18" charset="2"/>
              <a:buChar char=""/>
            </a:pPr>
            <a:r>
              <a:rPr lang="en-GB" sz="2200" dirty="0" smtClean="0"/>
              <a:t>Computed  Total Current versus Time </a:t>
            </a:r>
          </a:p>
          <a:p>
            <a:pPr eaLnBrk="1" hangingPunct="1">
              <a:lnSpc>
                <a:spcPct val="80000"/>
              </a:lnSpc>
              <a:buFont typeface="Wingdings 2" pitchFamily="18" charset="2"/>
              <a:buChar char=""/>
            </a:pPr>
            <a:r>
              <a:rPr lang="en-GB" sz="2200" dirty="0" smtClean="0"/>
              <a:t>For </a:t>
            </a:r>
            <a:r>
              <a:rPr lang="en-SG" sz="2200" dirty="0" smtClean="0"/>
              <a:t>L</a:t>
            </a:r>
            <a:r>
              <a:rPr lang="en-SG" sz="2200" baseline="-25000" dirty="0" smtClean="0"/>
              <a:t>0 </a:t>
            </a:r>
            <a:r>
              <a:rPr lang="en-SG" sz="2200" dirty="0" smtClean="0"/>
              <a:t>= 30nH;  V</a:t>
            </a:r>
            <a:r>
              <a:rPr lang="en-SG" sz="2200" baseline="-25000" dirty="0" smtClean="0"/>
              <a:t>0 </a:t>
            </a:r>
            <a:r>
              <a:rPr lang="en-SG" sz="2200" dirty="0" smtClean="0"/>
              <a:t>= 20 kV</a:t>
            </a:r>
            <a:r>
              <a:rPr lang="en-GB" sz="2200" dirty="0" smtClean="0"/>
              <a:t>; C</a:t>
            </a:r>
            <a:r>
              <a:rPr lang="en-GB" sz="2200" baseline="-25000" dirty="0" smtClean="0"/>
              <a:t>0 </a:t>
            </a:r>
            <a:r>
              <a:rPr lang="en-GB" sz="2200" dirty="0" smtClean="0"/>
              <a:t>= 30 </a:t>
            </a:r>
            <a:r>
              <a:rPr lang="en-GB" sz="2200" dirty="0" err="1" smtClean="0"/>
              <a:t>uF</a:t>
            </a:r>
            <a:r>
              <a:rPr lang="en-GB" sz="2200" dirty="0" smtClean="0"/>
              <a:t>; </a:t>
            </a:r>
            <a:r>
              <a:rPr lang="en-SG" sz="2200" dirty="0" smtClean="0"/>
              <a:t>RESF = 0.1; c=1.5</a:t>
            </a:r>
          </a:p>
          <a:p>
            <a:pPr eaLnBrk="1" hangingPunct="1">
              <a:lnSpc>
                <a:spcPct val="80000"/>
              </a:lnSpc>
              <a:buFont typeface="Wingdings 2" pitchFamily="18" charset="2"/>
              <a:buChar char=""/>
            </a:pPr>
            <a:r>
              <a:rPr lang="en-SG" sz="2200" dirty="0" smtClean="0"/>
              <a:t>Model parameters : </a:t>
            </a:r>
            <a:r>
              <a:rPr lang="en-SG" sz="2200" dirty="0" err="1" smtClean="0"/>
              <a:t>f</a:t>
            </a:r>
            <a:r>
              <a:rPr lang="en-SG" sz="2200" baseline="-25000" dirty="0" err="1" smtClean="0"/>
              <a:t>m</a:t>
            </a:r>
            <a:r>
              <a:rPr lang="en-SG" sz="2200" dirty="0" smtClean="0"/>
              <a:t> = 0.06, f</a:t>
            </a:r>
            <a:r>
              <a:rPr lang="en-SG" sz="2200" baseline="-25000" dirty="0" smtClean="0"/>
              <a:t>c</a:t>
            </a:r>
            <a:r>
              <a:rPr lang="en-SG" sz="2200" dirty="0" smtClean="0"/>
              <a:t> = 0.7, </a:t>
            </a:r>
            <a:r>
              <a:rPr lang="en-SG" sz="2200" dirty="0" err="1" smtClean="0"/>
              <a:t>f</a:t>
            </a:r>
            <a:r>
              <a:rPr lang="en-SG" sz="2200" baseline="-25000" dirty="0" err="1" smtClean="0"/>
              <a:t>mr</a:t>
            </a:r>
            <a:r>
              <a:rPr lang="en-SG" sz="2200" dirty="0" smtClean="0"/>
              <a:t> =0.16, </a:t>
            </a:r>
            <a:r>
              <a:rPr lang="en-SG" sz="2200" dirty="0" err="1" smtClean="0"/>
              <a:t>f</a:t>
            </a:r>
            <a:r>
              <a:rPr lang="en-SG" sz="2200" baseline="-25000" dirty="0" err="1" smtClean="0"/>
              <a:t>cr</a:t>
            </a:r>
            <a:r>
              <a:rPr lang="en-SG" sz="2200" dirty="0" smtClean="0"/>
              <a:t> = 0.7 </a:t>
            </a:r>
          </a:p>
          <a:p>
            <a:pPr eaLnBrk="1" hangingPunct="1">
              <a:lnSpc>
                <a:spcPct val="80000"/>
              </a:lnSpc>
              <a:buFont typeface="Wingdings 2" pitchFamily="18" charset="2"/>
              <a:buChar char=""/>
            </a:pPr>
            <a:r>
              <a:rPr lang="en-SG" sz="2200" dirty="0" smtClean="0"/>
              <a:t>Optimised a=2.29cm; b=3.43 cm and z</a:t>
            </a:r>
            <a:r>
              <a:rPr lang="en-SG" sz="2200" baseline="-25000" dirty="0" smtClean="0"/>
              <a:t>0</a:t>
            </a:r>
            <a:r>
              <a:rPr lang="en-SG" sz="2200" dirty="0" smtClean="0"/>
              <a:t>=5.2 cm.</a:t>
            </a:r>
            <a:endParaRPr lang="en-GB" sz="2200" dirty="0" smtClean="0"/>
          </a:p>
          <a:p>
            <a:pPr eaLnBrk="1" hangingPunct="1">
              <a:lnSpc>
                <a:spcPct val="80000"/>
              </a:lnSpc>
              <a:buClr>
                <a:srgbClr val="CC0099"/>
              </a:buClr>
              <a:buFont typeface="Wingdings 2" pitchFamily="18" charset="2"/>
              <a:buChar char=""/>
            </a:pPr>
            <a:endParaRPr lang="en-GB" sz="2200" dirty="0" smtClean="0">
              <a:solidFill>
                <a:srgbClr val="FFFF00"/>
              </a:solidFill>
            </a:endParaRPr>
          </a:p>
        </p:txBody>
      </p:sp>
      <p:pic>
        <p:nvPicPr>
          <p:cNvPr id="80900" name="Chart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3659188"/>
            <a:ext cx="4343400" cy="2436812"/>
          </a:xfrm>
          <a:prstGeom prst="rect">
            <a:avLst/>
          </a:prstGeom>
          <a:noFill/>
          <a:ln w="76200" cmpd="tri">
            <a:solidFill>
              <a:srgbClr val="0000FF"/>
            </a:solidFill>
            <a:miter lim="800000"/>
            <a:headEnd/>
            <a:tailEnd/>
          </a:ln>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0" y="381000"/>
            <a:ext cx="9144000" cy="1524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SG" sz="3200" b="1" dirty="0" smtClean="0">
                <a:solidFill>
                  <a:srgbClr val="FF0000"/>
                </a:solidFill>
              </a:rPr>
              <a:t>Scaling laws for neon SXR  from numerical experiments over a range of energies from </a:t>
            </a:r>
            <a:br>
              <a:rPr lang="en-SG" sz="3200" b="1" dirty="0" smtClean="0">
                <a:solidFill>
                  <a:srgbClr val="FF0000"/>
                </a:solidFill>
              </a:rPr>
            </a:br>
            <a:r>
              <a:rPr lang="en-SG" sz="3200" b="1" dirty="0" smtClean="0">
                <a:solidFill>
                  <a:srgbClr val="FF0000"/>
                </a:solidFill>
              </a:rPr>
              <a:t>0.2 kJ to 1 MJ </a:t>
            </a:r>
            <a:r>
              <a:rPr lang="en-SG" sz="2800" b="1" dirty="0" smtClean="0">
                <a:solidFill>
                  <a:srgbClr val="FF0000"/>
                </a:solidFill>
              </a:rPr>
              <a:t>(2/4)</a:t>
            </a:r>
            <a:endParaRPr lang="en-GB" sz="2800" b="1" dirty="0">
              <a:solidFill>
                <a:srgbClr val="FF0000"/>
              </a:solidFill>
            </a:endParaRPr>
          </a:p>
        </p:txBody>
      </p:sp>
    </p:spTree>
    <p:extLst>
      <p:ext uri="{BB962C8B-B14F-4D97-AF65-F5344CB8AC3E}">
        <p14:creationId xmlns:p14="http://schemas.microsoft.com/office/powerpoint/2010/main" val="12839123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Chart 5"/>
          <p:cNvPicPr>
            <a:picLocks noChangeArrowheads="1"/>
          </p:cNvPicPr>
          <p:nvPr/>
        </p:nvPicPr>
        <p:blipFill>
          <a:blip r:embed="rId2">
            <a:extLst>
              <a:ext uri="{28A0092B-C50C-407E-A947-70E740481C1C}">
                <a14:useLocalDpi xmlns:a14="http://schemas.microsoft.com/office/drawing/2010/main" val="0"/>
              </a:ext>
            </a:extLst>
          </a:blip>
          <a:srcRect l="-1546" t="-2689" r="-2405" b="-5107"/>
          <a:stretch>
            <a:fillRect/>
          </a:stretch>
        </p:blipFill>
        <p:spPr bwMode="auto">
          <a:xfrm>
            <a:off x="1135063" y="2362200"/>
            <a:ext cx="4275137" cy="3429000"/>
          </a:xfrm>
          <a:prstGeom prst="rect">
            <a:avLst/>
          </a:prstGeom>
          <a:noFill/>
          <a:ln w="76200" cmpd="tri">
            <a:solidFill>
              <a:srgbClr val="0000FF"/>
            </a:solidFill>
            <a:miter lim="800000"/>
            <a:headEnd/>
            <a:tailEnd/>
          </a:ln>
          <a:extLst>
            <a:ext uri="{909E8E84-426E-40DD-AFC4-6F175D3DCCD1}">
              <a14:hiddenFill xmlns:a14="http://schemas.microsoft.com/office/drawing/2010/main">
                <a:solidFill>
                  <a:srgbClr val="FFFFFF"/>
                </a:solidFill>
              </a14:hiddenFill>
            </a:ext>
          </a:extLst>
        </p:spPr>
      </p:pic>
      <p:sp>
        <p:nvSpPr>
          <p:cNvPr id="81923" name="TextBox 5"/>
          <p:cNvSpPr txBox="1">
            <a:spLocks noChangeArrowheads="1"/>
          </p:cNvSpPr>
          <p:nvPr/>
        </p:nvSpPr>
        <p:spPr bwMode="auto">
          <a:xfrm>
            <a:off x="5486400" y="2286000"/>
            <a:ext cx="3505200" cy="2985433"/>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SG" sz="3200" dirty="0" err="1">
                <a:solidFill>
                  <a:srgbClr val="C00000"/>
                </a:solidFill>
                <a:latin typeface="+mj-lt"/>
              </a:rPr>
              <a:t>Y</a:t>
            </a:r>
            <a:r>
              <a:rPr lang="en-SG" sz="3200" baseline="-25000" dirty="0" err="1">
                <a:solidFill>
                  <a:srgbClr val="C00000"/>
                </a:solidFill>
                <a:latin typeface="+mj-lt"/>
              </a:rPr>
              <a:t>sxr</a:t>
            </a:r>
            <a:r>
              <a:rPr lang="en-SG" sz="3200" baseline="-25000" dirty="0">
                <a:solidFill>
                  <a:srgbClr val="C00000"/>
                </a:solidFill>
                <a:latin typeface="+mj-lt"/>
              </a:rPr>
              <a:t> </a:t>
            </a:r>
            <a:r>
              <a:rPr lang="en-SG" sz="3200" dirty="0">
                <a:solidFill>
                  <a:srgbClr val="C00000"/>
                </a:solidFill>
                <a:latin typeface="+mj-lt"/>
              </a:rPr>
              <a:t>scales as:</a:t>
            </a:r>
          </a:p>
          <a:p>
            <a:pPr eaLnBrk="1" hangingPunct="1"/>
            <a:endParaRPr lang="en-SG" sz="2400" dirty="0">
              <a:solidFill>
                <a:srgbClr val="FF00FF"/>
              </a:solidFill>
              <a:latin typeface="+mj-lt"/>
            </a:endParaRPr>
          </a:p>
          <a:p>
            <a:pPr marL="173038" indent="-173038" eaLnBrk="1" hangingPunct="1">
              <a:buFont typeface="Arial" pitchFamily="34" charset="0"/>
              <a:buChar char="•"/>
            </a:pPr>
            <a:r>
              <a:rPr lang="en-SG" sz="2800" b="1" dirty="0">
                <a:latin typeface="+mj-lt"/>
              </a:rPr>
              <a:t>E</a:t>
            </a:r>
            <a:r>
              <a:rPr lang="en-SG" sz="2800" b="1" baseline="-25000" dirty="0">
                <a:latin typeface="+mj-lt"/>
              </a:rPr>
              <a:t>0</a:t>
            </a:r>
            <a:r>
              <a:rPr lang="en-SG" sz="2800" b="1" baseline="30000" dirty="0">
                <a:latin typeface="+mj-lt"/>
              </a:rPr>
              <a:t>1.6</a:t>
            </a:r>
            <a:r>
              <a:rPr lang="en-SG" sz="2800" baseline="30000" dirty="0">
                <a:latin typeface="+mj-lt"/>
              </a:rPr>
              <a:t> </a:t>
            </a:r>
            <a:r>
              <a:rPr lang="en-SG" sz="2000" dirty="0">
                <a:latin typeface="+mj-lt"/>
              </a:rPr>
              <a:t>at low energies in the sub-kJ to several kJ  region</a:t>
            </a:r>
            <a:r>
              <a:rPr lang="en-SG" dirty="0">
                <a:latin typeface="+mj-lt"/>
              </a:rPr>
              <a:t>. </a:t>
            </a:r>
          </a:p>
          <a:p>
            <a:pPr eaLnBrk="1" hangingPunct="1">
              <a:buFont typeface="Arial" pitchFamily="34" charset="0"/>
              <a:buChar char="•"/>
            </a:pPr>
            <a:endParaRPr lang="en-SG" dirty="0">
              <a:latin typeface="+mj-lt"/>
            </a:endParaRPr>
          </a:p>
          <a:p>
            <a:pPr indent="173038" eaLnBrk="1" hangingPunct="1">
              <a:buFont typeface="Arial" pitchFamily="34" charset="0"/>
              <a:buChar char="•"/>
            </a:pPr>
            <a:r>
              <a:rPr lang="en-SG" sz="2800" b="1" dirty="0">
                <a:solidFill>
                  <a:srgbClr val="C00000"/>
                </a:solidFill>
                <a:latin typeface="+mj-lt"/>
              </a:rPr>
              <a:t>E</a:t>
            </a:r>
            <a:r>
              <a:rPr lang="en-SG" sz="2800" b="1" baseline="-25000" dirty="0">
                <a:solidFill>
                  <a:srgbClr val="C00000"/>
                </a:solidFill>
                <a:latin typeface="+mj-lt"/>
              </a:rPr>
              <a:t>0</a:t>
            </a:r>
            <a:r>
              <a:rPr lang="en-SG" sz="2800" b="1" baseline="30000" dirty="0">
                <a:solidFill>
                  <a:srgbClr val="C00000"/>
                </a:solidFill>
                <a:latin typeface="+mj-lt"/>
              </a:rPr>
              <a:t>0.76 </a:t>
            </a:r>
            <a:r>
              <a:rPr lang="en-SG" sz="2000" baseline="30000" dirty="0">
                <a:solidFill>
                  <a:srgbClr val="C00000"/>
                </a:solidFill>
                <a:latin typeface="+mj-lt"/>
              </a:rPr>
              <a:t>  </a:t>
            </a:r>
            <a:r>
              <a:rPr lang="en-SG" sz="2000" dirty="0">
                <a:solidFill>
                  <a:srgbClr val="C00000"/>
                </a:solidFill>
                <a:latin typeface="+mj-lt"/>
              </a:rPr>
              <a:t>at high energies </a:t>
            </a:r>
          </a:p>
          <a:p>
            <a:pPr indent="173038" eaLnBrk="1" hangingPunct="1">
              <a:buFont typeface="Arial" pitchFamily="34" charset="0"/>
              <a:buNone/>
            </a:pPr>
            <a:r>
              <a:rPr lang="en-SG" sz="2000" dirty="0">
                <a:solidFill>
                  <a:srgbClr val="C00000"/>
                </a:solidFill>
                <a:latin typeface="+mj-lt"/>
              </a:rPr>
              <a:t>  towards 1MJ.</a:t>
            </a:r>
            <a:endParaRPr lang="en-GB" sz="2000" dirty="0">
              <a:solidFill>
                <a:srgbClr val="C00000"/>
              </a:solidFill>
              <a:latin typeface="+mj-lt"/>
            </a:endParaRPr>
          </a:p>
          <a:p>
            <a:pPr eaLnBrk="1" hangingPunct="1"/>
            <a:endParaRPr lang="en-GB" dirty="0">
              <a:solidFill>
                <a:srgbClr val="FF00FF"/>
              </a:solidFill>
              <a:latin typeface="+mj-lt"/>
            </a:endParaRPr>
          </a:p>
        </p:txBody>
      </p:sp>
      <p:sp>
        <p:nvSpPr>
          <p:cNvPr id="12" name="Title 1"/>
          <p:cNvSpPr txBox="1">
            <a:spLocks/>
          </p:cNvSpPr>
          <p:nvPr/>
        </p:nvSpPr>
        <p:spPr>
          <a:xfrm>
            <a:off x="0" y="381000"/>
            <a:ext cx="9144000" cy="1600200"/>
          </a:xfrm>
          <a:prstGeom prst="rect">
            <a:avLst/>
          </a:prstGeom>
        </p:spPr>
        <p:txBody>
          <a:bodyPr anchor="ctr"/>
          <a:lstStyle/>
          <a:p>
            <a:pPr algn="ctr" eaLnBrk="1" fontAlgn="auto" hangingPunct="1">
              <a:spcAft>
                <a:spcPts val="0"/>
              </a:spcAft>
              <a:defRPr/>
            </a:pPr>
            <a:r>
              <a:rPr lang="en-SG" sz="3200" b="1" dirty="0">
                <a:solidFill>
                  <a:srgbClr val="FF0000"/>
                </a:solidFill>
                <a:latin typeface="Arial" charset="0"/>
                <a:cs typeface="Arial" charset="0"/>
              </a:rPr>
              <a:t>Scaling laws for neon SXR  from numerical experiments over a range of energies from </a:t>
            </a:r>
            <a:br>
              <a:rPr lang="en-SG" sz="3200" b="1" dirty="0">
                <a:solidFill>
                  <a:srgbClr val="FF0000"/>
                </a:solidFill>
                <a:latin typeface="Arial" charset="0"/>
                <a:cs typeface="Arial" charset="0"/>
              </a:rPr>
            </a:br>
            <a:r>
              <a:rPr lang="en-SG" sz="3200" b="1" dirty="0">
                <a:solidFill>
                  <a:srgbClr val="FF0000"/>
                </a:solidFill>
                <a:latin typeface="Arial" charset="0"/>
                <a:cs typeface="Arial" charset="0"/>
              </a:rPr>
              <a:t>0.2 kJ to 1 MJ </a:t>
            </a:r>
            <a:r>
              <a:rPr lang="en-SG" sz="2800" b="1" dirty="0">
                <a:solidFill>
                  <a:srgbClr val="FF0000"/>
                </a:solidFill>
                <a:latin typeface="Arial" charset="0"/>
                <a:cs typeface="Arial" charset="0"/>
              </a:rPr>
              <a:t>(3/4)</a:t>
            </a:r>
            <a:endParaRPr lang="en-GB" sz="2800" b="1" dirty="0">
              <a:solidFill>
                <a:srgbClr val="FF0000"/>
              </a:solidFill>
              <a:latin typeface="Arial" charset="0"/>
              <a:cs typeface="Arial" charset="0"/>
            </a:endParaRPr>
          </a:p>
        </p:txBody>
      </p:sp>
    </p:spTree>
    <p:extLst>
      <p:ext uri="{BB962C8B-B14F-4D97-AF65-F5344CB8AC3E}">
        <p14:creationId xmlns:p14="http://schemas.microsoft.com/office/powerpoint/2010/main" val="1393040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Chart 1"/>
          <p:cNvPicPr>
            <a:picLocks noChangeArrowheads="1"/>
          </p:cNvPicPr>
          <p:nvPr/>
        </p:nvPicPr>
        <p:blipFill>
          <a:blip r:embed="rId2">
            <a:extLst>
              <a:ext uri="{28A0092B-C50C-407E-A947-70E740481C1C}">
                <a14:useLocalDpi xmlns:a14="http://schemas.microsoft.com/office/drawing/2010/main" val="0"/>
              </a:ext>
            </a:extLst>
          </a:blip>
          <a:srcRect l="-3636" t="-10213" r="-4364" b="-1459"/>
          <a:stretch>
            <a:fillRect/>
          </a:stretch>
        </p:blipFill>
        <p:spPr bwMode="auto">
          <a:xfrm>
            <a:off x="774032" y="2057400"/>
            <a:ext cx="4331368" cy="3810000"/>
          </a:xfrm>
          <a:prstGeom prst="rect">
            <a:avLst/>
          </a:prstGeom>
          <a:noFill/>
          <a:ln w="76200" cmpd="tri">
            <a:solidFill>
              <a:srgbClr val="0000FF"/>
            </a:solidFill>
            <a:miter lim="800000"/>
            <a:headEnd/>
            <a:tailEnd/>
          </a:ln>
          <a:extLst>
            <a:ext uri="{909E8E84-426E-40DD-AFC4-6F175D3DCCD1}">
              <a14:hiddenFill xmlns:a14="http://schemas.microsoft.com/office/drawing/2010/main">
                <a:solidFill>
                  <a:srgbClr val="FFFFFF"/>
                </a:solidFill>
              </a14:hiddenFill>
            </a:ext>
          </a:extLst>
        </p:spPr>
      </p:pic>
      <p:sp>
        <p:nvSpPr>
          <p:cNvPr id="82947" name="TextBox 4"/>
          <p:cNvSpPr txBox="1">
            <a:spLocks noChangeArrowheads="1"/>
          </p:cNvSpPr>
          <p:nvPr/>
        </p:nvSpPr>
        <p:spPr bwMode="auto">
          <a:xfrm>
            <a:off x="5257800" y="1981200"/>
            <a:ext cx="3581400" cy="4124206"/>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15888" indent="-115888">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Font typeface="Arial" pitchFamily="34" charset="0"/>
              <a:buChar char="•"/>
            </a:pPr>
            <a:r>
              <a:rPr lang="en-SG" sz="2400" dirty="0">
                <a:solidFill>
                  <a:srgbClr val="C00000"/>
                </a:solidFill>
                <a:latin typeface="+mn-lt"/>
              </a:rPr>
              <a:t>Scaling with currents</a:t>
            </a:r>
          </a:p>
          <a:p>
            <a:pPr eaLnBrk="1" hangingPunct="1">
              <a:buFont typeface="Arial" pitchFamily="34" charset="0"/>
              <a:buChar char="•"/>
            </a:pPr>
            <a:r>
              <a:rPr lang="en-US" sz="2000" b="1" dirty="0">
                <a:solidFill>
                  <a:srgbClr val="0033CC"/>
                </a:solidFill>
                <a:latin typeface="+mn-lt"/>
              </a:rPr>
              <a:t>Y</a:t>
            </a:r>
            <a:r>
              <a:rPr lang="en-US" sz="2000" b="1" baseline="-25000" dirty="0">
                <a:solidFill>
                  <a:srgbClr val="0033CC"/>
                </a:solidFill>
                <a:latin typeface="+mn-lt"/>
              </a:rPr>
              <a:t>sxr</a:t>
            </a:r>
            <a:r>
              <a:rPr lang="en-US" sz="2000" b="1" dirty="0">
                <a:solidFill>
                  <a:srgbClr val="0033CC"/>
                </a:solidFill>
                <a:latin typeface="+mn-lt"/>
              </a:rPr>
              <a:t>~I</a:t>
            </a:r>
            <a:r>
              <a:rPr lang="en-US" sz="2000" b="1" baseline="-25000" dirty="0">
                <a:solidFill>
                  <a:srgbClr val="0033CC"/>
                </a:solidFill>
                <a:latin typeface="+mn-lt"/>
              </a:rPr>
              <a:t>peak</a:t>
            </a:r>
            <a:r>
              <a:rPr lang="en-US" sz="2000" b="1" baseline="30000" dirty="0">
                <a:solidFill>
                  <a:srgbClr val="0033CC"/>
                </a:solidFill>
                <a:latin typeface="+mn-lt"/>
              </a:rPr>
              <a:t>3.2 </a:t>
            </a:r>
            <a:r>
              <a:rPr lang="en-US" sz="2000" b="1" dirty="0">
                <a:solidFill>
                  <a:srgbClr val="0033CC"/>
                </a:solidFill>
                <a:latin typeface="+mn-lt"/>
              </a:rPr>
              <a:t>(0.1–2.4 MA) </a:t>
            </a:r>
            <a:endParaRPr lang="en-US" sz="2000" b="1" dirty="0" smtClean="0">
              <a:solidFill>
                <a:srgbClr val="0033CC"/>
              </a:solidFill>
              <a:latin typeface="+mn-lt"/>
            </a:endParaRPr>
          </a:p>
          <a:p>
            <a:pPr eaLnBrk="1" hangingPunct="1">
              <a:buFont typeface="Arial" pitchFamily="34" charset="0"/>
              <a:buChar char="•"/>
            </a:pPr>
            <a:endParaRPr lang="en-US" sz="2000" b="1" dirty="0">
              <a:solidFill>
                <a:srgbClr val="0033CC"/>
              </a:solidFill>
              <a:latin typeface="+mn-lt"/>
            </a:endParaRPr>
          </a:p>
          <a:p>
            <a:pPr eaLnBrk="1" hangingPunct="1">
              <a:buFont typeface="Arial" pitchFamily="34" charset="0"/>
              <a:buChar char="•"/>
            </a:pPr>
            <a:r>
              <a:rPr lang="en-US" sz="2000" b="1" dirty="0" smtClean="0">
                <a:solidFill>
                  <a:srgbClr val="0033CC"/>
                </a:solidFill>
                <a:latin typeface="+mn-lt"/>
              </a:rPr>
              <a:t>Y</a:t>
            </a:r>
            <a:r>
              <a:rPr lang="en-US" sz="2000" b="1" baseline="-25000" dirty="0" smtClean="0">
                <a:solidFill>
                  <a:srgbClr val="0033CC"/>
                </a:solidFill>
                <a:latin typeface="+mn-lt"/>
              </a:rPr>
              <a:t>sxr</a:t>
            </a:r>
            <a:r>
              <a:rPr lang="en-US" sz="2000" b="1" dirty="0" smtClean="0">
                <a:solidFill>
                  <a:srgbClr val="0033CC"/>
                </a:solidFill>
                <a:latin typeface="+mn-lt"/>
              </a:rPr>
              <a:t>~I</a:t>
            </a:r>
            <a:r>
              <a:rPr lang="en-US" sz="2000" b="1" baseline="-25000" dirty="0" smtClean="0">
                <a:solidFill>
                  <a:srgbClr val="0033CC"/>
                </a:solidFill>
                <a:latin typeface="+mn-lt"/>
              </a:rPr>
              <a:t>pinch</a:t>
            </a:r>
            <a:r>
              <a:rPr lang="en-US" sz="2000" b="1" baseline="30000" dirty="0" smtClean="0">
                <a:solidFill>
                  <a:srgbClr val="0033CC"/>
                </a:solidFill>
                <a:latin typeface="+mn-lt"/>
              </a:rPr>
              <a:t>3.6 </a:t>
            </a:r>
            <a:r>
              <a:rPr lang="en-US" sz="2000" b="1" dirty="0">
                <a:solidFill>
                  <a:srgbClr val="0033CC"/>
                </a:solidFill>
                <a:latin typeface="+mn-lt"/>
              </a:rPr>
              <a:t>(0.07-1.3 MA)</a:t>
            </a:r>
            <a:endParaRPr lang="en-GB" sz="2000" b="1" dirty="0">
              <a:solidFill>
                <a:srgbClr val="0033CC"/>
              </a:solidFill>
              <a:latin typeface="+mn-lt"/>
            </a:endParaRPr>
          </a:p>
          <a:p>
            <a:pPr eaLnBrk="1" hangingPunct="1">
              <a:buFont typeface="Arial" pitchFamily="34" charset="0"/>
              <a:buChar char="•"/>
            </a:pPr>
            <a:endParaRPr lang="en-SG" sz="1600" dirty="0">
              <a:solidFill>
                <a:srgbClr val="0033CC"/>
              </a:solidFill>
              <a:latin typeface="+mn-lt"/>
            </a:endParaRPr>
          </a:p>
          <a:p>
            <a:pPr eaLnBrk="1" hangingPunct="1">
              <a:buFont typeface="Arial" pitchFamily="34" charset="0"/>
              <a:buChar char="•"/>
            </a:pPr>
            <a:r>
              <a:rPr lang="en-SG" dirty="0">
                <a:solidFill>
                  <a:srgbClr val="0033CC"/>
                </a:solidFill>
                <a:latin typeface="+mn-lt"/>
              </a:rPr>
              <a:t>Black data points with fixed parameters RESF=0.1; c=1.5; L</a:t>
            </a:r>
            <a:r>
              <a:rPr lang="en-SG" baseline="-25000" dirty="0">
                <a:solidFill>
                  <a:srgbClr val="0033CC"/>
                </a:solidFill>
                <a:latin typeface="+mn-lt"/>
              </a:rPr>
              <a:t>0</a:t>
            </a:r>
            <a:r>
              <a:rPr lang="en-SG" dirty="0">
                <a:solidFill>
                  <a:srgbClr val="0033CC"/>
                </a:solidFill>
                <a:latin typeface="+mn-lt"/>
              </a:rPr>
              <a:t>=30nH; V</a:t>
            </a:r>
            <a:r>
              <a:rPr lang="en-SG" baseline="-25000" dirty="0">
                <a:solidFill>
                  <a:srgbClr val="0033CC"/>
                </a:solidFill>
                <a:latin typeface="+mn-lt"/>
              </a:rPr>
              <a:t>0</a:t>
            </a:r>
            <a:r>
              <a:rPr lang="en-SG" dirty="0">
                <a:solidFill>
                  <a:srgbClr val="0033CC"/>
                </a:solidFill>
                <a:latin typeface="+mn-lt"/>
              </a:rPr>
              <a:t>=20 kV and model parameters </a:t>
            </a:r>
            <a:r>
              <a:rPr lang="en-SG" dirty="0" err="1">
                <a:solidFill>
                  <a:srgbClr val="0033CC"/>
                </a:solidFill>
                <a:latin typeface="+mn-lt"/>
              </a:rPr>
              <a:t>f</a:t>
            </a:r>
            <a:r>
              <a:rPr lang="en-SG" baseline="-25000" dirty="0" err="1">
                <a:solidFill>
                  <a:srgbClr val="0033CC"/>
                </a:solidFill>
                <a:latin typeface="+mn-lt"/>
              </a:rPr>
              <a:t>m</a:t>
            </a:r>
            <a:r>
              <a:rPr lang="en-SG" dirty="0">
                <a:solidFill>
                  <a:srgbClr val="0033CC"/>
                </a:solidFill>
                <a:latin typeface="+mn-lt"/>
              </a:rPr>
              <a:t>=0.06, f</a:t>
            </a:r>
            <a:r>
              <a:rPr lang="en-SG" baseline="-25000" dirty="0">
                <a:solidFill>
                  <a:srgbClr val="0033CC"/>
                </a:solidFill>
                <a:latin typeface="+mn-lt"/>
              </a:rPr>
              <a:t>c</a:t>
            </a:r>
            <a:r>
              <a:rPr lang="en-SG" dirty="0">
                <a:solidFill>
                  <a:srgbClr val="0033CC"/>
                </a:solidFill>
                <a:latin typeface="+mn-lt"/>
              </a:rPr>
              <a:t>=0.7, </a:t>
            </a:r>
            <a:r>
              <a:rPr lang="en-SG" dirty="0" err="1">
                <a:solidFill>
                  <a:srgbClr val="0033CC"/>
                </a:solidFill>
                <a:latin typeface="+mn-lt"/>
              </a:rPr>
              <a:t>f</a:t>
            </a:r>
            <a:r>
              <a:rPr lang="en-SG" baseline="-25000" dirty="0" err="1">
                <a:solidFill>
                  <a:srgbClr val="0033CC"/>
                </a:solidFill>
                <a:latin typeface="+mn-lt"/>
              </a:rPr>
              <a:t>mr</a:t>
            </a:r>
            <a:r>
              <a:rPr lang="en-SG" dirty="0">
                <a:solidFill>
                  <a:srgbClr val="0033CC"/>
                </a:solidFill>
                <a:latin typeface="+mn-lt"/>
              </a:rPr>
              <a:t>=0.16, </a:t>
            </a:r>
            <a:r>
              <a:rPr lang="en-SG" dirty="0" err="1">
                <a:solidFill>
                  <a:srgbClr val="0033CC"/>
                </a:solidFill>
                <a:latin typeface="+mn-lt"/>
              </a:rPr>
              <a:t>f</a:t>
            </a:r>
            <a:r>
              <a:rPr lang="en-SG" baseline="-25000" dirty="0" err="1">
                <a:solidFill>
                  <a:srgbClr val="0033CC"/>
                </a:solidFill>
                <a:latin typeface="+mn-lt"/>
              </a:rPr>
              <a:t>cr</a:t>
            </a:r>
            <a:r>
              <a:rPr lang="en-SG" dirty="0">
                <a:solidFill>
                  <a:srgbClr val="0033CC"/>
                </a:solidFill>
                <a:latin typeface="+mn-lt"/>
              </a:rPr>
              <a:t>=0.7. </a:t>
            </a:r>
          </a:p>
          <a:p>
            <a:pPr eaLnBrk="1" hangingPunct="1">
              <a:buFont typeface="Arial" pitchFamily="34" charset="0"/>
              <a:buChar char="•"/>
            </a:pPr>
            <a:endParaRPr lang="en-SG" dirty="0">
              <a:solidFill>
                <a:srgbClr val="0033CC"/>
              </a:solidFill>
              <a:latin typeface="+mn-lt"/>
            </a:endParaRPr>
          </a:p>
          <a:p>
            <a:pPr eaLnBrk="1" hangingPunct="1">
              <a:buFont typeface="Arial" pitchFamily="34" charset="0"/>
              <a:buChar char="•"/>
            </a:pPr>
            <a:r>
              <a:rPr lang="en-SG" dirty="0">
                <a:solidFill>
                  <a:srgbClr val="0033CC"/>
                </a:solidFill>
                <a:latin typeface="+mn-lt"/>
              </a:rPr>
              <a:t>White data points are for specific machines with different values for the parameters :c, L</a:t>
            </a:r>
            <a:r>
              <a:rPr lang="en-SG" baseline="-25000" dirty="0">
                <a:solidFill>
                  <a:srgbClr val="0033CC"/>
                </a:solidFill>
                <a:latin typeface="+mn-lt"/>
              </a:rPr>
              <a:t>0</a:t>
            </a:r>
            <a:r>
              <a:rPr lang="en-SG" dirty="0">
                <a:solidFill>
                  <a:srgbClr val="0033CC"/>
                </a:solidFill>
                <a:latin typeface="+mn-lt"/>
              </a:rPr>
              <a:t>, V</a:t>
            </a:r>
            <a:r>
              <a:rPr lang="en-SG" baseline="-25000" dirty="0">
                <a:solidFill>
                  <a:srgbClr val="0033CC"/>
                </a:solidFill>
                <a:latin typeface="+mn-lt"/>
              </a:rPr>
              <a:t>0</a:t>
            </a:r>
            <a:r>
              <a:rPr lang="en-SG" dirty="0">
                <a:solidFill>
                  <a:srgbClr val="0033CC"/>
                </a:solidFill>
                <a:latin typeface="+mn-lt"/>
              </a:rPr>
              <a:t> etc.</a:t>
            </a:r>
            <a:endParaRPr lang="en-GB" dirty="0">
              <a:solidFill>
                <a:srgbClr val="0033CC"/>
              </a:solidFill>
              <a:latin typeface="+mn-lt"/>
            </a:endParaRPr>
          </a:p>
        </p:txBody>
      </p:sp>
      <p:sp>
        <p:nvSpPr>
          <p:cNvPr id="13" name="Title 1"/>
          <p:cNvSpPr txBox="1">
            <a:spLocks/>
          </p:cNvSpPr>
          <p:nvPr/>
        </p:nvSpPr>
        <p:spPr>
          <a:xfrm>
            <a:off x="0" y="381000"/>
            <a:ext cx="9144000" cy="1600200"/>
          </a:xfrm>
          <a:prstGeom prst="rect">
            <a:avLst/>
          </a:prstGeom>
        </p:spPr>
        <p:txBody>
          <a:bodyPr anchor="ctr"/>
          <a:lstStyle/>
          <a:p>
            <a:pPr algn="ctr" eaLnBrk="1" fontAlgn="auto" hangingPunct="1">
              <a:spcAft>
                <a:spcPts val="0"/>
              </a:spcAft>
              <a:defRPr/>
            </a:pPr>
            <a:r>
              <a:rPr lang="en-SG" sz="3200" b="1" dirty="0">
                <a:solidFill>
                  <a:srgbClr val="FF0000"/>
                </a:solidFill>
                <a:latin typeface="Arial" charset="0"/>
                <a:cs typeface="Arial" charset="0"/>
              </a:rPr>
              <a:t>Scaling laws for neon SXR  from numerical experiments over a range of energies from </a:t>
            </a:r>
            <a:br>
              <a:rPr lang="en-SG" sz="3200" b="1" dirty="0">
                <a:solidFill>
                  <a:srgbClr val="FF0000"/>
                </a:solidFill>
                <a:latin typeface="Arial" charset="0"/>
                <a:cs typeface="Arial" charset="0"/>
              </a:rPr>
            </a:br>
            <a:r>
              <a:rPr lang="en-SG" sz="3200" b="1" dirty="0">
                <a:solidFill>
                  <a:srgbClr val="FF0000"/>
                </a:solidFill>
                <a:latin typeface="Arial" charset="0"/>
                <a:cs typeface="Arial" charset="0"/>
              </a:rPr>
              <a:t>0.2 kJ to 1 MJ </a:t>
            </a:r>
            <a:r>
              <a:rPr lang="en-SG" sz="2800" b="1" dirty="0">
                <a:solidFill>
                  <a:srgbClr val="FF0000"/>
                </a:solidFill>
                <a:latin typeface="Arial" charset="0"/>
                <a:cs typeface="Arial" charset="0"/>
              </a:rPr>
              <a:t>(4/4)</a:t>
            </a:r>
            <a:endParaRPr lang="en-GB" sz="2800" b="1" dirty="0">
              <a:solidFill>
                <a:srgbClr val="FF0000"/>
              </a:solidFill>
              <a:latin typeface="Arial" charset="0"/>
              <a:cs typeface="Arial" charset="0"/>
            </a:endParaRPr>
          </a:p>
        </p:txBody>
      </p:sp>
    </p:spTree>
    <p:extLst>
      <p:ext uri="{BB962C8B-B14F-4D97-AF65-F5344CB8AC3E}">
        <p14:creationId xmlns:p14="http://schemas.microsoft.com/office/powerpoint/2010/main" val="25793397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014" y="914400"/>
            <a:ext cx="7772400" cy="5909310"/>
          </a:xfrm>
          <a:prstGeom prst="rect">
            <a:avLst/>
          </a:prstGeom>
        </p:spPr>
        <p:txBody>
          <a:bodyPr wrap="square">
            <a:spAutoFit/>
          </a:bodyPr>
          <a:lstStyle/>
          <a:p>
            <a:r>
              <a:rPr lang="en-SG" sz="3600" b="1" dirty="0" smtClean="0">
                <a:solidFill>
                  <a:srgbClr val="FF0000"/>
                </a:solidFill>
              </a:rPr>
              <a:t>Nitrogen SXR – Similar to Neon SXR</a:t>
            </a:r>
            <a:endParaRPr lang="en-MY" sz="3600" dirty="0">
              <a:solidFill>
                <a:srgbClr val="FF0000"/>
              </a:solidFill>
            </a:endParaRPr>
          </a:p>
          <a:p>
            <a:endParaRPr lang="en-SG" dirty="0" smtClean="0"/>
          </a:p>
          <a:p>
            <a:r>
              <a:rPr lang="en-SG" dirty="0" smtClean="0"/>
              <a:t>Experiments </a:t>
            </a:r>
            <a:r>
              <a:rPr lang="en-SG" dirty="0"/>
              <a:t>were carried out with a configuration with c = 1.5, V</a:t>
            </a:r>
            <a:r>
              <a:rPr lang="en-SG" baseline="-25000" dirty="0"/>
              <a:t>0</a:t>
            </a:r>
            <a:r>
              <a:rPr lang="en-SG" dirty="0"/>
              <a:t> = 20 kV, L</a:t>
            </a:r>
            <a:r>
              <a:rPr lang="en-SG" baseline="-25000" dirty="0"/>
              <a:t>0</a:t>
            </a:r>
            <a:r>
              <a:rPr lang="en-SG" dirty="0"/>
              <a:t>= 30 </a:t>
            </a:r>
            <a:r>
              <a:rPr lang="en-SG" dirty="0" err="1"/>
              <a:t>nH</a:t>
            </a:r>
            <a:r>
              <a:rPr lang="en-SG" dirty="0"/>
              <a:t>, RESF = 0.1, and with model parameters respectively of 0.06, 0.7, 0.15 and 0.7. Storage energy E</a:t>
            </a:r>
            <a:r>
              <a:rPr lang="en-SG" baseline="-25000" dirty="0"/>
              <a:t>0</a:t>
            </a:r>
            <a:r>
              <a:rPr lang="en-SG" dirty="0"/>
              <a:t> was varied in the range 1 – 200 kJ by varying C</a:t>
            </a:r>
            <a:r>
              <a:rPr lang="en-SG" baseline="-25000" dirty="0"/>
              <a:t>0</a:t>
            </a:r>
            <a:r>
              <a:rPr lang="en-SG" dirty="0"/>
              <a:t> (5 – 1000 mF). </a:t>
            </a:r>
            <a:endParaRPr lang="en-SG" dirty="0" smtClean="0"/>
          </a:p>
          <a:p>
            <a:endParaRPr lang="en-SG" dirty="0"/>
          </a:p>
          <a:p>
            <a:r>
              <a:rPr lang="en-SG" dirty="0" smtClean="0"/>
              <a:t>Parametric </a:t>
            </a:r>
            <a:r>
              <a:rPr lang="en-SG" dirty="0"/>
              <a:t>variation followed the order P</a:t>
            </a:r>
            <a:r>
              <a:rPr lang="en-SG" baseline="-25000" dirty="0"/>
              <a:t>0</a:t>
            </a:r>
            <a:r>
              <a:rPr lang="en-SG" dirty="0"/>
              <a:t>, z</a:t>
            </a:r>
            <a:r>
              <a:rPr lang="en-SG" baseline="-25000" dirty="0"/>
              <a:t>0</a:t>
            </a:r>
            <a:r>
              <a:rPr lang="en-SG" dirty="0"/>
              <a:t> and ‘a’, systematically covering all realistic combinations P</a:t>
            </a:r>
            <a:r>
              <a:rPr lang="en-SG" baseline="-25000" dirty="0"/>
              <a:t>0</a:t>
            </a:r>
            <a:r>
              <a:rPr lang="en-SG" dirty="0"/>
              <a:t>, z</a:t>
            </a:r>
            <a:r>
              <a:rPr lang="en-SG" baseline="-25000" dirty="0"/>
              <a:t>0</a:t>
            </a:r>
            <a:r>
              <a:rPr lang="en-SG" dirty="0"/>
              <a:t> and ‘a’ for each E</a:t>
            </a:r>
            <a:r>
              <a:rPr lang="en-SG" baseline="-25000" dirty="0"/>
              <a:t>0</a:t>
            </a:r>
            <a:r>
              <a:rPr lang="en-SG" dirty="0"/>
              <a:t>; until for each E</a:t>
            </a:r>
            <a:r>
              <a:rPr lang="en-SG" baseline="-25000" dirty="0"/>
              <a:t>0</a:t>
            </a:r>
            <a:r>
              <a:rPr lang="en-SG" dirty="0"/>
              <a:t>, the optimum combination (P</a:t>
            </a:r>
            <a:r>
              <a:rPr lang="en-SG" baseline="-25000" dirty="0"/>
              <a:t>0</a:t>
            </a:r>
            <a:r>
              <a:rPr lang="en-SG" dirty="0"/>
              <a:t>, z</a:t>
            </a:r>
            <a:r>
              <a:rPr lang="en-SG" baseline="-25000" dirty="0"/>
              <a:t>0</a:t>
            </a:r>
            <a:r>
              <a:rPr lang="en-SG" dirty="0"/>
              <a:t> and ‘a’) was found.</a:t>
            </a:r>
            <a:endParaRPr lang="en-MY" dirty="0"/>
          </a:p>
          <a:p>
            <a:r>
              <a:rPr lang="en-SG" dirty="0"/>
              <a:t>  </a:t>
            </a:r>
            <a:endParaRPr lang="en-MY" dirty="0"/>
          </a:p>
          <a:p>
            <a:r>
              <a:rPr lang="en-SG" dirty="0"/>
              <a:t>The resulting scaling laws </a:t>
            </a:r>
            <a:r>
              <a:rPr lang="en-SG" dirty="0" smtClean="0"/>
              <a:t>of </a:t>
            </a:r>
            <a:r>
              <a:rPr lang="en-SG" dirty="0"/>
              <a:t>yield versus currents were found to be: </a:t>
            </a:r>
            <a:endParaRPr lang="en-SG" dirty="0" smtClean="0"/>
          </a:p>
          <a:p>
            <a:r>
              <a:rPr lang="en-SG" b="1" dirty="0" err="1" smtClean="0">
                <a:solidFill>
                  <a:srgbClr val="0000FF"/>
                </a:solidFill>
              </a:rPr>
              <a:t>Y</a:t>
            </a:r>
            <a:r>
              <a:rPr lang="en-SG" b="1" baseline="-25000" dirty="0" err="1" smtClean="0">
                <a:solidFill>
                  <a:srgbClr val="0000FF"/>
                </a:solidFill>
              </a:rPr>
              <a:t>sxr,N</a:t>
            </a:r>
            <a:r>
              <a:rPr lang="en-SG" b="1" baseline="-25000" dirty="0" smtClean="0">
                <a:solidFill>
                  <a:srgbClr val="0000FF"/>
                </a:solidFill>
              </a:rPr>
              <a:t> </a:t>
            </a:r>
            <a:r>
              <a:rPr lang="en-SG" b="1" dirty="0">
                <a:solidFill>
                  <a:srgbClr val="0000FF"/>
                </a:solidFill>
              </a:rPr>
              <a:t>= 1100 I</a:t>
            </a:r>
            <a:r>
              <a:rPr lang="en-SG" b="1" baseline="-25000" dirty="0">
                <a:solidFill>
                  <a:srgbClr val="0000FF"/>
                </a:solidFill>
              </a:rPr>
              <a:t>pinch</a:t>
            </a:r>
            <a:r>
              <a:rPr lang="en-SG" b="1" baseline="30000" dirty="0">
                <a:solidFill>
                  <a:srgbClr val="0000FF"/>
                </a:solidFill>
              </a:rPr>
              <a:t>3.4</a:t>
            </a:r>
            <a:r>
              <a:rPr lang="en-SG" b="1" baseline="-25000" dirty="0">
                <a:solidFill>
                  <a:srgbClr val="0000FF"/>
                </a:solidFill>
              </a:rPr>
              <a:t>, </a:t>
            </a:r>
            <a:r>
              <a:rPr lang="en-SG" b="1" baseline="-25000" dirty="0" smtClean="0">
                <a:solidFill>
                  <a:srgbClr val="0000FF"/>
                </a:solidFill>
              </a:rPr>
              <a:t>       </a:t>
            </a:r>
          </a:p>
          <a:p>
            <a:r>
              <a:rPr lang="en-SG" b="1" dirty="0" err="1" smtClean="0">
                <a:solidFill>
                  <a:srgbClr val="0000FF"/>
                </a:solidFill>
              </a:rPr>
              <a:t>Y</a:t>
            </a:r>
            <a:r>
              <a:rPr lang="en-SG" b="1" baseline="-25000" dirty="0" err="1" smtClean="0">
                <a:solidFill>
                  <a:srgbClr val="0000FF"/>
                </a:solidFill>
              </a:rPr>
              <a:t>sxr,N</a:t>
            </a:r>
            <a:r>
              <a:rPr lang="en-SG" b="1" baseline="-25000" dirty="0" smtClean="0">
                <a:solidFill>
                  <a:srgbClr val="0000FF"/>
                </a:solidFill>
              </a:rPr>
              <a:t> </a:t>
            </a:r>
            <a:r>
              <a:rPr lang="en-SG" b="1" dirty="0">
                <a:solidFill>
                  <a:srgbClr val="0000FF"/>
                </a:solidFill>
              </a:rPr>
              <a:t>= 163 I</a:t>
            </a:r>
            <a:r>
              <a:rPr lang="en-SG" b="1" baseline="-25000" dirty="0">
                <a:solidFill>
                  <a:srgbClr val="0000FF"/>
                </a:solidFill>
              </a:rPr>
              <a:t>peak</a:t>
            </a:r>
            <a:r>
              <a:rPr lang="en-SG" b="1" baseline="30000" dirty="0">
                <a:solidFill>
                  <a:srgbClr val="0000FF"/>
                </a:solidFill>
              </a:rPr>
              <a:t>3.0</a:t>
            </a:r>
            <a:r>
              <a:rPr lang="en-SG" b="1" baseline="-25000" dirty="0">
                <a:solidFill>
                  <a:srgbClr val="0000FF"/>
                </a:solidFill>
              </a:rPr>
              <a:t>.</a:t>
            </a:r>
            <a:endParaRPr lang="en-MY" b="1" dirty="0">
              <a:solidFill>
                <a:srgbClr val="0000FF"/>
              </a:solidFill>
            </a:endParaRPr>
          </a:p>
          <a:p>
            <a:r>
              <a:rPr lang="en-SG" baseline="-25000" dirty="0"/>
              <a:t> </a:t>
            </a:r>
            <a:endParaRPr lang="en-MY" dirty="0"/>
          </a:p>
          <a:p>
            <a:r>
              <a:rPr lang="en-SG" dirty="0"/>
              <a:t>The temperature window for characteristic nitrogen SXR is very close to that of neon. Thus similarly to neon, DPF operation in nitrogen also favourably creates pinch temperatures falling neatly within the temperature window for characteristic nitrogen SXR production.</a:t>
            </a:r>
            <a:endParaRPr lang="en-MY" dirty="0"/>
          </a:p>
          <a:p>
            <a:r>
              <a:rPr lang="en-SG" dirty="0"/>
              <a:t> </a:t>
            </a:r>
            <a:endParaRPr lang="en-MY" dirty="0"/>
          </a:p>
          <a:p>
            <a:r>
              <a:rPr lang="en-SG" dirty="0"/>
              <a:t> </a:t>
            </a:r>
            <a:endParaRPr lang="en-MY" dirty="0"/>
          </a:p>
        </p:txBody>
      </p:sp>
    </p:spTree>
    <p:extLst>
      <p:ext uri="{BB962C8B-B14F-4D97-AF65-F5344CB8AC3E}">
        <p14:creationId xmlns:p14="http://schemas.microsoft.com/office/powerpoint/2010/main" val="32695965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SG" dirty="0"/>
              <a:t>For argon, because of the much larger atomic number (18) when compared to nitrogen (7) and neon (10), the temperature window is shifted almost 10 times higher. </a:t>
            </a:r>
            <a:endParaRPr lang="en-SG" dirty="0" smtClean="0"/>
          </a:p>
          <a:p>
            <a:r>
              <a:rPr lang="en-SG" dirty="0" smtClean="0"/>
              <a:t>Thus </a:t>
            </a:r>
            <a:r>
              <a:rPr lang="en-SG" dirty="0"/>
              <a:t>despite its heavier atomic weight (twice that of neon), for argon to reach its temperature window in the pinch requires rather higher speeds (higher by about a factor of 2), which is beyond typical DPF operation due to the associated unfavourable higher dynamic resistance. </a:t>
            </a:r>
            <a:endParaRPr lang="en-SG" dirty="0" smtClean="0"/>
          </a:p>
          <a:p>
            <a:r>
              <a:rPr lang="en-SG" dirty="0" smtClean="0"/>
              <a:t>Thus  typical </a:t>
            </a:r>
            <a:r>
              <a:rPr lang="en-SG" dirty="0"/>
              <a:t>DPF operation hardly attains the temperature window in argon and characteristic (soft) XR is hardly measured from argon DPFs.</a:t>
            </a:r>
            <a:endParaRPr lang="en-MY" dirty="0"/>
          </a:p>
        </p:txBody>
      </p:sp>
      <p:sp>
        <p:nvSpPr>
          <p:cNvPr id="5" name="Title 1"/>
          <p:cNvSpPr>
            <a:spLocks noGrp="1"/>
          </p:cNvSpPr>
          <p:nvPr>
            <p:ph type="title"/>
          </p:nvPr>
        </p:nvSpPr>
        <p:spPr>
          <a:xfrm>
            <a:off x="457200" y="228600"/>
            <a:ext cx="8229600" cy="1143000"/>
          </a:xfrm>
        </p:spPr>
        <p:txBody>
          <a:bodyPr/>
          <a:lstStyle/>
          <a:p>
            <a:pPr algn="r"/>
            <a:r>
              <a:rPr lang="en-US" b="1" dirty="0" smtClean="0">
                <a:solidFill>
                  <a:srgbClr val="FF0000"/>
                </a:solidFill>
              </a:rPr>
              <a:t>Argon SXR               </a:t>
            </a:r>
            <a:r>
              <a:rPr lang="en-US" sz="4000" b="1" dirty="0" smtClean="0">
                <a:solidFill>
                  <a:srgbClr val="FF0000"/>
                </a:solidFill>
              </a:rPr>
              <a:t>(1/3)</a:t>
            </a:r>
            <a:endParaRPr lang="en-MY" sz="4000" b="1" dirty="0">
              <a:solidFill>
                <a:srgbClr val="FF0000"/>
              </a:solidFill>
            </a:endParaRPr>
          </a:p>
        </p:txBody>
      </p:sp>
    </p:spTree>
    <p:extLst>
      <p:ext uri="{BB962C8B-B14F-4D97-AF65-F5344CB8AC3E}">
        <p14:creationId xmlns:p14="http://schemas.microsoft.com/office/powerpoint/2010/main" val="22012278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71685"/>
            <a:ext cx="8382000" cy="4524315"/>
          </a:xfrm>
          <a:prstGeom prst="rect">
            <a:avLst/>
          </a:prstGeom>
        </p:spPr>
        <p:txBody>
          <a:bodyPr wrap="square">
            <a:spAutoFit/>
          </a:bodyPr>
          <a:lstStyle/>
          <a:p>
            <a:pPr marL="285750" indent="-285750">
              <a:buFont typeface="Arial" panose="020B0604020202020204" pitchFamily="34" charset="0"/>
              <a:buChar char="•"/>
            </a:pPr>
            <a:r>
              <a:rPr lang="en-AU" dirty="0" smtClean="0"/>
              <a:t>Numerical </a:t>
            </a:r>
            <a:r>
              <a:rPr lang="en-AU" dirty="0"/>
              <a:t>experiments were carried out in a similar way to that described for neon. The parameters kept constant are: RESF = 0.1, c = 3.4, and V0 = 15 kV at 1 </a:t>
            </a:r>
            <a:r>
              <a:rPr lang="en-AU" dirty="0" err="1"/>
              <a:t>Torr</a:t>
            </a:r>
            <a:r>
              <a:rPr lang="en-AU" dirty="0"/>
              <a:t> and model parameters </a:t>
            </a:r>
            <a:r>
              <a:rPr lang="en-AU" dirty="0" err="1"/>
              <a:t>fm</a:t>
            </a:r>
            <a:r>
              <a:rPr lang="en-AU" dirty="0"/>
              <a:t>, fc, </a:t>
            </a:r>
            <a:r>
              <a:rPr lang="en-AU" dirty="0" err="1"/>
              <a:t>fmr</a:t>
            </a:r>
            <a:r>
              <a:rPr lang="en-AU" dirty="0"/>
              <a:t>, </a:t>
            </a:r>
            <a:r>
              <a:rPr lang="en-AU" dirty="0" err="1"/>
              <a:t>fcr</a:t>
            </a:r>
            <a:r>
              <a:rPr lang="en-AU" dirty="0"/>
              <a:t> at 0.05, 0.7, 0.15 and 0.7 respectively. </a:t>
            </a:r>
            <a:endParaRPr lang="en-AU" dirty="0" smtClean="0"/>
          </a:p>
          <a:p>
            <a:pPr marL="285750" indent="-285750">
              <a:buFont typeface="Arial" panose="020B0604020202020204" pitchFamily="34" charset="0"/>
              <a:buChar char="•"/>
            </a:pPr>
            <a:r>
              <a:rPr lang="en-AU" dirty="0" smtClean="0"/>
              <a:t>The </a:t>
            </a:r>
            <a:r>
              <a:rPr lang="en-AU" dirty="0"/>
              <a:t>yield data is from two sets of experiments using a high performance DPF (L0 = 10 </a:t>
            </a:r>
            <a:r>
              <a:rPr lang="en-AU" dirty="0" err="1"/>
              <a:t>nH</a:t>
            </a:r>
            <a:r>
              <a:rPr lang="en-AU" dirty="0"/>
              <a:t>) and a low performance DPF (L0 = 270 </a:t>
            </a:r>
            <a:r>
              <a:rPr lang="en-AU" dirty="0" err="1"/>
              <a:t>nH</a:t>
            </a:r>
            <a:r>
              <a:rPr lang="en-AU" dirty="0"/>
              <a:t>). </a:t>
            </a:r>
            <a:endParaRPr lang="en-AU" dirty="0" smtClean="0"/>
          </a:p>
          <a:p>
            <a:pPr marL="285750" indent="-285750">
              <a:buFont typeface="Arial" panose="020B0604020202020204" pitchFamily="34" charset="0"/>
              <a:buChar char="•"/>
            </a:pPr>
            <a:r>
              <a:rPr lang="en-AU" dirty="0" smtClean="0"/>
              <a:t>The </a:t>
            </a:r>
            <a:r>
              <a:rPr lang="en-AU" dirty="0"/>
              <a:t>high performance machine produces more current per unit storage energy than the low performance machine. Mixing data from DPFs with such drastic differences in performance makes the yield vs storage energy not meaningful since the low performance machine requires much more storage energy to generate the same current as a high performance machine. </a:t>
            </a:r>
            <a:endParaRPr lang="en-AU" dirty="0" smtClean="0"/>
          </a:p>
          <a:p>
            <a:pPr marL="285750" indent="-285750">
              <a:buFont typeface="Arial" panose="020B0604020202020204" pitchFamily="34" charset="0"/>
              <a:buChar char="•"/>
            </a:pPr>
            <a:r>
              <a:rPr lang="en-AU" dirty="0" smtClean="0"/>
              <a:t>However </a:t>
            </a:r>
            <a:r>
              <a:rPr lang="en-AU" dirty="0"/>
              <a:t>the yield scaling with respect to </a:t>
            </a:r>
            <a:r>
              <a:rPr lang="en-AU" dirty="0" err="1"/>
              <a:t>Ipinch</a:t>
            </a:r>
            <a:r>
              <a:rPr lang="en-AU" dirty="0"/>
              <a:t> remains intact (</a:t>
            </a:r>
            <a:r>
              <a:rPr lang="en-AU" dirty="0" err="1"/>
              <a:t>Ysxr,argon</a:t>
            </a:r>
            <a:r>
              <a:rPr lang="en-AU" dirty="0"/>
              <a:t> = 4x10-11 </a:t>
            </a:r>
            <a:r>
              <a:rPr lang="en-AU" dirty="0" err="1"/>
              <a:t>Ipinch</a:t>
            </a:r>
            <a:r>
              <a:rPr lang="en-AU" dirty="0"/>
              <a:t> 4.2 J with </a:t>
            </a:r>
            <a:r>
              <a:rPr lang="en-AU" dirty="0" err="1"/>
              <a:t>Ipinch</a:t>
            </a:r>
            <a:r>
              <a:rPr lang="en-AU" dirty="0"/>
              <a:t> in kA)with only a slight separation of the two sets of data and good R2 of 0.99 (see Fig 5 – upper line). </a:t>
            </a:r>
            <a:endParaRPr lang="en-AU" dirty="0" smtClean="0"/>
          </a:p>
          <a:p>
            <a:pPr marL="285750" indent="-285750">
              <a:buFont typeface="Arial" panose="020B0604020202020204" pitchFamily="34" charset="0"/>
              <a:buChar char="•"/>
            </a:pPr>
            <a:r>
              <a:rPr lang="en-AU" dirty="0" smtClean="0"/>
              <a:t>The </a:t>
            </a:r>
            <a:r>
              <a:rPr lang="en-AU" dirty="0"/>
              <a:t>yield scaling with respect to </a:t>
            </a:r>
            <a:r>
              <a:rPr lang="en-AU" dirty="0" err="1"/>
              <a:t>Ipeak</a:t>
            </a:r>
            <a:r>
              <a:rPr lang="en-AU" dirty="0"/>
              <a:t> (</a:t>
            </a:r>
            <a:r>
              <a:rPr lang="en-AU" dirty="0" err="1"/>
              <a:t>Ysxr,argon</a:t>
            </a:r>
            <a:r>
              <a:rPr lang="en-AU" dirty="0"/>
              <a:t> = 3 x 10-11 </a:t>
            </a:r>
            <a:r>
              <a:rPr lang="en-AU" dirty="0" err="1"/>
              <a:t>Ipeak</a:t>
            </a:r>
            <a:r>
              <a:rPr lang="en-AU" dirty="0"/>
              <a:t> 4.0 J with </a:t>
            </a:r>
            <a:r>
              <a:rPr lang="en-AU" dirty="0" err="1"/>
              <a:t>Ipeak</a:t>
            </a:r>
            <a:r>
              <a:rPr lang="en-AU" dirty="0"/>
              <a:t> in kA) shows a clear separation of the two sets of data (high performance set is clearly lower) though still usable as shown by an R2 of 0.96.</a:t>
            </a:r>
            <a:endParaRPr lang="en-MY" dirty="0"/>
          </a:p>
        </p:txBody>
      </p:sp>
      <p:sp>
        <p:nvSpPr>
          <p:cNvPr id="5" name="Title 1"/>
          <p:cNvSpPr txBox="1">
            <a:spLocks/>
          </p:cNvSpPr>
          <p:nvPr/>
        </p:nvSpPr>
        <p:spPr>
          <a:xfrm>
            <a:off x="457200" y="3810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b="1" dirty="0" smtClean="0">
                <a:solidFill>
                  <a:srgbClr val="FF0000"/>
                </a:solidFill>
              </a:rPr>
              <a:t>Argon SXR               </a:t>
            </a:r>
            <a:r>
              <a:rPr lang="en-US" sz="4000" b="1" dirty="0" smtClean="0">
                <a:solidFill>
                  <a:srgbClr val="FF0000"/>
                </a:solidFill>
              </a:rPr>
              <a:t>(2/3)</a:t>
            </a:r>
            <a:endParaRPr lang="en-MY" sz="4000" b="1" dirty="0">
              <a:solidFill>
                <a:srgbClr val="FF0000"/>
              </a:solidFill>
            </a:endParaRPr>
          </a:p>
        </p:txBody>
      </p:sp>
    </p:spTree>
    <p:extLst>
      <p:ext uri="{BB962C8B-B14F-4D97-AF65-F5344CB8AC3E}">
        <p14:creationId xmlns:p14="http://schemas.microsoft.com/office/powerpoint/2010/main" val="2890809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29389"/>
            <a:ext cx="8229600" cy="1147011"/>
          </a:xfrm>
        </p:spPr>
        <p:txBody>
          <a:bodyPr/>
          <a:lstStyle/>
          <a:p>
            <a:r>
              <a:rPr lang="en-US" b="1" dirty="0" smtClean="0">
                <a:solidFill>
                  <a:srgbClr val="FF0000"/>
                </a:solidFill>
              </a:rPr>
              <a:t>The 4 phases of study of a device</a:t>
            </a:r>
            <a:endParaRPr lang="en-MY" b="1" dirty="0">
              <a:solidFill>
                <a:srgbClr val="FF0000"/>
              </a:solidFill>
            </a:endParaRPr>
          </a:p>
        </p:txBody>
      </p:sp>
      <p:sp>
        <p:nvSpPr>
          <p:cNvPr id="6" name="Rectangle 5"/>
          <p:cNvSpPr/>
          <p:nvPr/>
        </p:nvSpPr>
        <p:spPr>
          <a:xfrm>
            <a:off x="533400" y="1716881"/>
            <a:ext cx="8001000" cy="4370427"/>
          </a:xfrm>
          <a:prstGeom prst="rect">
            <a:avLst/>
          </a:prstGeom>
        </p:spPr>
        <p:txBody>
          <a:bodyPr wrap="square">
            <a:spAutoFit/>
          </a:bodyPr>
          <a:lstStyle/>
          <a:p>
            <a:r>
              <a:rPr lang="en-AU" dirty="0"/>
              <a:t>The study of a device starts </a:t>
            </a:r>
            <a:r>
              <a:rPr lang="en-AU" dirty="0" smtClean="0"/>
              <a:t>with: </a:t>
            </a:r>
          </a:p>
          <a:p>
            <a:endParaRPr lang="en-AU" dirty="0" smtClean="0"/>
          </a:p>
          <a:p>
            <a:pPr marL="342900" indent="-342900">
              <a:buFont typeface="+mj-lt"/>
              <a:buAutoNum type="arabicPeriod"/>
            </a:pPr>
            <a:r>
              <a:rPr lang="en-AU" dirty="0" smtClean="0"/>
              <a:t>Demonstration </a:t>
            </a:r>
            <a:r>
              <a:rPr lang="en-AU" dirty="0"/>
              <a:t>of production of some desirable property or yield, moves on to </a:t>
            </a:r>
            <a:endParaRPr lang="en-AU" dirty="0" smtClean="0"/>
          </a:p>
          <a:p>
            <a:pPr marL="342900" indent="-342900">
              <a:buFont typeface="+mj-lt"/>
              <a:buAutoNum type="arabicPeriod"/>
            </a:pPr>
            <a:r>
              <a:rPr lang="en-AU" dirty="0" smtClean="0"/>
              <a:t>Systematic </a:t>
            </a:r>
            <a:r>
              <a:rPr lang="en-AU" dirty="0"/>
              <a:t>study to link the desired property with operating parameters, on to </a:t>
            </a:r>
            <a:r>
              <a:rPr lang="en-AU" dirty="0" smtClean="0"/>
              <a:t> </a:t>
            </a:r>
          </a:p>
          <a:p>
            <a:pPr marL="342900" indent="-342900">
              <a:buFont typeface="+mj-lt"/>
              <a:buAutoNum type="arabicPeriod"/>
            </a:pPr>
            <a:r>
              <a:rPr lang="en-AU" dirty="0" smtClean="0"/>
              <a:t>Ideas </a:t>
            </a:r>
            <a:r>
              <a:rPr lang="en-AU" dirty="0"/>
              <a:t>of optimisation of </a:t>
            </a:r>
            <a:r>
              <a:rPr lang="en-AU" dirty="0" smtClean="0"/>
              <a:t>the desired </a:t>
            </a:r>
            <a:r>
              <a:rPr lang="en-AU" dirty="0"/>
              <a:t>property and culminates the knowledge phase of </a:t>
            </a:r>
            <a:r>
              <a:rPr lang="en-AU" dirty="0" smtClean="0"/>
              <a:t>study  </a:t>
            </a:r>
            <a:r>
              <a:rPr lang="en-AU" dirty="0"/>
              <a:t>with </a:t>
            </a:r>
            <a:endParaRPr lang="en-AU" dirty="0" smtClean="0"/>
          </a:p>
          <a:p>
            <a:pPr marL="342900" indent="-342900">
              <a:buFont typeface="+mj-lt"/>
              <a:buAutoNum type="arabicPeriod"/>
            </a:pPr>
            <a:r>
              <a:rPr lang="en-AU" dirty="0" smtClean="0"/>
              <a:t>A </a:t>
            </a:r>
            <a:r>
              <a:rPr lang="en-AU" dirty="0"/>
              <a:t>scaling law for the desired property or yield. </a:t>
            </a:r>
            <a:endParaRPr lang="en-AU" dirty="0" smtClean="0"/>
          </a:p>
          <a:p>
            <a:pPr marL="342900" indent="-342900">
              <a:buFont typeface="+mj-lt"/>
              <a:buAutoNum type="arabicPeriod"/>
            </a:pPr>
            <a:endParaRPr lang="en-AU" dirty="0"/>
          </a:p>
          <a:p>
            <a:r>
              <a:rPr lang="en-AU" dirty="0" smtClean="0"/>
              <a:t>The </a:t>
            </a:r>
            <a:r>
              <a:rPr lang="en-AU" dirty="0"/>
              <a:t>dense plasma focus has undergone all the above four phases. We already have established scaling laws for fusion neutron yield, soft x-ray yields, ion beam yields. </a:t>
            </a:r>
            <a:endParaRPr lang="en-AU" dirty="0" smtClean="0"/>
          </a:p>
          <a:p>
            <a:endParaRPr lang="en-AU" dirty="0"/>
          </a:p>
          <a:p>
            <a:r>
              <a:rPr lang="en-AU" sz="2000" dirty="0" smtClean="0"/>
              <a:t>In </a:t>
            </a:r>
            <a:r>
              <a:rPr lang="en-AU" sz="2000" dirty="0"/>
              <a:t>this paper we add to our list </a:t>
            </a:r>
            <a:r>
              <a:rPr lang="en-AU" sz="2000" dirty="0">
                <a:solidFill>
                  <a:srgbClr val="FF0000"/>
                </a:solidFill>
              </a:rPr>
              <a:t>a scaling law for plasma focus pinch compression as a function of the atomic number of the operational gas</a:t>
            </a:r>
            <a:r>
              <a:rPr lang="en-AU" sz="2000" dirty="0"/>
              <a:t>. Such a broad range of scaling laws serves as a platform to launch applications.</a:t>
            </a:r>
            <a:endParaRPr lang="en-MY" sz="2000" dirty="0"/>
          </a:p>
        </p:txBody>
      </p:sp>
    </p:spTree>
    <p:extLst>
      <p:ext uri="{BB962C8B-B14F-4D97-AF65-F5344CB8AC3E}">
        <p14:creationId xmlns:p14="http://schemas.microsoft.com/office/powerpoint/2010/main" val="15746617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146" y="1357160"/>
            <a:ext cx="7531654" cy="458644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457200" y="3810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b="1" dirty="0" smtClean="0">
                <a:solidFill>
                  <a:srgbClr val="FF0000"/>
                </a:solidFill>
              </a:rPr>
              <a:t>Argon SXR               </a:t>
            </a:r>
            <a:r>
              <a:rPr lang="en-US" sz="4000" b="1" dirty="0" smtClean="0">
                <a:solidFill>
                  <a:srgbClr val="FF0000"/>
                </a:solidFill>
              </a:rPr>
              <a:t>(3/3)</a:t>
            </a:r>
            <a:endParaRPr lang="en-MY" sz="4000" b="1" dirty="0">
              <a:solidFill>
                <a:srgbClr val="FF0000"/>
              </a:solidFill>
            </a:endParaRPr>
          </a:p>
        </p:txBody>
      </p:sp>
    </p:spTree>
    <p:extLst>
      <p:ext uri="{BB962C8B-B14F-4D97-AF65-F5344CB8AC3E}">
        <p14:creationId xmlns:p14="http://schemas.microsoft.com/office/powerpoint/2010/main" val="19061093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Experimental Confirmation</a:t>
            </a:r>
            <a:endParaRPr lang="en-MY" b="1" dirty="0">
              <a:solidFill>
                <a:srgbClr val="FF0000"/>
              </a:solidFill>
            </a:endParaRPr>
          </a:p>
        </p:txBody>
      </p:sp>
      <p:sp>
        <p:nvSpPr>
          <p:cNvPr id="3" name="Content Placeholder 2"/>
          <p:cNvSpPr>
            <a:spLocks noGrp="1"/>
          </p:cNvSpPr>
          <p:nvPr>
            <p:ph idx="1"/>
          </p:nvPr>
        </p:nvSpPr>
        <p:spPr>
          <a:xfrm>
            <a:off x="381000" y="1371600"/>
            <a:ext cx="8229600" cy="4525963"/>
          </a:xfrm>
        </p:spPr>
        <p:txBody>
          <a:bodyPr>
            <a:normAutofit fontScale="92500" lnSpcReduction="10000"/>
          </a:bodyPr>
          <a:lstStyle/>
          <a:p>
            <a:r>
              <a:rPr lang="en-SG" dirty="0"/>
              <a:t>NX2 was designed for neon SXR. </a:t>
            </a:r>
            <a:endParaRPr lang="en-SG" dirty="0" smtClean="0"/>
          </a:p>
          <a:p>
            <a:r>
              <a:rPr lang="en-SG" dirty="0" smtClean="0"/>
              <a:t>In </a:t>
            </a:r>
            <a:r>
              <a:rPr lang="en-SG" dirty="0"/>
              <a:t>an experiment with argon designed to produce characteristic argon (soft) XR for micromachining </a:t>
            </a:r>
            <a:r>
              <a:rPr lang="en-SG" dirty="0" err="1"/>
              <a:t>Gribkov</a:t>
            </a:r>
            <a:r>
              <a:rPr lang="en-SG" dirty="0"/>
              <a:t> et al [56] found that driving the argon plasma shock waves to twice the speed of that achieved in neon operation yielded up to 1 J of characteristic (soft) XR around 0.4 nm with an </a:t>
            </a:r>
            <a:r>
              <a:rPr lang="en-SG" dirty="0" err="1"/>
              <a:t>I</a:t>
            </a:r>
            <a:r>
              <a:rPr lang="en-SG" baseline="-25000" dirty="0" err="1"/>
              <a:t>peak</a:t>
            </a:r>
            <a:r>
              <a:rPr lang="en-SG" dirty="0"/>
              <a:t> of 400 kA. </a:t>
            </a:r>
            <a:endParaRPr lang="en-SG" dirty="0" smtClean="0"/>
          </a:p>
          <a:p>
            <a:r>
              <a:rPr lang="en-SG" dirty="0" smtClean="0"/>
              <a:t>This </a:t>
            </a:r>
            <a:r>
              <a:rPr lang="en-SG" dirty="0"/>
              <a:t>is consistent with the scaling law for yield vs </a:t>
            </a:r>
            <a:r>
              <a:rPr lang="en-SG" dirty="0" err="1"/>
              <a:t>Ipeak</a:t>
            </a:r>
            <a:r>
              <a:rPr lang="en-SG" dirty="0"/>
              <a:t> obtained from </a:t>
            </a:r>
            <a:r>
              <a:rPr lang="en-SG" dirty="0" smtClean="0"/>
              <a:t>the Figure.</a:t>
            </a:r>
            <a:endParaRPr lang="en-MY" dirty="0"/>
          </a:p>
          <a:p>
            <a:endParaRPr lang="en-MY" dirty="0"/>
          </a:p>
        </p:txBody>
      </p:sp>
    </p:spTree>
    <p:extLst>
      <p:ext uri="{BB962C8B-B14F-4D97-AF65-F5344CB8AC3E}">
        <p14:creationId xmlns:p14="http://schemas.microsoft.com/office/powerpoint/2010/main" val="22229862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b="1" dirty="0">
                <a:solidFill>
                  <a:srgbClr val="FF0000"/>
                </a:solidFill>
              </a:rPr>
              <a:t>Argon all-line yield</a:t>
            </a:r>
            <a:endParaRPr lang="en-MY" dirty="0">
              <a:solidFill>
                <a:srgbClr val="FF0000"/>
              </a:solidFill>
            </a:endParaRPr>
          </a:p>
        </p:txBody>
      </p:sp>
      <p:sp>
        <p:nvSpPr>
          <p:cNvPr id="3" name="Content Placeholder 2"/>
          <p:cNvSpPr>
            <a:spLocks noGrp="1"/>
          </p:cNvSpPr>
          <p:nvPr>
            <p:ph idx="1"/>
          </p:nvPr>
        </p:nvSpPr>
        <p:spPr>
          <a:xfrm>
            <a:off x="228600" y="1524000"/>
            <a:ext cx="8686800" cy="4343400"/>
          </a:xfrm>
        </p:spPr>
        <p:txBody>
          <a:bodyPr>
            <a:normAutofit fontScale="32500" lnSpcReduction="20000"/>
          </a:bodyPr>
          <a:lstStyle/>
          <a:p>
            <a:r>
              <a:rPr lang="en-SG" sz="6200" dirty="0" smtClean="0"/>
              <a:t>In </a:t>
            </a:r>
            <a:r>
              <a:rPr lang="en-SG" sz="6200" dirty="0"/>
              <a:t>neon </a:t>
            </a:r>
            <a:r>
              <a:rPr lang="en-SG" sz="6200" dirty="0" smtClean="0"/>
              <a:t>and nitrogen </a:t>
            </a:r>
            <a:r>
              <a:rPr lang="en-SG" sz="6200" dirty="0"/>
              <a:t>operation, conditions of optimised energy input </a:t>
            </a:r>
            <a:r>
              <a:rPr lang="en-SG" sz="6200" dirty="0" smtClean="0"/>
              <a:t>favours </a:t>
            </a:r>
            <a:r>
              <a:rPr lang="en-SG" sz="6200" dirty="0"/>
              <a:t>the simultaneous attainment of the temperature window for characteristic SXR, </a:t>
            </a:r>
            <a:r>
              <a:rPr lang="en-SG" sz="6200" dirty="0" smtClean="0"/>
              <a:t>however in </a:t>
            </a:r>
            <a:r>
              <a:rPr lang="en-SG" sz="6200" dirty="0"/>
              <a:t>argon its corresponding temperature window is hardly ever reached. </a:t>
            </a:r>
            <a:endParaRPr lang="en-SG" sz="6200" dirty="0" smtClean="0"/>
          </a:p>
          <a:p>
            <a:r>
              <a:rPr lang="en-SG" sz="6200" dirty="0" smtClean="0"/>
              <a:t>Thus </a:t>
            </a:r>
            <a:r>
              <a:rPr lang="en-SG" sz="6200" dirty="0"/>
              <a:t>for neon and nitrogen typical operations are easily tuned to optimum conditions for characteristic SXR. The SXR scaling laws are hence useful </a:t>
            </a:r>
            <a:r>
              <a:rPr lang="en-SG" sz="6200" dirty="0" smtClean="0"/>
              <a:t>for  </a:t>
            </a:r>
            <a:r>
              <a:rPr lang="en-SG" sz="6200" dirty="0"/>
              <a:t>predicting or designing DPFs for yields in neon and nitrogen. </a:t>
            </a:r>
            <a:endParaRPr lang="en-SG" sz="6200" dirty="0" smtClean="0"/>
          </a:p>
          <a:p>
            <a:r>
              <a:rPr lang="en-SG" sz="6200" dirty="0" smtClean="0"/>
              <a:t>In </a:t>
            </a:r>
            <a:r>
              <a:rPr lang="en-SG" sz="6200" dirty="0"/>
              <a:t>argon the SXR scaling laws are hardly so useful. Typically operating the argon DPF at around 10 cm/</a:t>
            </a:r>
            <a:r>
              <a:rPr lang="en-SG" sz="6200" dirty="0" err="1">
                <a:latin typeface="Symbol" panose="05050102010706020507" pitchFamily="18" charset="2"/>
              </a:rPr>
              <a:t>m</a:t>
            </a:r>
            <a:r>
              <a:rPr lang="en-SG" sz="6200" dirty="0" err="1"/>
              <a:t>s</a:t>
            </a:r>
            <a:r>
              <a:rPr lang="en-SG" sz="6200" dirty="0"/>
              <a:t>, no characteristic (soft) XR are produced and what is measured is all-line radiation, </a:t>
            </a:r>
            <a:r>
              <a:rPr lang="en-SG" sz="6200" dirty="0" err="1"/>
              <a:t>ie</a:t>
            </a:r>
            <a:r>
              <a:rPr lang="en-SG" sz="6200" dirty="0"/>
              <a:t> radiation of all-lines, all or almost all of which is NOT the characteristic H-like or He-like emission of argon. </a:t>
            </a:r>
            <a:endParaRPr lang="en-SG" sz="6200" dirty="0" smtClean="0"/>
          </a:p>
          <a:p>
            <a:r>
              <a:rPr lang="en-SG" sz="6200" dirty="0" smtClean="0"/>
              <a:t>Moreover </a:t>
            </a:r>
            <a:r>
              <a:rPr lang="en-SG" sz="6200" dirty="0"/>
              <a:t>for consideration of radiative collapse, the radiation-enhanced compression invariably involves more cooling than heating resulting in pinch temperatures below that required for H-like and He-like argon ion states. </a:t>
            </a:r>
            <a:endParaRPr lang="en-SG" sz="6200" dirty="0" smtClean="0"/>
          </a:p>
          <a:p>
            <a:r>
              <a:rPr lang="en-SG" sz="6200" dirty="0" smtClean="0"/>
              <a:t>So </a:t>
            </a:r>
            <a:r>
              <a:rPr lang="en-SG" sz="6200" dirty="0"/>
              <a:t>for argon it may be useful (more so than for neon or nitrogen) to develop scaling laws for line (</a:t>
            </a:r>
            <a:r>
              <a:rPr lang="en-SG" sz="6200" dirty="0" err="1"/>
              <a:t>ie</a:t>
            </a:r>
            <a:r>
              <a:rPr lang="en-SG" sz="6200" dirty="0"/>
              <a:t> all-line) radiation</a:t>
            </a:r>
            <a:r>
              <a:rPr lang="en-SG" sz="6200" dirty="0" smtClean="0"/>
              <a:t>.</a:t>
            </a:r>
            <a:r>
              <a:rPr lang="en-SG" dirty="0"/>
              <a:t> </a:t>
            </a:r>
            <a:endParaRPr lang="en-MY" dirty="0"/>
          </a:p>
        </p:txBody>
      </p:sp>
    </p:spTree>
    <p:extLst>
      <p:ext uri="{BB962C8B-B14F-4D97-AF65-F5344CB8AC3E}">
        <p14:creationId xmlns:p14="http://schemas.microsoft.com/office/powerpoint/2010/main" val="377292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Argon All-line yield- scaling law</a:t>
            </a:r>
            <a:endParaRPr lang="en-MY" b="1" dirty="0">
              <a:solidFill>
                <a:srgbClr val="FF0000"/>
              </a:solidFill>
            </a:endParaRPr>
          </a:p>
        </p:txBody>
      </p:sp>
      <p:sp>
        <p:nvSpPr>
          <p:cNvPr id="3" name="Content Placeholder 2"/>
          <p:cNvSpPr>
            <a:spLocks noGrp="1"/>
          </p:cNvSpPr>
          <p:nvPr>
            <p:ph idx="1"/>
          </p:nvPr>
        </p:nvSpPr>
        <p:spPr/>
        <p:txBody>
          <a:bodyPr/>
          <a:lstStyle/>
          <a:p>
            <a:r>
              <a:rPr lang="en-SG" dirty="0"/>
              <a:t>A beginning of this has been done by </a:t>
            </a:r>
            <a:r>
              <a:rPr lang="en-SG" dirty="0" err="1"/>
              <a:t>Arwinder</a:t>
            </a:r>
            <a:r>
              <a:rPr lang="en-SG" dirty="0"/>
              <a:t> [57] for a range of small (kJ) DPFs. The resulting scaling laws are: </a:t>
            </a:r>
            <a:endParaRPr lang="en-SG" dirty="0" smtClean="0"/>
          </a:p>
          <a:p>
            <a:r>
              <a:rPr lang="en-SG" dirty="0" err="1" smtClean="0"/>
              <a:t>Y</a:t>
            </a:r>
            <a:r>
              <a:rPr lang="en-SG" baseline="-25000" dirty="0" err="1" smtClean="0"/>
              <a:t>all</a:t>
            </a:r>
            <a:r>
              <a:rPr lang="en-SG" baseline="-25000" dirty="0" smtClean="0"/>
              <a:t>-lines</a:t>
            </a:r>
            <a:r>
              <a:rPr lang="en-SG" dirty="0" smtClean="0"/>
              <a:t> </a:t>
            </a:r>
            <a:r>
              <a:rPr lang="en-SG" dirty="0"/>
              <a:t>= 4000 I</a:t>
            </a:r>
            <a:r>
              <a:rPr lang="en-SG" baseline="-25000" dirty="0"/>
              <a:t>pinch</a:t>
            </a:r>
            <a:r>
              <a:rPr lang="en-SG" baseline="30000" dirty="0"/>
              <a:t>1.9 </a:t>
            </a:r>
            <a:r>
              <a:rPr lang="en-SG" dirty="0"/>
              <a:t>and </a:t>
            </a:r>
            <a:endParaRPr lang="en-SG" dirty="0" smtClean="0"/>
          </a:p>
          <a:p>
            <a:r>
              <a:rPr lang="en-SG" dirty="0" err="1" smtClean="0"/>
              <a:t>Y</a:t>
            </a:r>
            <a:r>
              <a:rPr lang="en-SG" baseline="-25000" dirty="0" err="1" smtClean="0"/>
              <a:t>all</a:t>
            </a:r>
            <a:r>
              <a:rPr lang="en-SG" baseline="-25000" dirty="0" smtClean="0"/>
              <a:t>-lines</a:t>
            </a:r>
            <a:r>
              <a:rPr lang="en-SG" dirty="0" smtClean="0"/>
              <a:t> </a:t>
            </a:r>
            <a:r>
              <a:rPr lang="en-SG" dirty="0"/>
              <a:t>= 1000 I</a:t>
            </a:r>
            <a:r>
              <a:rPr lang="en-SG" baseline="-25000" dirty="0"/>
              <a:t>peak</a:t>
            </a:r>
            <a:r>
              <a:rPr lang="en-SG" baseline="30000" dirty="0"/>
              <a:t>1.63</a:t>
            </a:r>
            <a:r>
              <a:rPr lang="en-SG" dirty="0"/>
              <a:t>; </a:t>
            </a:r>
            <a:r>
              <a:rPr lang="en-SG" i="1" dirty="0" err="1"/>
              <a:t>I</a:t>
            </a:r>
            <a:r>
              <a:rPr lang="en-SG" baseline="-25000" dirty="0" err="1"/>
              <a:t>peak</a:t>
            </a:r>
            <a:r>
              <a:rPr lang="en-SG" baseline="-25000" dirty="0"/>
              <a:t> </a:t>
            </a:r>
            <a:r>
              <a:rPr lang="en-SG" dirty="0"/>
              <a:t>and </a:t>
            </a:r>
            <a:r>
              <a:rPr lang="en-SG" i="1" dirty="0" err="1"/>
              <a:t>I</a:t>
            </a:r>
            <a:r>
              <a:rPr lang="en-SG" baseline="-25000" dirty="0" err="1"/>
              <a:t>pinch</a:t>
            </a:r>
            <a:r>
              <a:rPr lang="en-SG" baseline="-25000" dirty="0"/>
              <a:t> </a:t>
            </a:r>
            <a:r>
              <a:rPr lang="en-SG" dirty="0" smtClean="0"/>
              <a:t>in </a:t>
            </a:r>
            <a:r>
              <a:rPr lang="en-SG" dirty="0"/>
              <a:t>MA. (applicable to  currents around sub-0.1 to 0.2 MA).</a:t>
            </a:r>
            <a:endParaRPr lang="en-MY" dirty="0"/>
          </a:p>
          <a:p>
            <a:endParaRPr lang="en-MY" dirty="0"/>
          </a:p>
        </p:txBody>
      </p:sp>
    </p:spTree>
    <p:extLst>
      <p:ext uri="{BB962C8B-B14F-4D97-AF65-F5344CB8AC3E}">
        <p14:creationId xmlns:p14="http://schemas.microsoft.com/office/powerpoint/2010/main" val="30869745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idx="4294967295"/>
          </p:nvPr>
        </p:nvSpPr>
        <p:spPr>
          <a:xfrm>
            <a:off x="304800" y="381001"/>
            <a:ext cx="8610600" cy="990600"/>
          </a:xfrm>
        </p:spPr>
        <p:txBody>
          <a:bodyPr>
            <a:noAutofit/>
          </a:bodyPr>
          <a:lstStyle/>
          <a:p>
            <a:r>
              <a:rPr lang="en-US" sz="2800" b="1" dirty="0" smtClean="0">
                <a:solidFill>
                  <a:srgbClr val="FF0000"/>
                </a:solidFill>
              </a:rPr>
              <a:t>Scaling Laws for Deuteron Beams at DPF pinch exit   (</a:t>
            </a:r>
            <a:r>
              <a:rPr lang="en-US" sz="2400" b="1" dirty="0" smtClean="0">
                <a:solidFill>
                  <a:srgbClr val="FF0000"/>
                </a:solidFill>
              </a:rPr>
              <a:t>1/2</a:t>
            </a:r>
            <a:r>
              <a:rPr lang="en-US" sz="2400" b="1" dirty="0" smtClean="0">
                <a:solidFill>
                  <a:srgbClr val="CC0099"/>
                </a:solidFill>
              </a:rPr>
              <a:t>)</a:t>
            </a:r>
            <a:endParaRPr lang="en-AU" sz="2400" dirty="0" smtClean="0">
              <a:solidFill>
                <a:srgbClr val="CC0099"/>
              </a:solidFill>
            </a:endParaRPr>
          </a:p>
        </p:txBody>
      </p:sp>
      <p:pic>
        <p:nvPicPr>
          <p:cNvPr id="140292" name="Picture 4" descr="Fig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392237"/>
            <a:ext cx="6400800" cy="4551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21835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body" idx="4294967295"/>
          </p:nvPr>
        </p:nvSpPr>
        <p:spPr/>
        <p:txBody>
          <a:bodyPr/>
          <a:lstStyle/>
          <a:p>
            <a:pPr algn="just"/>
            <a:r>
              <a:rPr lang="en-AU" altLang="zh-CN" sz="3200" dirty="0" smtClean="0">
                <a:solidFill>
                  <a:srgbClr val="000000"/>
                </a:solidFill>
                <a:ea typeface="Times New Roman" pitchFamily="18" charset="0"/>
                <a:cs typeface="Mangal" pitchFamily="18" charset="0"/>
              </a:rPr>
              <a:t>The following scaling:</a:t>
            </a:r>
          </a:p>
          <a:p>
            <a:pPr algn="just"/>
            <a:endParaRPr lang="en-AU" altLang="zh-CN" sz="3200" dirty="0" smtClean="0">
              <a:solidFill>
                <a:srgbClr val="000000"/>
              </a:solidFill>
              <a:ea typeface="Times New Roman" pitchFamily="18" charset="0"/>
              <a:cs typeface="Mangal" pitchFamily="18" charset="0"/>
            </a:endParaRPr>
          </a:p>
          <a:p>
            <a:pPr algn="just"/>
            <a:r>
              <a:rPr lang="en-AU" altLang="zh-CN" sz="3200" dirty="0" err="1" smtClean="0">
                <a:solidFill>
                  <a:srgbClr val="000000"/>
                </a:solidFill>
                <a:ea typeface="Times New Roman" pitchFamily="18" charset="0"/>
                <a:cs typeface="Mangal" pitchFamily="18" charset="0"/>
              </a:rPr>
              <a:t>Y</a:t>
            </a:r>
            <a:r>
              <a:rPr lang="en-AU" altLang="zh-CN" sz="3200" baseline="-30000" dirty="0" err="1" smtClean="0">
                <a:solidFill>
                  <a:srgbClr val="000000"/>
                </a:solidFill>
                <a:ea typeface="Times New Roman" pitchFamily="18" charset="0"/>
                <a:cs typeface="Mangal" pitchFamily="18" charset="0"/>
              </a:rPr>
              <a:t>beamions</a:t>
            </a:r>
            <a:r>
              <a:rPr lang="en-AU" altLang="zh-CN" sz="3200" dirty="0" smtClean="0">
                <a:solidFill>
                  <a:srgbClr val="000000"/>
                </a:solidFill>
                <a:ea typeface="Times New Roman" pitchFamily="18" charset="0"/>
                <a:cs typeface="Mangal" pitchFamily="18" charset="0"/>
              </a:rPr>
              <a:t>=2.8x10</a:t>
            </a:r>
            <a:r>
              <a:rPr lang="en-AU" altLang="zh-CN" sz="3200" baseline="30000" dirty="0" smtClean="0">
                <a:solidFill>
                  <a:srgbClr val="000000"/>
                </a:solidFill>
                <a:ea typeface="Times New Roman" pitchFamily="18" charset="0"/>
                <a:cs typeface="Mangal" pitchFamily="18" charset="0"/>
              </a:rPr>
              <a:t>-7</a:t>
            </a:r>
            <a:r>
              <a:rPr lang="en-AU" altLang="zh-CN" sz="3200" dirty="0" smtClean="0">
                <a:solidFill>
                  <a:srgbClr val="000000"/>
                </a:solidFill>
                <a:ea typeface="Times New Roman" pitchFamily="18" charset="0"/>
                <a:cs typeface="Mangal" pitchFamily="18" charset="0"/>
              </a:rPr>
              <a:t>I</a:t>
            </a:r>
            <a:r>
              <a:rPr lang="en-AU" altLang="zh-CN" sz="3200" baseline="-30000" dirty="0" smtClean="0">
                <a:solidFill>
                  <a:srgbClr val="000000"/>
                </a:solidFill>
                <a:ea typeface="Times New Roman" pitchFamily="18" charset="0"/>
                <a:cs typeface="Mangal" pitchFamily="18" charset="0"/>
              </a:rPr>
              <a:t>pinch</a:t>
            </a:r>
            <a:r>
              <a:rPr lang="en-AU" altLang="zh-CN" sz="3200" baseline="30000" dirty="0" smtClean="0">
                <a:solidFill>
                  <a:srgbClr val="000000"/>
                </a:solidFill>
                <a:ea typeface="Times New Roman" pitchFamily="18" charset="0"/>
                <a:cs typeface="Mangal" pitchFamily="18" charset="0"/>
              </a:rPr>
              <a:t>3.7       </a:t>
            </a:r>
            <a:r>
              <a:rPr lang="en-AU" altLang="zh-CN" sz="3200" dirty="0" smtClean="0">
                <a:solidFill>
                  <a:srgbClr val="000000"/>
                </a:solidFill>
                <a:ea typeface="Times New Roman" pitchFamily="18" charset="0"/>
                <a:cs typeface="Mangal" pitchFamily="18" charset="0"/>
              </a:rPr>
              <a:t>(current in kA)</a:t>
            </a:r>
          </a:p>
          <a:p>
            <a:pPr algn="just"/>
            <a:r>
              <a:rPr lang="en-AU" altLang="zh-CN" sz="3200" dirty="0" err="1" smtClean="0">
                <a:solidFill>
                  <a:srgbClr val="000000"/>
                </a:solidFill>
                <a:ea typeface="Times New Roman" pitchFamily="18" charset="0"/>
                <a:cs typeface="Mangal" pitchFamily="18" charset="0"/>
              </a:rPr>
              <a:t>Y</a:t>
            </a:r>
            <a:r>
              <a:rPr lang="en-AU" altLang="zh-CN" sz="3200" baseline="-30000" dirty="0" err="1" smtClean="0">
                <a:solidFill>
                  <a:srgbClr val="000000"/>
                </a:solidFill>
                <a:ea typeface="Times New Roman" pitchFamily="18" charset="0"/>
                <a:cs typeface="Mangal" pitchFamily="18" charset="0"/>
              </a:rPr>
              <a:t>beamions</a:t>
            </a:r>
            <a:r>
              <a:rPr lang="en-AU" altLang="zh-CN" sz="3200" dirty="0" smtClean="0">
                <a:solidFill>
                  <a:srgbClr val="000000"/>
                </a:solidFill>
                <a:ea typeface="Times New Roman" pitchFamily="18" charset="0"/>
                <a:cs typeface="Mangal" pitchFamily="18" charset="0"/>
              </a:rPr>
              <a:t>= 8.4x10</a:t>
            </a:r>
            <a:r>
              <a:rPr lang="en-AU" altLang="zh-CN" sz="3200" baseline="30000" dirty="0" smtClean="0">
                <a:solidFill>
                  <a:srgbClr val="000000"/>
                </a:solidFill>
                <a:ea typeface="Times New Roman" pitchFamily="18" charset="0"/>
                <a:cs typeface="Mangal" pitchFamily="18" charset="0"/>
              </a:rPr>
              <a:t>-7</a:t>
            </a:r>
            <a:r>
              <a:rPr lang="en-AU" altLang="zh-CN" sz="3200" dirty="0" smtClean="0">
                <a:solidFill>
                  <a:srgbClr val="000000"/>
                </a:solidFill>
                <a:ea typeface="Times New Roman" pitchFamily="18" charset="0"/>
                <a:cs typeface="Mangal" pitchFamily="18" charset="0"/>
              </a:rPr>
              <a:t>I</a:t>
            </a:r>
            <a:r>
              <a:rPr lang="en-AU" altLang="zh-CN" sz="3200" baseline="-30000" dirty="0" smtClean="0">
                <a:solidFill>
                  <a:srgbClr val="000000"/>
                </a:solidFill>
                <a:ea typeface="Times New Roman" pitchFamily="18" charset="0"/>
                <a:cs typeface="Mangal" pitchFamily="18" charset="0"/>
              </a:rPr>
              <a:t>peak</a:t>
            </a:r>
            <a:r>
              <a:rPr lang="en-AU" altLang="zh-CN" sz="3200" baseline="30000" dirty="0" smtClean="0">
                <a:solidFill>
                  <a:srgbClr val="000000"/>
                </a:solidFill>
                <a:ea typeface="Times New Roman" pitchFamily="18" charset="0"/>
                <a:cs typeface="Mangal" pitchFamily="18" charset="0"/>
              </a:rPr>
              <a:t>3.16      </a:t>
            </a:r>
            <a:r>
              <a:rPr lang="en-AU" altLang="zh-CN" sz="3200" dirty="0" smtClean="0">
                <a:solidFill>
                  <a:srgbClr val="000000"/>
                </a:solidFill>
                <a:ea typeface="Times New Roman" pitchFamily="18" charset="0"/>
                <a:cs typeface="Mangal" pitchFamily="18" charset="0"/>
              </a:rPr>
              <a:t>(current in kA)</a:t>
            </a:r>
          </a:p>
          <a:p>
            <a:pPr algn="just"/>
            <a:r>
              <a:rPr lang="en-AU" altLang="zh-CN" sz="3200" dirty="0" err="1" smtClean="0">
                <a:solidFill>
                  <a:srgbClr val="000000"/>
                </a:solidFill>
                <a:ea typeface="Times New Roman" pitchFamily="18" charset="0"/>
                <a:cs typeface="Mangal" pitchFamily="18" charset="0"/>
              </a:rPr>
              <a:t>Y</a:t>
            </a:r>
            <a:r>
              <a:rPr lang="en-AU" altLang="zh-CN" sz="3200" baseline="-30000" dirty="0" err="1" smtClean="0">
                <a:solidFill>
                  <a:srgbClr val="000000"/>
                </a:solidFill>
                <a:ea typeface="Times New Roman" pitchFamily="18" charset="0"/>
                <a:cs typeface="Mangal" pitchFamily="18" charset="0"/>
              </a:rPr>
              <a:t>beamions</a:t>
            </a:r>
            <a:r>
              <a:rPr lang="en-AU" altLang="zh-CN" sz="3200" dirty="0" smtClean="0">
                <a:solidFill>
                  <a:srgbClr val="000000"/>
                </a:solidFill>
                <a:ea typeface="Times New Roman" pitchFamily="18" charset="0"/>
                <a:cs typeface="Mangal" pitchFamily="18" charset="0"/>
              </a:rPr>
              <a:t>= 18.2E</a:t>
            </a:r>
            <a:r>
              <a:rPr lang="en-AU" altLang="zh-CN" sz="3200" baseline="-30000" dirty="0" smtClean="0">
                <a:solidFill>
                  <a:srgbClr val="000000"/>
                </a:solidFill>
                <a:ea typeface="Times New Roman" pitchFamily="18" charset="0"/>
                <a:cs typeface="Mangal" pitchFamily="18" charset="0"/>
              </a:rPr>
              <a:t>0</a:t>
            </a:r>
            <a:r>
              <a:rPr lang="en-AU" altLang="zh-CN" sz="3200" baseline="30000" dirty="0" smtClean="0">
                <a:solidFill>
                  <a:srgbClr val="000000"/>
                </a:solidFill>
                <a:ea typeface="Times New Roman" pitchFamily="18" charset="0"/>
                <a:cs typeface="Mangal" pitchFamily="18" charset="0"/>
              </a:rPr>
              <a:t>1.23</a:t>
            </a:r>
            <a:r>
              <a:rPr lang="en-AU" altLang="zh-CN" dirty="0" smtClean="0">
                <a:solidFill>
                  <a:srgbClr val="000000"/>
                </a:solidFill>
                <a:ea typeface="Times New Roman" pitchFamily="18" charset="0"/>
                <a:cs typeface="Mangal" pitchFamily="18" charset="0"/>
              </a:rPr>
              <a:t> </a:t>
            </a:r>
            <a:r>
              <a:rPr lang="en-AU" altLang="zh-CN" sz="3200" dirty="0" smtClean="0">
                <a:solidFill>
                  <a:srgbClr val="000000"/>
                </a:solidFill>
                <a:ea typeface="Times New Roman" pitchFamily="18" charset="0"/>
                <a:cs typeface="Mangal" pitchFamily="18" charset="0"/>
              </a:rPr>
              <a:t>where </a:t>
            </a:r>
            <a:r>
              <a:rPr lang="en-AU" altLang="zh-CN" sz="3200" dirty="0" err="1" smtClean="0">
                <a:solidFill>
                  <a:srgbClr val="000000"/>
                </a:solidFill>
                <a:ea typeface="Times New Roman" pitchFamily="18" charset="0"/>
                <a:cs typeface="Mangal" pitchFamily="18" charset="0"/>
              </a:rPr>
              <a:t>Y</a:t>
            </a:r>
            <a:r>
              <a:rPr lang="en-AU" altLang="zh-CN" sz="3200" baseline="-30000" dirty="0" err="1" smtClean="0">
                <a:solidFill>
                  <a:srgbClr val="000000"/>
                </a:solidFill>
                <a:ea typeface="Times New Roman" pitchFamily="18" charset="0"/>
                <a:cs typeface="Mangal" pitchFamily="18" charset="0"/>
              </a:rPr>
              <a:t>beamions</a:t>
            </a:r>
            <a:r>
              <a:rPr lang="en-AU" altLang="zh-CN" sz="3200" dirty="0" smtClean="0">
                <a:solidFill>
                  <a:srgbClr val="000000"/>
                </a:solidFill>
                <a:ea typeface="Times New Roman" pitchFamily="18" charset="0"/>
                <a:cs typeface="Mangal" pitchFamily="18" charset="0"/>
              </a:rPr>
              <a:t> is in J and E</a:t>
            </a:r>
            <a:r>
              <a:rPr lang="en-AU" altLang="zh-CN" sz="3200" baseline="-30000" dirty="0" smtClean="0">
                <a:solidFill>
                  <a:srgbClr val="000000"/>
                </a:solidFill>
                <a:ea typeface="Times New Roman" pitchFamily="18" charset="0"/>
                <a:cs typeface="Mangal" pitchFamily="18" charset="0"/>
              </a:rPr>
              <a:t>0</a:t>
            </a:r>
            <a:r>
              <a:rPr lang="en-AU" altLang="zh-CN" sz="3200" dirty="0" smtClean="0">
                <a:solidFill>
                  <a:srgbClr val="000000"/>
                </a:solidFill>
                <a:ea typeface="Times New Roman" pitchFamily="18" charset="0"/>
                <a:cs typeface="Mangal" pitchFamily="18" charset="0"/>
              </a:rPr>
              <a:t> is in kJ ranging from 1 kJ to 1MJ.</a:t>
            </a:r>
            <a:endParaRPr lang="en-AU" sz="3200" dirty="0" smtClean="0">
              <a:solidFill>
                <a:srgbClr val="000000"/>
              </a:solidFill>
              <a:ea typeface="Times New Roman" pitchFamily="18" charset="0"/>
              <a:cs typeface="Mangal" pitchFamily="18" charset="0"/>
            </a:endParaRPr>
          </a:p>
        </p:txBody>
      </p:sp>
      <p:sp>
        <p:nvSpPr>
          <p:cNvPr id="5" name="Rectangle 2"/>
          <p:cNvSpPr txBox="1">
            <a:spLocks noChangeArrowheads="1"/>
          </p:cNvSpPr>
          <p:nvPr/>
        </p:nvSpPr>
        <p:spPr>
          <a:xfrm>
            <a:off x="304800" y="381001"/>
            <a:ext cx="8610600"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FF0000"/>
                </a:solidFill>
              </a:rPr>
              <a:t>Scaling Laws for Deuteron Beams at DPF pinch exit   (</a:t>
            </a:r>
            <a:r>
              <a:rPr lang="en-US" sz="2400" b="1" dirty="0" smtClean="0">
                <a:solidFill>
                  <a:srgbClr val="FF0000"/>
                </a:solidFill>
              </a:rPr>
              <a:t>2/2</a:t>
            </a:r>
            <a:r>
              <a:rPr lang="en-US" sz="2400" b="1" dirty="0" smtClean="0">
                <a:solidFill>
                  <a:srgbClr val="CC0099"/>
                </a:solidFill>
              </a:rPr>
              <a:t>)</a:t>
            </a:r>
            <a:endParaRPr lang="en-AU" sz="2400" dirty="0" smtClean="0">
              <a:solidFill>
                <a:srgbClr val="CC0099"/>
              </a:solidFill>
            </a:endParaRPr>
          </a:p>
        </p:txBody>
      </p:sp>
    </p:spTree>
    <p:extLst>
      <p:ext uri="{BB962C8B-B14F-4D97-AF65-F5344CB8AC3E}">
        <p14:creationId xmlns:p14="http://schemas.microsoft.com/office/powerpoint/2010/main" val="1888346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371600"/>
            <a:ext cx="7696200" cy="3816429"/>
          </a:xfrm>
          <a:prstGeom prst="rect">
            <a:avLst/>
          </a:prstGeom>
        </p:spPr>
        <p:txBody>
          <a:bodyPr wrap="square">
            <a:spAutoFit/>
          </a:bodyPr>
          <a:lstStyle/>
          <a:p>
            <a:r>
              <a:rPr lang="en-SG" sz="3200" dirty="0"/>
              <a:t>We note the considerable scatter in the scaling law in this initial attempt to present quantitative ideas of ion beams to provide reference data for laboratory measurements. More numerical experiments and laboratory measurements are needed to put the ion beam scaling laws on a firmer footing.</a:t>
            </a:r>
            <a:endParaRPr lang="en-MY" sz="3200" dirty="0"/>
          </a:p>
          <a:p>
            <a:r>
              <a:rPr lang="en-SG" dirty="0"/>
              <a:t> </a:t>
            </a:r>
            <a:endParaRPr lang="en-MY" dirty="0"/>
          </a:p>
        </p:txBody>
      </p:sp>
    </p:spTree>
    <p:extLst>
      <p:ext uri="{BB962C8B-B14F-4D97-AF65-F5344CB8AC3E}">
        <p14:creationId xmlns:p14="http://schemas.microsoft.com/office/powerpoint/2010/main" val="28831385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a:t> </a:t>
            </a:r>
            <a:r>
              <a:rPr lang="en-MY" dirty="0"/>
              <a:t/>
            </a:r>
            <a:br>
              <a:rPr lang="en-MY" dirty="0"/>
            </a:br>
            <a:r>
              <a:rPr lang="en-SG" b="1" dirty="0"/>
              <a:t> </a:t>
            </a:r>
            <a:r>
              <a:rPr lang="en-SG" b="1" dirty="0">
                <a:solidFill>
                  <a:srgbClr val="FF0000"/>
                </a:solidFill>
              </a:rPr>
              <a:t>Scaling law for radiative compression</a:t>
            </a:r>
            <a:endParaRPr lang="en-MY" dirty="0">
              <a:solidFill>
                <a:srgbClr val="FF0000"/>
              </a:solidFill>
            </a:endParaRPr>
          </a:p>
        </p:txBody>
      </p:sp>
      <p:sp>
        <p:nvSpPr>
          <p:cNvPr id="3" name="Content Placeholder 2"/>
          <p:cNvSpPr>
            <a:spLocks noGrp="1"/>
          </p:cNvSpPr>
          <p:nvPr>
            <p:ph idx="1"/>
          </p:nvPr>
        </p:nvSpPr>
        <p:spPr/>
        <p:txBody>
          <a:bodyPr/>
          <a:lstStyle/>
          <a:p>
            <a:r>
              <a:rPr lang="en-SG" sz="2400" dirty="0"/>
              <a:t>Piston motion in the plasma focus pinch is modelled with this equation, which includes the effect of rate of change of current </a:t>
            </a:r>
            <a:r>
              <a:rPr lang="en-SG" sz="2400" dirty="0" err="1"/>
              <a:t>dI</a:t>
            </a:r>
            <a:r>
              <a:rPr lang="en-SG" sz="2400" dirty="0"/>
              <a:t>/</a:t>
            </a:r>
            <a:r>
              <a:rPr lang="en-SG" sz="2400" dirty="0" err="1"/>
              <a:t>dt</a:t>
            </a:r>
            <a:r>
              <a:rPr lang="en-SG" sz="2400" dirty="0"/>
              <a:t>, pinch column elongation </a:t>
            </a:r>
            <a:r>
              <a:rPr lang="en-SG" sz="2400" dirty="0" err="1"/>
              <a:t>dzf</a:t>
            </a:r>
            <a:r>
              <a:rPr lang="en-SG" sz="2400" dirty="0"/>
              <a:t>/</a:t>
            </a:r>
            <a:r>
              <a:rPr lang="en-SG" sz="2400" dirty="0" err="1"/>
              <a:t>dt</a:t>
            </a:r>
            <a:r>
              <a:rPr lang="en-SG" sz="2400" dirty="0"/>
              <a:t>, the specific heat ratio g and the nett energy input into the plasma (from Joule heating and radiation) </a:t>
            </a:r>
            <a:r>
              <a:rPr lang="en-SG" sz="2400" dirty="0" err="1"/>
              <a:t>dQ</a:t>
            </a:r>
            <a:r>
              <a:rPr lang="en-SG" sz="2400" dirty="0"/>
              <a:t>/</a:t>
            </a:r>
            <a:r>
              <a:rPr lang="en-SG" sz="2400" dirty="0" err="1"/>
              <a:t>dt</a:t>
            </a:r>
            <a:endParaRPr lang="en-MY" sz="2400" dirty="0"/>
          </a:p>
          <a:p>
            <a:r>
              <a:rPr lang="en-SG" dirty="0"/>
              <a:t> </a:t>
            </a:r>
            <a:endParaRPr lang="en-MY"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962400"/>
            <a:ext cx="7646068" cy="156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31651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686800" cy="1143000"/>
          </a:xfrm>
        </p:spPr>
        <p:txBody>
          <a:bodyPr>
            <a:noAutofit/>
          </a:bodyPr>
          <a:lstStyle/>
          <a:p>
            <a:r>
              <a:rPr lang="en-US" sz="2400" dirty="0">
                <a:solidFill>
                  <a:srgbClr val="FF0000"/>
                </a:solidFill>
              </a:rPr>
              <a:t>Systematic computation for gases including hydrogen, helium, neon, argon, krypton and xenon suggests a scaling law of </a:t>
            </a:r>
            <a:r>
              <a:rPr lang="en-US" sz="2400" dirty="0" smtClean="0">
                <a:solidFill>
                  <a:srgbClr val="FF0000"/>
                </a:solidFill>
                <a:sym typeface="Symbol" panose="05050102010706020507" pitchFamily="18" charset="2"/>
              </a:rPr>
              <a:t></a:t>
            </a:r>
            <a:r>
              <a:rPr lang="en-US" sz="2400" baseline="-25000" dirty="0" smtClean="0">
                <a:solidFill>
                  <a:srgbClr val="FF0000"/>
                </a:solidFill>
              </a:rPr>
              <a:t>min</a:t>
            </a:r>
            <a:r>
              <a:rPr lang="en-US" sz="2400" dirty="0" smtClean="0">
                <a:solidFill>
                  <a:srgbClr val="FF0000"/>
                </a:solidFill>
              </a:rPr>
              <a:t> </a:t>
            </a:r>
            <a:r>
              <a:rPr lang="en-US" sz="2400" dirty="0">
                <a:solidFill>
                  <a:srgbClr val="FF0000"/>
                </a:solidFill>
              </a:rPr>
              <a:t>= </a:t>
            </a:r>
            <a:r>
              <a:rPr lang="en-US" sz="2400" dirty="0" err="1">
                <a:solidFill>
                  <a:srgbClr val="FF0000"/>
                </a:solidFill>
              </a:rPr>
              <a:t>r</a:t>
            </a:r>
            <a:r>
              <a:rPr lang="en-US" sz="2400" baseline="-25000" dirty="0" err="1">
                <a:solidFill>
                  <a:srgbClr val="FF0000"/>
                </a:solidFill>
              </a:rPr>
              <a:t>min</a:t>
            </a:r>
            <a:r>
              <a:rPr lang="en-US" sz="2400" dirty="0">
                <a:solidFill>
                  <a:srgbClr val="FF0000"/>
                </a:solidFill>
              </a:rPr>
              <a:t>/</a:t>
            </a:r>
            <a:r>
              <a:rPr lang="en-US" sz="2400" i="1" dirty="0">
                <a:solidFill>
                  <a:srgbClr val="FF0000"/>
                </a:solidFill>
              </a:rPr>
              <a:t>a</a:t>
            </a:r>
            <a:r>
              <a:rPr lang="en-US" sz="2400" dirty="0">
                <a:solidFill>
                  <a:srgbClr val="FF0000"/>
                </a:solidFill>
              </a:rPr>
              <a:t> </a:t>
            </a:r>
            <a:r>
              <a:rPr lang="en-US" sz="2400" dirty="0" smtClean="0">
                <a:solidFill>
                  <a:srgbClr val="FF0000"/>
                </a:solidFill>
              </a:rPr>
              <a:t/>
            </a:r>
            <a:br>
              <a:rPr lang="en-US" sz="2400" dirty="0" smtClean="0">
                <a:solidFill>
                  <a:srgbClr val="FF0000"/>
                </a:solidFill>
              </a:rPr>
            </a:br>
            <a:r>
              <a:rPr lang="en-US" sz="2400" dirty="0" smtClean="0">
                <a:solidFill>
                  <a:srgbClr val="FF0000"/>
                </a:solidFill>
              </a:rPr>
              <a:t>as</a:t>
            </a:r>
            <a:r>
              <a:rPr lang="en-US" sz="2400" i="1" dirty="0" smtClean="0">
                <a:solidFill>
                  <a:srgbClr val="FF0000"/>
                </a:solidFill>
              </a:rPr>
              <a:t> </a:t>
            </a:r>
            <a:r>
              <a:rPr lang="en-US" sz="2400" dirty="0">
                <a:solidFill>
                  <a:srgbClr val="FF0000"/>
                </a:solidFill>
              </a:rPr>
              <a:t>a</a:t>
            </a:r>
            <a:r>
              <a:rPr lang="en-US" sz="2400" i="1" dirty="0">
                <a:solidFill>
                  <a:srgbClr val="FF0000"/>
                </a:solidFill>
              </a:rPr>
              <a:t> </a:t>
            </a:r>
            <a:r>
              <a:rPr lang="en-US" sz="2400" dirty="0">
                <a:solidFill>
                  <a:srgbClr val="FF0000"/>
                </a:solidFill>
              </a:rPr>
              <a:t>function of atomic number </a:t>
            </a:r>
            <a:endParaRPr lang="en-MY" sz="2400" dirty="0">
              <a:solidFill>
                <a:srgbClr val="FF0000"/>
              </a:solidFill>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066800"/>
            <a:ext cx="8001000" cy="85090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19716" y="1905000"/>
            <a:ext cx="6834147"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3228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4854" y="1017833"/>
            <a:ext cx="7919545" cy="4893647"/>
          </a:xfrm>
          <a:prstGeom prst="rect">
            <a:avLst/>
          </a:prstGeom>
        </p:spPr>
        <p:txBody>
          <a:bodyPr wrap="square">
            <a:spAutoFit/>
          </a:bodyPr>
          <a:lstStyle/>
          <a:p>
            <a:r>
              <a:rPr lang="en-SG" sz="2400" dirty="0">
                <a:ea typeface="SimSun"/>
                <a:cs typeface="Mangal"/>
              </a:rPr>
              <a:t>The enhancement of compression as a function of gas is indicated in Fig 7. Plotting Fig 7 on log-log scale shows (Fig 8), that the chart should be separated into two regions with distinctive power laws. The lower compression region from hydrogen to neon has </a:t>
            </a:r>
            <a:r>
              <a:rPr lang="en-SG" sz="2400" dirty="0" err="1">
                <a:latin typeface="Symbol"/>
                <a:ea typeface="SimSun"/>
                <a:cs typeface="Mangal"/>
              </a:rPr>
              <a:t>k</a:t>
            </a:r>
            <a:r>
              <a:rPr lang="en-SG" sz="2400" baseline="-25000" dirty="0" err="1">
                <a:ea typeface="SimSun"/>
                <a:cs typeface="Mangal"/>
              </a:rPr>
              <a:t>min</a:t>
            </a:r>
            <a:r>
              <a:rPr lang="en-SG" sz="2400" dirty="0">
                <a:ea typeface="SimSun"/>
                <a:cs typeface="Mangal"/>
              </a:rPr>
              <a:t> =0.17 A</a:t>
            </a:r>
            <a:r>
              <a:rPr lang="en-SG" sz="2400" baseline="30000" dirty="0">
                <a:ea typeface="SimSun"/>
                <a:cs typeface="Mangal"/>
              </a:rPr>
              <a:t>-0.30</a:t>
            </a:r>
            <a:r>
              <a:rPr lang="en-SG" sz="2400" dirty="0">
                <a:ea typeface="SimSun"/>
                <a:cs typeface="Mangal"/>
              </a:rPr>
              <a:t> with neon with </a:t>
            </a:r>
            <a:r>
              <a:rPr lang="en-SG" sz="2400" dirty="0" err="1">
                <a:latin typeface="Symbol"/>
                <a:ea typeface="SimSun"/>
                <a:cs typeface="Mangal"/>
              </a:rPr>
              <a:t>k</a:t>
            </a:r>
            <a:r>
              <a:rPr lang="en-SG" sz="2400" baseline="-25000" dirty="0" err="1">
                <a:ea typeface="SimSun"/>
                <a:cs typeface="Mangal"/>
              </a:rPr>
              <a:t>min</a:t>
            </a:r>
            <a:r>
              <a:rPr lang="en-SG" sz="2400" dirty="0">
                <a:ea typeface="SimSun"/>
                <a:cs typeface="Mangal"/>
              </a:rPr>
              <a:t> just below 0.1. The higher compression region from neon to xenon has </a:t>
            </a:r>
            <a:r>
              <a:rPr lang="en-SG" sz="2400" dirty="0" err="1">
                <a:latin typeface="Symbol"/>
                <a:ea typeface="SimSun"/>
                <a:cs typeface="Mangal"/>
              </a:rPr>
              <a:t>k</a:t>
            </a:r>
            <a:r>
              <a:rPr lang="en-SG" sz="2400" baseline="-25000" dirty="0" err="1">
                <a:ea typeface="SimSun"/>
                <a:cs typeface="Mangal"/>
              </a:rPr>
              <a:t>min</a:t>
            </a:r>
            <a:r>
              <a:rPr lang="en-SG" sz="2400" dirty="0">
                <a:ea typeface="SimSun"/>
                <a:cs typeface="Mangal"/>
              </a:rPr>
              <a:t>=18.14A</a:t>
            </a:r>
            <a:r>
              <a:rPr lang="en-SG" sz="2400" baseline="30000" dirty="0">
                <a:ea typeface="SimSun"/>
                <a:cs typeface="Mangal"/>
              </a:rPr>
              <a:t>-2.37</a:t>
            </a:r>
            <a:r>
              <a:rPr lang="en-SG" sz="2400" dirty="0">
                <a:ea typeface="SimSun"/>
                <a:cs typeface="Mangal"/>
              </a:rPr>
              <a:t>. We can attribute the increase of compression with atomic number A from hydrogen to neon primarily to specific heat ratio compressibility effects; whereas from neon onwards the effect is primarily due to net radiation effect. The transition gas in neon which exhibits in significant proportions of  thermodynamic enhancement and radiation- enhancement</a:t>
            </a:r>
            <a:endParaRPr lang="en-MY" sz="2400" dirty="0"/>
          </a:p>
        </p:txBody>
      </p:sp>
    </p:spTree>
    <p:extLst>
      <p:ext uri="{BB962C8B-B14F-4D97-AF65-F5344CB8AC3E}">
        <p14:creationId xmlns:p14="http://schemas.microsoft.com/office/powerpoint/2010/main" val="2425998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General scaling rule-of-thumb</a:t>
            </a:r>
            <a:endParaRPr lang="en-MY" b="1" dirty="0">
              <a:solidFill>
                <a:srgbClr val="FF0000"/>
              </a:solidFill>
            </a:endParaRPr>
          </a:p>
        </p:txBody>
      </p:sp>
      <p:sp>
        <p:nvSpPr>
          <p:cNvPr id="3" name="Rectangle 2"/>
          <p:cNvSpPr/>
          <p:nvPr/>
        </p:nvSpPr>
        <p:spPr>
          <a:xfrm>
            <a:off x="533400" y="1305342"/>
            <a:ext cx="8305800" cy="4524315"/>
          </a:xfrm>
          <a:prstGeom prst="rect">
            <a:avLst/>
          </a:prstGeom>
        </p:spPr>
        <p:txBody>
          <a:bodyPr wrap="square">
            <a:spAutoFit/>
          </a:bodyPr>
          <a:lstStyle/>
          <a:p>
            <a:pPr marL="342900" indent="-342900">
              <a:buFont typeface="Arial" panose="020B0604020202020204" pitchFamily="34" charset="0"/>
              <a:buChar char="•"/>
            </a:pPr>
            <a:r>
              <a:rPr lang="en-AU" sz="2400" dirty="0" smtClean="0"/>
              <a:t>The yield </a:t>
            </a:r>
            <a:r>
              <a:rPr lang="en-AU" sz="2400" dirty="0"/>
              <a:t>of a radiation Y of hot and dense plasma depends on the </a:t>
            </a:r>
            <a:r>
              <a:rPr lang="en-AU" sz="2400" dirty="0">
                <a:solidFill>
                  <a:srgbClr val="0000FF"/>
                </a:solidFill>
              </a:rPr>
              <a:t>radiation volume </a:t>
            </a:r>
            <a:r>
              <a:rPr lang="en-AU" sz="2400" dirty="0"/>
              <a:t>and the </a:t>
            </a:r>
            <a:r>
              <a:rPr lang="en-AU" sz="2400" dirty="0">
                <a:solidFill>
                  <a:srgbClr val="0000FF"/>
                </a:solidFill>
              </a:rPr>
              <a:t>radiation time </a:t>
            </a:r>
            <a:r>
              <a:rPr lang="en-AU" sz="2400" dirty="0"/>
              <a:t>of that plasma. </a:t>
            </a:r>
            <a:endParaRPr lang="en-AU" sz="2400" dirty="0" smtClean="0"/>
          </a:p>
          <a:p>
            <a:pPr marL="342900" indent="-342900">
              <a:buFont typeface="Arial" panose="020B0604020202020204" pitchFamily="34" charset="0"/>
              <a:buChar char="•"/>
            </a:pPr>
            <a:r>
              <a:rPr lang="en-AU" sz="2400" dirty="0" smtClean="0"/>
              <a:t>Consideration </a:t>
            </a:r>
            <a:r>
              <a:rPr lang="en-AU" sz="2400" dirty="0"/>
              <a:t>of any coupled set of equation of motion and circuit applied to the DPF indicates that </a:t>
            </a:r>
            <a:r>
              <a:rPr lang="en-AU" sz="2400" dirty="0">
                <a:solidFill>
                  <a:srgbClr val="0000FF"/>
                </a:solidFill>
              </a:rPr>
              <a:t>each of the four dimensions of the radiating plasma pinch </a:t>
            </a:r>
            <a:r>
              <a:rPr lang="en-AU" sz="2400" dirty="0"/>
              <a:t>(</a:t>
            </a:r>
            <a:r>
              <a:rPr lang="en-AU" sz="2400" dirty="0" err="1"/>
              <a:t>ie</a:t>
            </a:r>
            <a:r>
              <a:rPr lang="en-AU" sz="2400" dirty="0"/>
              <a:t> the three spatial dimensions and the temporal dimension) </a:t>
            </a:r>
            <a:r>
              <a:rPr lang="en-AU" sz="2400" dirty="0">
                <a:solidFill>
                  <a:srgbClr val="0000FF"/>
                </a:solidFill>
              </a:rPr>
              <a:t>is proportional to the anode radius ‘a’</a:t>
            </a:r>
            <a:r>
              <a:rPr lang="en-AU" sz="2400" dirty="0"/>
              <a:t>. </a:t>
            </a:r>
            <a:endParaRPr lang="en-AU" sz="2400" dirty="0" smtClean="0"/>
          </a:p>
          <a:p>
            <a:pPr marL="342900" indent="-342900">
              <a:buFont typeface="Arial" panose="020B0604020202020204" pitchFamily="34" charset="0"/>
              <a:buChar char="•"/>
            </a:pPr>
            <a:r>
              <a:rPr lang="en-AU" sz="2400" dirty="0" smtClean="0"/>
              <a:t>This </a:t>
            </a:r>
            <a:r>
              <a:rPr lang="en-AU" sz="2400" dirty="0"/>
              <a:t>results immediately in the </a:t>
            </a:r>
            <a:r>
              <a:rPr lang="en-AU" sz="2400" dirty="0">
                <a:solidFill>
                  <a:srgbClr val="0000FF"/>
                </a:solidFill>
              </a:rPr>
              <a:t>rule-of-thumb</a:t>
            </a:r>
            <a:r>
              <a:rPr lang="en-AU" sz="2400" dirty="0"/>
              <a:t> that </a:t>
            </a:r>
            <a:r>
              <a:rPr lang="en-AU" sz="2400" dirty="0">
                <a:solidFill>
                  <a:srgbClr val="0000FF"/>
                </a:solidFill>
              </a:rPr>
              <a:t>Y ~ a</a:t>
            </a:r>
            <a:r>
              <a:rPr lang="en-AU" sz="2400" baseline="30000" dirty="0">
                <a:solidFill>
                  <a:srgbClr val="0000FF"/>
                </a:solidFill>
              </a:rPr>
              <a:t>4</a:t>
            </a:r>
            <a:r>
              <a:rPr lang="en-AU" sz="2400" dirty="0"/>
              <a:t>.  </a:t>
            </a:r>
            <a:endParaRPr lang="en-AU" sz="2400" dirty="0" smtClean="0"/>
          </a:p>
          <a:p>
            <a:pPr marL="342900" indent="-342900">
              <a:buFont typeface="Arial" panose="020B0604020202020204" pitchFamily="34" charset="0"/>
              <a:buChar char="•"/>
            </a:pPr>
            <a:r>
              <a:rPr lang="en-AU" sz="2400" dirty="0" smtClean="0"/>
              <a:t>A </a:t>
            </a:r>
            <a:r>
              <a:rPr lang="en-AU" sz="2400" dirty="0"/>
              <a:t>further </a:t>
            </a:r>
            <a:r>
              <a:rPr lang="en-AU" sz="2400" dirty="0" smtClean="0"/>
              <a:t>observation: </a:t>
            </a:r>
            <a:r>
              <a:rPr lang="en-AU" sz="2400" dirty="0"/>
              <a:t>value of </a:t>
            </a:r>
            <a:r>
              <a:rPr lang="en-AU" sz="2400" dirty="0">
                <a:solidFill>
                  <a:srgbClr val="0000FF"/>
                </a:solidFill>
              </a:rPr>
              <a:t>‘a’ is proportional to the discharge </a:t>
            </a:r>
            <a:r>
              <a:rPr lang="en-AU" sz="2400" dirty="0" smtClean="0">
                <a:solidFill>
                  <a:srgbClr val="0000FF"/>
                </a:solidFill>
              </a:rPr>
              <a:t>current</a:t>
            </a:r>
            <a:r>
              <a:rPr lang="en-AU" sz="2400" dirty="0" smtClean="0"/>
              <a:t>.</a:t>
            </a:r>
          </a:p>
          <a:p>
            <a:pPr marL="342900" indent="-342900">
              <a:buFont typeface="Arial" panose="020B0604020202020204" pitchFamily="34" charset="0"/>
              <a:buChar char="•"/>
            </a:pPr>
            <a:r>
              <a:rPr lang="en-AU" sz="2400" dirty="0" smtClean="0"/>
              <a:t>Thus the </a:t>
            </a:r>
            <a:r>
              <a:rPr lang="en-AU" sz="2400" dirty="0"/>
              <a:t>well-known general </a:t>
            </a:r>
            <a:r>
              <a:rPr lang="en-AU" sz="2400" dirty="0">
                <a:solidFill>
                  <a:srgbClr val="0000FF"/>
                </a:solidFill>
              </a:rPr>
              <a:t>scaling rule-of-thumb</a:t>
            </a:r>
            <a:r>
              <a:rPr lang="en-AU" sz="2400" dirty="0"/>
              <a:t> that </a:t>
            </a:r>
            <a:r>
              <a:rPr lang="en-AU" sz="2400" dirty="0" smtClean="0"/>
              <a:t>yield</a:t>
            </a:r>
          </a:p>
          <a:p>
            <a:pPr indent="349250"/>
            <a:r>
              <a:rPr lang="en-AU" sz="2400" dirty="0" smtClean="0"/>
              <a:t> </a:t>
            </a:r>
            <a:r>
              <a:rPr lang="en-AU" sz="2400" b="1" dirty="0">
                <a:solidFill>
                  <a:srgbClr val="FF0000"/>
                </a:solidFill>
              </a:rPr>
              <a:t>Y ~ I</a:t>
            </a:r>
            <a:r>
              <a:rPr lang="en-AU" sz="2400" b="1" baseline="30000" dirty="0">
                <a:solidFill>
                  <a:srgbClr val="FF0000"/>
                </a:solidFill>
              </a:rPr>
              <a:t>4</a:t>
            </a:r>
            <a:r>
              <a:rPr lang="en-AU" sz="2400" b="1" dirty="0">
                <a:solidFill>
                  <a:srgbClr val="FF0000"/>
                </a:solidFill>
              </a:rPr>
              <a:t>.</a:t>
            </a:r>
            <a:endParaRPr lang="en-MY" sz="2400" b="1" dirty="0">
              <a:solidFill>
                <a:srgbClr val="FF0000"/>
              </a:solidFill>
            </a:endParaRPr>
          </a:p>
        </p:txBody>
      </p:sp>
    </p:spTree>
    <p:extLst>
      <p:ext uri="{BB962C8B-B14F-4D97-AF65-F5344CB8AC3E}">
        <p14:creationId xmlns:p14="http://schemas.microsoft.com/office/powerpoint/2010/main" val="7495130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19200"/>
            <a:ext cx="7391400" cy="4438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95617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76200" y="381000"/>
            <a:ext cx="8915400" cy="838200"/>
          </a:xfrm>
        </p:spPr>
        <p:txBody>
          <a:bodyPr>
            <a:noAutofit/>
          </a:bodyPr>
          <a:lstStyle/>
          <a:p>
            <a:pPr eaLnBrk="1" hangingPunct="1"/>
            <a:r>
              <a:rPr lang="en-AU" altLang="zh-CN" sz="2800" b="1" dirty="0" smtClean="0">
                <a:solidFill>
                  <a:srgbClr val="FF0000"/>
                </a:solidFill>
                <a:ea typeface="SimSun" pitchFamily="2" charset="-122"/>
              </a:rPr>
              <a:t>Summary of scaling laws compiled in this paper   (1/2) </a:t>
            </a:r>
            <a:endParaRPr lang="en-US" sz="2800" b="1" dirty="0" smtClean="0">
              <a:solidFill>
                <a:srgbClr val="FF0000"/>
              </a:solidFill>
            </a:endParaRPr>
          </a:p>
        </p:txBody>
      </p:sp>
      <p:sp>
        <p:nvSpPr>
          <p:cNvPr id="37891" name="Rectangle 3"/>
          <p:cNvSpPr>
            <a:spLocks noGrp="1" noChangeArrowheads="1"/>
          </p:cNvSpPr>
          <p:nvPr>
            <p:ph type="body" idx="4294967295"/>
          </p:nvPr>
        </p:nvSpPr>
        <p:spPr>
          <a:xfrm>
            <a:off x="76200" y="1143000"/>
            <a:ext cx="8915400" cy="5029200"/>
          </a:xfrm>
        </p:spPr>
        <p:txBody>
          <a:bodyPr>
            <a:normAutofit fontScale="92500" lnSpcReduction="20000"/>
          </a:bodyPr>
          <a:lstStyle/>
          <a:p>
            <a:pPr marL="465138" indent="-465138" eaLnBrk="1" hangingPunct="1">
              <a:lnSpc>
                <a:spcPct val="90000"/>
              </a:lnSpc>
              <a:buNone/>
            </a:pPr>
            <a:r>
              <a:rPr lang="en-AU" altLang="zh-CN" sz="2000" b="1" dirty="0" smtClean="0">
                <a:solidFill>
                  <a:srgbClr val="000000"/>
                </a:solidFill>
                <a:ea typeface="SimSun" pitchFamily="2" charset="-122"/>
                <a:cs typeface="Times New Roman" pitchFamily="18" charset="0"/>
              </a:rPr>
              <a:t>1)   The</a:t>
            </a:r>
            <a:r>
              <a:rPr lang="en-AU" altLang="zh-CN" sz="2000" b="1" dirty="0" smtClean="0">
                <a:solidFill>
                  <a:srgbClr val="0000FF"/>
                </a:solidFill>
                <a:ea typeface="SimSun" pitchFamily="2" charset="-122"/>
                <a:cs typeface="Times New Roman" pitchFamily="18" charset="0"/>
              </a:rPr>
              <a:t> </a:t>
            </a:r>
            <a:r>
              <a:rPr lang="en-AU" altLang="zh-CN" sz="2800" b="1" dirty="0" smtClean="0">
                <a:solidFill>
                  <a:srgbClr val="0000FF"/>
                </a:solidFill>
                <a:ea typeface="SimSun" pitchFamily="2" charset="-122"/>
                <a:cs typeface="Times New Roman" pitchFamily="18" charset="0"/>
              </a:rPr>
              <a:t>neutron</a:t>
            </a:r>
            <a:r>
              <a:rPr lang="en-AU" altLang="zh-CN" sz="2000" b="1" dirty="0" smtClean="0">
                <a:solidFill>
                  <a:srgbClr val="0000FF"/>
                </a:solidFill>
                <a:ea typeface="SimSun" pitchFamily="2" charset="-122"/>
                <a:cs typeface="Times New Roman" pitchFamily="18" charset="0"/>
              </a:rPr>
              <a:t> </a:t>
            </a:r>
            <a:r>
              <a:rPr lang="en-AU" altLang="zh-CN" sz="2000" b="1" dirty="0" smtClean="0">
                <a:solidFill>
                  <a:srgbClr val="000000"/>
                </a:solidFill>
                <a:ea typeface="SimSun" pitchFamily="2" charset="-122"/>
                <a:cs typeface="Times New Roman" pitchFamily="18" charset="0"/>
              </a:rPr>
              <a:t>yield scaling laws:</a:t>
            </a:r>
            <a:endParaRPr lang="en-AU" altLang="zh-CN" sz="2000" b="1" i="1" dirty="0" smtClean="0">
              <a:solidFill>
                <a:srgbClr val="000000"/>
              </a:solidFill>
              <a:ea typeface="SimSun" pitchFamily="2" charset="-122"/>
              <a:cs typeface="Times New Roman" pitchFamily="18" charset="0"/>
            </a:endParaRPr>
          </a:p>
          <a:p>
            <a:pPr marL="465138" indent="-128588" eaLnBrk="1" hangingPunct="1">
              <a:lnSpc>
                <a:spcPct val="90000"/>
              </a:lnSpc>
              <a:buNone/>
            </a:pPr>
            <a:r>
              <a:rPr lang="en-AU" altLang="zh-CN" sz="2000" b="1" i="1" dirty="0" err="1" smtClean="0">
                <a:solidFill>
                  <a:srgbClr val="000000"/>
                </a:solidFill>
                <a:ea typeface="SimSun" pitchFamily="2" charset="-122"/>
                <a:cs typeface="Times New Roman" pitchFamily="18" charset="0"/>
              </a:rPr>
              <a:t>Y</a:t>
            </a:r>
            <a:r>
              <a:rPr lang="en-AU" altLang="zh-CN" sz="2000" b="1" i="1" baseline="-30000" dirty="0" err="1" smtClean="0">
                <a:solidFill>
                  <a:srgbClr val="000000"/>
                </a:solidFill>
                <a:ea typeface="SimSun" pitchFamily="2" charset="-122"/>
                <a:cs typeface="Times New Roman" pitchFamily="18" charset="0"/>
              </a:rPr>
              <a:t>n</a:t>
            </a:r>
            <a:r>
              <a:rPr lang="en-AU" altLang="zh-CN" sz="2000" b="1" i="1" baseline="-30000" dirty="0" smtClean="0">
                <a:solidFill>
                  <a:srgbClr val="000000"/>
                </a:solidFill>
                <a:ea typeface="SimSun" pitchFamily="2" charset="-122"/>
                <a:cs typeface="Times New Roman" pitchFamily="18" charset="0"/>
              </a:rPr>
              <a:t> </a:t>
            </a:r>
            <a:r>
              <a:rPr lang="en-AU" altLang="zh-CN" sz="2000" b="1" dirty="0" smtClean="0">
                <a:solidFill>
                  <a:srgbClr val="000000"/>
                </a:solidFill>
                <a:ea typeface="SimSun" pitchFamily="2" charset="-122"/>
                <a:cs typeface="Times New Roman" pitchFamily="18" charset="0"/>
              </a:rPr>
              <a:t>=</a:t>
            </a:r>
            <a:r>
              <a:rPr lang="en-AU" altLang="zh-CN" sz="2000" b="1" i="1" baseline="-30000" dirty="0" smtClean="0">
                <a:solidFill>
                  <a:srgbClr val="000000"/>
                </a:solidFill>
                <a:ea typeface="SimSun" pitchFamily="2" charset="-122"/>
                <a:cs typeface="Times New Roman" pitchFamily="18" charset="0"/>
              </a:rPr>
              <a:t> </a:t>
            </a:r>
            <a:r>
              <a:rPr lang="en-AU" altLang="zh-CN" sz="2000" b="1" dirty="0" smtClean="0">
                <a:solidFill>
                  <a:srgbClr val="000000"/>
                </a:solidFill>
                <a:ea typeface="SimSun" pitchFamily="2" charset="-122"/>
                <a:cs typeface="Times New Roman" pitchFamily="18" charset="0"/>
              </a:rPr>
              <a:t>3.2 × 10</a:t>
            </a:r>
            <a:r>
              <a:rPr lang="en-AU" altLang="zh-CN" sz="2000" b="1" baseline="30000" dirty="0" smtClean="0">
                <a:solidFill>
                  <a:srgbClr val="000000"/>
                </a:solidFill>
                <a:ea typeface="SimSun" pitchFamily="2" charset="-122"/>
                <a:cs typeface="Times New Roman" pitchFamily="18" charset="0"/>
              </a:rPr>
              <a:t>11 </a:t>
            </a:r>
            <a:r>
              <a:rPr lang="en-AU" altLang="zh-CN" sz="2000" b="1" i="1" dirty="0" smtClean="0">
                <a:solidFill>
                  <a:srgbClr val="000000"/>
                </a:solidFill>
                <a:ea typeface="SimSun" pitchFamily="2" charset="-122"/>
                <a:cs typeface="Times New Roman" pitchFamily="18" charset="0"/>
              </a:rPr>
              <a:t>I</a:t>
            </a:r>
            <a:r>
              <a:rPr lang="en-AU" altLang="zh-CN" sz="2000" b="1" i="1" baseline="-30000" dirty="0" smtClean="0">
                <a:solidFill>
                  <a:srgbClr val="000000"/>
                </a:solidFill>
                <a:ea typeface="SimSun" pitchFamily="2" charset="-122"/>
                <a:cs typeface="Times New Roman" pitchFamily="18" charset="0"/>
              </a:rPr>
              <a:t>pinch</a:t>
            </a:r>
            <a:r>
              <a:rPr lang="en-AU" altLang="zh-CN" sz="2000" b="1" baseline="30000" dirty="0" smtClean="0">
                <a:solidFill>
                  <a:srgbClr val="000000"/>
                </a:solidFill>
                <a:ea typeface="SimSun" pitchFamily="2" charset="-122"/>
                <a:cs typeface="Times New Roman" pitchFamily="18" charset="0"/>
              </a:rPr>
              <a:t>4.5</a:t>
            </a:r>
            <a:r>
              <a:rPr lang="en-AU" altLang="zh-CN" sz="2000" b="1" dirty="0" smtClean="0">
                <a:solidFill>
                  <a:srgbClr val="000000"/>
                </a:solidFill>
                <a:ea typeface="SimSun" pitchFamily="2" charset="-122"/>
                <a:cs typeface="Times New Roman" pitchFamily="18" charset="0"/>
              </a:rPr>
              <a:t> and </a:t>
            </a:r>
            <a:endParaRPr lang="en-AU" altLang="zh-CN" sz="2000" b="1" i="1" dirty="0" smtClean="0">
              <a:solidFill>
                <a:srgbClr val="000000"/>
              </a:solidFill>
              <a:ea typeface="SimSun" pitchFamily="2" charset="-122"/>
              <a:cs typeface="Times New Roman" pitchFamily="18" charset="0"/>
            </a:endParaRPr>
          </a:p>
          <a:p>
            <a:pPr marL="465138" indent="-128588" eaLnBrk="1" hangingPunct="1">
              <a:lnSpc>
                <a:spcPct val="90000"/>
              </a:lnSpc>
              <a:buNone/>
            </a:pPr>
            <a:r>
              <a:rPr lang="en-AU" altLang="zh-CN" sz="2000" b="1" i="1" dirty="0" err="1" smtClean="0">
                <a:solidFill>
                  <a:srgbClr val="000000"/>
                </a:solidFill>
                <a:ea typeface="SimSun" pitchFamily="2" charset="-122"/>
                <a:cs typeface="Times New Roman" pitchFamily="18" charset="0"/>
              </a:rPr>
              <a:t>Y</a:t>
            </a:r>
            <a:r>
              <a:rPr lang="en-AU" altLang="zh-CN" sz="2000" b="1" i="1" baseline="-30000" dirty="0" err="1" smtClean="0">
                <a:solidFill>
                  <a:srgbClr val="000000"/>
                </a:solidFill>
                <a:ea typeface="SimSun" pitchFamily="2" charset="-122"/>
                <a:cs typeface="Times New Roman" pitchFamily="18" charset="0"/>
              </a:rPr>
              <a:t>n</a:t>
            </a:r>
            <a:r>
              <a:rPr lang="en-AU" altLang="zh-CN" sz="2000" b="1" i="1" baseline="-30000" dirty="0" smtClean="0">
                <a:solidFill>
                  <a:srgbClr val="000000"/>
                </a:solidFill>
                <a:ea typeface="SimSun" pitchFamily="2" charset="-122"/>
                <a:cs typeface="Times New Roman" pitchFamily="18" charset="0"/>
              </a:rPr>
              <a:t> </a:t>
            </a:r>
            <a:r>
              <a:rPr lang="en-AU" altLang="zh-CN" sz="2000" b="1" dirty="0" smtClean="0">
                <a:solidFill>
                  <a:srgbClr val="000000"/>
                </a:solidFill>
                <a:ea typeface="SimSun" pitchFamily="2" charset="-122"/>
                <a:cs typeface="Times New Roman" pitchFamily="18" charset="0"/>
              </a:rPr>
              <a:t>=</a:t>
            </a:r>
            <a:r>
              <a:rPr lang="en-AU" altLang="zh-CN" sz="2000" b="1" i="1" baseline="-30000" dirty="0" smtClean="0">
                <a:solidFill>
                  <a:srgbClr val="000000"/>
                </a:solidFill>
                <a:ea typeface="SimSun" pitchFamily="2" charset="-122"/>
                <a:cs typeface="Times New Roman" pitchFamily="18" charset="0"/>
              </a:rPr>
              <a:t> </a:t>
            </a:r>
            <a:r>
              <a:rPr lang="en-AU" altLang="zh-CN" sz="2000" b="1" dirty="0" smtClean="0">
                <a:solidFill>
                  <a:srgbClr val="000000"/>
                </a:solidFill>
                <a:ea typeface="SimSun" pitchFamily="2" charset="-122"/>
                <a:cs typeface="Times New Roman" pitchFamily="18" charset="0"/>
              </a:rPr>
              <a:t>1.8 × 10</a:t>
            </a:r>
            <a:r>
              <a:rPr lang="en-AU" altLang="zh-CN" sz="2000" b="1" baseline="30000" dirty="0" smtClean="0">
                <a:solidFill>
                  <a:srgbClr val="000000"/>
                </a:solidFill>
                <a:ea typeface="SimSun" pitchFamily="2" charset="-122"/>
                <a:cs typeface="Times New Roman" pitchFamily="18" charset="0"/>
              </a:rPr>
              <a:t>10 </a:t>
            </a:r>
            <a:r>
              <a:rPr lang="en-AU" altLang="zh-CN" sz="2000" b="1" i="1" dirty="0" smtClean="0">
                <a:solidFill>
                  <a:srgbClr val="000000"/>
                </a:solidFill>
                <a:ea typeface="SimSun" pitchFamily="2" charset="-122"/>
                <a:cs typeface="Times New Roman" pitchFamily="18" charset="0"/>
              </a:rPr>
              <a:t>I</a:t>
            </a:r>
            <a:r>
              <a:rPr lang="en-AU" altLang="zh-CN" sz="2000" b="1" i="1" baseline="-30000" dirty="0" smtClean="0">
                <a:solidFill>
                  <a:srgbClr val="000000"/>
                </a:solidFill>
                <a:ea typeface="SimSun" pitchFamily="2" charset="-122"/>
                <a:cs typeface="Times New Roman" pitchFamily="18" charset="0"/>
              </a:rPr>
              <a:t>peak</a:t>
            </a:r>
            <a:r>
              <a:rPr lang="en-AU" altLang="zh-CN" sz="2000" b="1" baseline="30000" dirty="0" smtClean="0">
                <a:solidFill>
                  <a:srgbClr val="000000"/>
                </a:solidFill>
                <a:ea typeface="SimSun" pitchFamily="2" charset="-122"/>
                <a:cs typeface="Times New Roman" pitchFamily="18" charset="0"/>
              </a:rPr>
              <a:t>3.8                  </a:t>
            </a:r>
            <a:r>
              <a:rPr lang="en-AU" altLang="zh-CN" sz="2000" b="1" dirty="0" smtClean="0">
                <a:solidFill>
                  <a:srgbClr val="000000"/>
                </a:solidFill>
                <a:ea typeface="SimSun" pitchFamily="2" charset="-122"/>
                <a:cs typeface="Times New Roman" pitchFamily="18" charset="0"/>
              </a:rPr>
              <a:t>current in MA</a:t>
            </a:r>
            <a:r>
              <a:rPr lang="en-AU" altLang="zh-CN" sz="2000" b="1" baseline="30000" dirty="0" smtClean="0">
                <a:solidFill>
                  <a:srgbClr val="000000"/>
                </a:solidFill>
                <a:ea typeface="SimSun" pitchFamily="2" charset="-122"/>
                <a:cs typeface="Times New Roman" pitchFamily="18" charset="0"/>
              </a:rPr>
              <a:t> </a:t>
            </a:r>
            <a:endParaRPr lang="en-AU" altLang="zh-CN" sz="2000" b="1" dirty="0" smtClean="0">
              <a:solidFill>
                <a:srgbClr val="000000"/>
              </a:solidFill>
              <a:ea typeface="SimSun" pitchFamily="2" charset="-122"/>
              <a:cs typeface="Times New Roman" pitchFamily="18" charset="0"/>
            </a:endParaRPr>
          </a:p>
          <a:p>
            <a:pPr marL="465138" indent="-128588" eaLnBrk="1" hangingPunct="1">
              <a:lnSpc>
                <a:spcPct val="90000"/>
              </a:lnSpc>
              <a:buNone/>
            </a:pPr>
            <a:r>
              <a:rPr lang="en-AU" altLang="zh-CN" sz="2000" b="1" i="1" dirty="0" err="1" smtClean="0">
                <a:solidFill>
                  <a:srgbClr val="000000"/>
                </a:solidFill>
                <a:latin typeface="Calibri" pitchFamily="34" charset="0"/>
                <a:ea typeface="Times New Roman" pitchFamily="18" charset="0"/>
                <a:cs typeface="Mangal" pitchFamily="18" charset="0"/>
              </a:rPr>
              <a:t>Y</a:t>
            </a:r>
            <a:r>
              <a:rPr lang="en-AU" altLang="zh-CN" sz="2000" b="1" i="1" baseline="-30000" dirty="0" err="1" smtClean="0">
                <a:solidFill>
                  <a:srgbClr val="000000"/>
                </a:solidFill>
                <a:latin typeface="Calibri" pitchFamily="34" charset="0"/>
                <a:ea typeface="Times New Roman" pitchFamily="18" charset="0"/>
                <a:cs typeface="Mangal" pitchFamily="18" charset="0"/>
              </a:rPr>
              <a:t>n</a:t>
            </a:r>
            <a:r>
              <a:rPr lang="en-AU" altLang="zh-CN" sz="2000" b="1" i="1" baseline="-30000" dirty="0" smtClean="0">
                <a:solidFill>
                  <a:srgbClr val="000000"/>
                </a:solidFill>
                <a:ea typeface="SimSun" pitchFamily="2" charset="-122"/>
                <a:cs typeface="Times New Roman" pitchFamily="18" charset="0"/>
              </a:rPr>
              <a:t> </a:t>
            </a:r>
            <a:r>
              <a:rPr lang="en-AU" altLang="zh-CN" sz="2000" b="1" i="1" dirty="0" smtClean="0">
                <a:solidFill>
                  <a:srgbClr val="000000"/>
                </a:solidFill>
                <a:latin typeface="Calibri" pitchFamily="34" charset="0"/>
                <a:ea typeface="Times New Roman" pitchFamily="18" charset="0"/>
                <a:cs typeface="Mangal" pitchFamily="18" charset="0"/>
              </a:rPr>
              <a:t>~</a:t>
            </a:r>
            <a:r>
              <a:rPr lang="en-AU" altLang="zh-CN" sz="2000" b="1" i="1" dirty="0" smtClean="0">
                <a:solidFill>
                  <a:srgbClr val="000000"/>
                </a:solidFill>
                <a:ea typeface="SimSun" pitchFamily="2" charset="-122"/>
                <a:cs typeface="Times New Roman" pitchFamily="18" charset="0"/>
              </a:rPr>
              <a:t> </a:t>
            </a:r>
            <a:r>
              <a:rPr lang="en-AU" altLang="zh-CN" sz="2000" b="1" i="1" dirty="0" smtClean="0">
                <a:solidFill>
                  <a:srgbClr val="000000"/>
                </a:solidFill>
                <a:latin typeface="Calibri" pitchFamily="34" charset="0"/>
                <a:ea typeface="Times New Roman" pitchFamily="18" charset="0"/>
                <a:cs typeface="Mangal" pitchFamily="18" charset="0"/>
              </a:rPr>
              <a:t>E</a:t>
            </a:r>
            <a:r>
              <a:rPr lang="en-AU" altLang="zh-CN" sz="2000" b="1" i="1" baseline="-30000" dirty="0" smtClean="0">
                <a:solidFill>
                  <a:srgbClr val="000000"/>
                </a:solidFill>
                <a:latin typeface="Calibri" pitchFamily="34" charset="0"/>
                <a:ea typeface="Times New Roman" pitchFamily="18" charset="0"/>
                <a:cs typeface="Mangal" pitchFamily="18" charset="0"/>
              </a:rPr>
              <a:t>0</a:t>
            </a:r>
            <a:r>
              <a:rPr lang="en-AU" altLang="zh-CN" sz="2000" b="1" i="1" baseline="30000" dirty="0" smtClean="0">
                <a:solidFill>
                  <a:srgbClr val="000000"/>
                </a:solidFill>
                <a:latin typeface="Calibri" pitchFamily="34" charset="0"/>
                <a:ea typeface="Times New Roman" pitchFamily="18" charset="0"/>
                <a:cs typeface="Mangal" pitchFamily="18" charset="0"/>
              </a:rPr>
              <a:t>2.0</a:t>
            </a:r>
            <a:r>
              <a:rPr lang="en-AU" altLang="zh-CN" sz="2000" b="1" dirty="0" smtClean="0">
                <a:solidFill>
                  <a:srgbClr val="000000"/>
                </a:solidFill>
                <a:latin typeface="Calibri" pitchFamily="34" charset="0"/>
                <a:ea typeface="Times New Roman" pitchFamily="18" charset="0"/>
                <a:cs typeface="Mangal" pitchFamily="18" charset="0"/>
              </a:rPr>
              <a:t> at tens of kJ to </a:t>
            </a:r>
            <a:r>
              <a:rPr lang="en-AU" altLang="zh-CN" sz="2000" b="1" i="1" dirty="0" err="1" smtClean="0">
                <a:solidFill>
                  <a:srgbClr val="000000"/>
                </a:solidFill>
                <a:latin typeface="Calibri" pitchFamily="34" charset="0"/>
                <a:ea typeface="Times New Roman" pitchFamily="18" charset="0"/>
                <a:cs typeface="Mangal" pitchFamily="18" charset="0"/>
              </a:rPr>
              <a:t>Y</a:t>
            </a:r>
            <a:r>
              <a:rPr lang="en-AU" altLang="zh-CN" sz="2000" b="1" i="1" baseline="-30000" dirty="0" err="1" smtClean="0">
                <a:solidFill>
                  <a:srgbClr val="000000"/>
                </a:solidFill>
                <a:latin typeface="Calibri" pitchFamily="34" charset="0"/>
                <a:ea typeface="Times New Roman" pitchFamily="18" charset="0"/>
                <a:cs typeface="Mangal" pitchFamily="18" charset="0"/>
              </a:rPr>
              <a:t>n</a:t>
            </a:r>
            <a:r>
              <a:rPr lang="en-AU" altLang="zh-CN" sz="2000" b="1" i="1" baseline="-30000" dirty="0" smtClean="0">
                <a:solidFill>
                  <a:srgbClr val="000000"/>
                </a:solidFill>
                <a:ea typeface="SimSun" pitchFamily="2" charset="-122"/>
                <a:cs typeface="Times New Roman" pitchFamily="18" charset="0"/>
              </a:rPr>
              <a:t> </a:t>
            </a:r>
            <a:r>
              <a:rPr lang="en-AU" altLang="zh-CN" sz="2000" b="1" i="1" dirty="0" smtClean="0">
                <a:solidFill>
                  <a:srgbClr val="000000"/>
                </a:solidFill>
                <a:latin typeface="Calibri" pitchFamily="34" charset="0"/>
                <a:ea typeface="Times New Roman" pitchFamily="18" charset="0"/>
                <a:cs typeface="Mangal" pitchFamily="18" charset="0"/>
              </a:rPr>
              <a:t>~</a:t>
            </a:r>
            <a:r>
              <a:rPr lang="en-AU" altLang="zh-CN" sz="2000" b="1" i="1" dirty="0" smtClean="0">
                <a:solidFill>
                  <a:srgbClr val="000000"/>
                </a:solidFill>
                <a:ea typeface="SimSun" pitchFamily="2" charset="-122"/>
                <a:cs typeface="Times New Roman" pitchFamily="18" charset="0"/>
              </a:rPr>
              <a:t> </a:t>
            </a:r>
            <a:r>
              <a:rPr lang="en-AU" altLang="zh-CN" sz="2000" b="1" i="1" dirty="0" smtClean="0">
                <a:solidFill>
                  <a:srgbClr val="000000"/>
                </a:solidFill>
                <a:latin typeface="Calibri" pitchFamily="34" charset="0"/>
                <a:ea typeface="Times New Roman" pitchFamily="18" charset="0"/>
                <a:cs typeface="Mangal" pitchFamily="18" charset="0"/>
              </a:rPr>
              <a:t>E</a:t>
            </a:r>
            <a:r>
              <a:rPr lang="en-AU" altLang="zh-CN" sz="2000" b="1" i="1" baseline="-30000" dirty="0" smtClean="0">
                <a:solidFill>
                  <a:srgbClr val="000000"/>
                </a:solidFill>
                <a:latin typeface="Calibri" pitchFamily="34" charset="0"/>
                <a:ea typeface="Times New Roman" pitchFamily="18" charset="0"/>
                <a:cs typeface="Mangal" pitchFamily="18" charset="0"/>
              </a:rPr>
              <a:t>0</a:t>
            </a:r>
            <a:r>
              <a:rPr lang="en-AU" altLang="zh-CN" sz="2000" b="1" i="1" baseline="30000" dirty="0" smtClean="0">
                <a:solidFill>
                  <a:srgbClr val="000000"/>
                </a:solidFill>
                <a:latin typeface="Calibri" pitchFamily="34" charset="0"/>
                <a:ea typeface="Times New Roman" pitchFamily="18" charset="0"/>
                <a:cs typeface="Mangal" pitchFamily="18" charset="0"/>
              </a:rPr>
              <a:t>0.84</a:t>
            </a:r>
            <a:r>
              <a:rPr lang="en-AU" altLang="zh-CN" sz="2000" b="1" dirty="0" smtClean="0">
                <a:solidFill>
                  <a:srgbClr val="000000"/>
                </a:solidFill>
                <a:latin typeface="Calibri" pitchFamily="34" charset="0"/>
                <a:ea typeface="Times New Roman" pitchFamily="18" charset="0"/>
                <a:cs typeface="Mangal" pitchFamily="18" charset="0"/>
              </a:rPr>
              <a:t> at MJ level (up to 25MJ)</a:t>
            </a:r>
          </a:p>
          <a:p>
            <a:pPr marL="465138" indent="-128588" eaLnBrk="1" hangingPunct="1">
              <a:lnSpc>
                <a:spcPct val="90000"/>
              </a:lnSpc>
              <a:buNone/>
            </a:pPr>
            <a:endParaRPr lang="en-AU" altLang="zh-CN" sz="2000" b="1" dirty="0" smtClean="0">
              <a:solidFill>
                <a:srgbClr val="000000"/>
              </a:solidFill>
              <a:latin typeface="Calibri" pitchFamily="34" charset="0"/>
              <a:ea typeface="Times New Roman" pitchFamily="18" charset="0"/>
              <a:cs typeface="Mangal" pitchFamily="18" charset="0"/>
            </a:endParaRPr>
          </a:p>
          <a:p>
            <a:pPr marL="914400" indent="-914400" eaLnBrk="1" hangingPunct="1">
              <a:lnSpc>
                <a:spcPct val="90000"/>
              </a:lnSpc>
              <a:buNone/>
            </a:pPr>
            <a:r>
              <a:rPr lang="en-AU" altLang="zh-CN" sz="2000" b="1" dirty="0" smtClean="0">
                <a:solidFill>
                  <a:srgbClr val="000000"/>
                </a:solidFill>
                <a:ea typeface="SimSun" pitchFamily="2" charset="-122"/>
                <a:cs typeface="Times New Roman" pitchFamily="18" charset="0"/>
              </a:rPr>
              <a:t>2)   The characteristic </a:t>
            </a:r>
            <a:r>
              <a:rPr lang="en-AU" altLang="zh-CN" sz="2400" b="1" dirty="0" smtClean="0">
                <a:solidFill>
                  <a:srgbClr val="0000FF"/>
                </a:solidFill>
                <a:ea typeface="SimSun" pitchFamily="2" charset="-122"/>
                <a:cs typeface="Times New Roman" pitchFamily="18" charset="0"/>
              </a:rPr>
              <a:t>neon SXR </a:t>
            </a:r>
            <a:r>
              <a:rPr lang="en-AU" altLang="zh-CN" sz="2000" b="1" dirty="0" smtClean="0">
                <a:solidFill>
                  <a:srgbClr val="000000"/>
                </a:solidFill>
                <a:ea typeface="SimSun" pitchFamily="2" charset="-122"/>
                <a:cs typeface="Times New Roman" pitchFamily="18" charset="0"/>
              </a:rPr>
              <a:t>scaling laws are:</a:t>
            </a:r>
            <a:endParaRPr lang="en-AU" altLang="zh-CN" sz="2000" b="1" i="1" dirty="0" smtClean="0">
              <a:solidFill>
                <a:srgbClr val="000000"/>
              </a:solidFill>
              <a:ea typeface="SimSun" pitchFamily="2" charset="-122"/>
              <a:cs typeface="Times New Roman" pitchFamily="18" charset="0"/>
            </a:endParaRPr>
          </a:p>
          <a:p>
            <a:pPr marL="914400" indent="-577850">
              <a:lnSpc>
                <a:spcPct val="90000"/>
              </a:lnSpc>
              <a:buNone/>
            </a:pPr>
            <a:r>
              <a:rPr lang="en-AU" altLang="zh-CN" sz="2000" b="1" i="1" dirty="0" err="1" smtClean="0">
                <a:solidFill>
                  <a:srgbClr val="000000"/>
                </a:solidFill>
                <a:ea typeface="SimSun" pitchFamily="2" charset="-122"/>
                <a:cs typeface="Times New Roman" pitchFamily="18" charset="0"/>
              </a:rPr>
              <a:t>Y</a:t>
            </a:r>
            <a:r>
              <a:rPr lang="en-AU" altLang="zh-CN" sz="2000" b="1" i="1" baseline="-30000" dirty="0" err="1" smtClean="0">
                <a:solidFill>
                  <a:srgbClr val="000000"/>
                </a:solidFill>
                <a:ea typeface="SimSun" pitchFamily="2" charset="-122"/>
                <a:cs typeface="Times New Roman" pitchFamily="18" charset="0"/>
              </a:rPr>
              <a:t>sxr</a:t>
            </a:r>
            <a:r>
              <a:rPr lang="en-AU" altLang="zh-CN" sz="2000" b="1" dirty="0" smtClean="0">
                <a:solidFill>
                  <a:srgbClr val="000000"/>
                </a:solidFill>
                <a:ea typeface="SimSun" pitchFamily="2" charset="-122"/>
                <a:cs typeface="Times New Roman" pitchFamily="18" charset="0"/>
              </a:rPr>
              <a:t> = 8.3 × 10</a:t>
            </a:r>
            <a:r>
              <a:rPr lang="en-AU" altLang="zh-CN" sz="2000" b="1" baseline="30000" dirty="0" smtClean="0">
                <a:solidFill>
                  <a:srgbClr val="000000"/>
                </a:solidFill>
                <a:ea typeface="SimSun" pitchFamily="2" charset="-122"/>
                <a:cs typeface="Times New Roman" pitchFamily="18" charset="0"/>
              </a:rPr>
              <a:t>3 </a:t>
            </a:r>
            <a:r>
              <a:rPr lang="en-AU" altLang="zh-CN" sz="2000" b="1" dirty="0" smtClean="0">
                <a:solidFill>
                  <a:srgbClr val="000000"/>
                </a:solidFill>
                <a:ea typeface="SimSun" pitchFamily="2" charset="-122"/>
                <a:cs typeface="Times New Roman" pitchFamily="18" charset="0"/>
              </a:rPr>
              <a:t>× </a:t>
            </a:r>
            <a:r>
              <a:rPr lang="en-AU" altLang="zh-CN" sz="2000" b="1" i="1" dirty="0" smtClean="0">
                <a:solidFill>
                  <a:srgbClr val="000000"/>
                </a:solidFill>
                <a:ea typeface="SimSun" pitchFamily="2" charset="-122"/>
                <a:cs typeface="Times New Roman" pitchFamily="18" charset="0"/>
              </a:rPr>
              <a:t>I</a:t>
            </a:r>
            <a:r>
              <a:rPr lang="en-AU" altLang="zh-CN" sz="2000" b="1" i="1" baseline="-30000" dirty="0" smtClean="0">
                <a:solidFill>
                  <a:srgbClr val="000000"/>
                </a:solidFill>
                <a:ea typeface="SimSun" pitchFamily="2" charset="-122"/>
                <a:cs typeface="Times New Roman" pitchFamily="18" charset="0"/>
              </a:rPr>
              <a:t>pinch</a:t>
            </a:r>
            <a:r>
              <a:rPr lang="en-AU" altLang="zh-CN" sz="2000" b="1" baseline="30000" dirty="0" smtClean="0">
                <a:solidFill>
                  <a:srgbClr val="000000"/>
                </a:solidFill>
                <a:ea typeface="SimSun" pitchFamily="2" charset="-122"/>
                <a:cs typeface="Times New Roman" pitchFamily="18" charset="0"/>
              </a:rPr>
              <a:t>3.6 </a:t>
            </a:r>
          </a:p>
          <a:p>
            <a:pPr marL="914400" indent="-577850">
              <a:lnSpc>
                <a:spcPct val="90000"/>
              </a:lnSpc>
              <a:buNone/>
            </a:pPr>
            <a:r>
              <a:rPr lang="en-AU" altLang="zh-CN" sz="2000" b="1" baseline="30000" dirty="0" smtClean="0">
                <a:solidFill>
                  <a:srgbClr val="000000"/>
                </a:solidFill>
                <a:ea typeface="SimSun" pitchFamily="2" charset="-122"/>
                <a:cs typeface="Times New Roman" pitchFamily="18" charset="0"/>
              </a:rPr>
              <a:t> </a:t>
            </a:r>
            <a:r>
              <a:rPr lang="en-AU" altLang="zh-CN" sz="2000" b="1" i="1" dirty="0" err="1" smtClean="0">
                <a:solidFill>
                  <a:srgbClr val="000000"/>
                </a:solidFill>
                <a:ea typeface="SimSun" pitchFamily="2" charset="-122"/>
                <a:cs typeface="Times New Roman" pitchFamily="18" charset="0"/>
              </a:rPr>
              <a:t>Y</a:t>
            </a:r>
            <a:r>
              <a:rPr lang="en-AU" altLang="zh-CN" sz="2000" b="1" i="1" baseline="-30000" dirty="0" err="1" smtClean="0">
                <a:solidFill>
                  <a:srgbClr val="000000"/>
                </a:solidFill>
                <a:ea typeface="SimSun" pitchFamily="2" charset="-122"/>
                <a:cs typeface="Times New Roman" pitchFamily="18" charset="0"/>
              </a:rPr>
              <a:t>sxr</a:t>
            </a:r>
            <a:r>
              <a:rPr lang="en-AU" altLang="zh-CN" sz="2000" b="1" dirty="0" smtClean="0">
                <a:solidFill>
                  <a:srgbClr val="000000"/>
                </a:solidFill>
                <a:ea typeface="SimSun" pitchFamily="2" charset="-122"/>
                <a:cs typeface="Times New Roman" pitchFamily="18" charset="0"/>
              </a:rPr>
              <a:t> = 600 × </a:t>
            </a:r>
            <a:r>
              <a:rPr lang="en-AU" altLang="zh-CN" sz="2000" b="1" i="1" dirty="0" smtClean="0">
                <a:solidFill>
                  <a:srgbClr val="000000"/>
                </a:solidFill>
                <a:ea typeface="SimSun" pitchFamily="2" charset="-122"/>
                <a:cs typeface="Times New Roman" pitchFamily="18" charset="0"/>
              </a:rPr>
              <a:t>I</a:t>
            </a:r>
            <a:r>
              <a:rPr lang="en-AU" altLang="zh-CN" sz="2000" b="1" i="1" baseline="-30000" dirty="0" smtClean="0">
                <a:solidFill>
                  <a:srgbClr val="000000"/>
                </a:solidFill>
                <a:ea typeface="SimSun" pitchFamily="2" charset="-122"/>
                <a:cs typeface="Times New Roman" pitchFamily="18" charset="0"/>
              </a:rPr>
              <a:t>peak</a:t>
            </a:r>
            <a:r>
              <a:rPr lang="en-AU" altLang="zh-CN" sz="2000" b="1" baseline="30000" dirty="0" smtClean="0">
                <a:solidFill>
                  <a:srgbClr val="000000"/>
                </a:solidFill>
                <a:ea typeface="SimSun" pitchFamily="2" charset="-122"/>
                <a:cs typeface="Times New Roman" pitchFamily="18" charset="0"/>
              </a:rPr>
              <a:t>3.2                          </a:t>
            </a:r>
            <a:r>
              <a:rPr lang="en-AU" altLang="zh-CN" sz="2000" b="1" dirty="0" smtClean="0">
                <a:solidFill>
                  <a:srgbClr val="000000"/>
                </a:solidFill>
                <a:ea typeface="SimSun" pitchFamily="2" charset="-122"/>
                <a:cs typeface="Times New Roman" pitchFamily="18" charset="0"/>
              </a:rPr>
              <a:t>Y in J</a:t>
            </a:r>
            <a:r>
              <a:rPr lang="en-AU" altLang="zh-CN" sz="2000" b="1" baseline="30000" dirty="0" smtClean="0">
                <a:solidFill>
                  <a:srgbClr val="000000"/>
                </a:solidFill>
                <a:ea typeface="SimSun" pitchFamily="2" charset="-122"/>
                <a:cs typeface="Times New Roman" pitchFamily="18" charset="0"/>
              </a:rPr>
              <a:t>  </a:t>
            </a:r>
            <a:r>
              <a:rPr lang="en-AU" altLang="zh-CN" sz="2000" b="1" dirty="0" smtClean="0">
                <a:solidFill>
                  <a:srgbClr val="000000"/>
                </a:solidFill>
                <a:ea typeface="SimSun" pitchFamily="2" charset="-122"/>
                <a:cs typeface="Times New Roman" pitchFamily="18" charset="0"/>
              </a:rPr>
              <a:t>current in MA</a:t>
            </a:r>
          </a:p>
          <a:p>
            <a:pPr marL="914400" indent="-577850">
              <a:lnSpc>
                <a:spcPct val="90000"/>
              </a:lnSpc>
              <a:buNone/>
            </a:pPr>
            <a:r>
              <a:rPr lang="en-AU" altLang="zh-CN" sz="2000" b="1" i="1" dirty="0" err="1" smtClean="0">
                <a:solidFill>
                  <a:srgbClr val="000000"/>
                </a:solidFill>
                <a:latin typeface="Calibri" pitchFamily="34" charset="0"/>
                <a:ea typeface="Times New Roman" pitchFamily="18" charset="0"/>
                <a:cs typeface="Mangal" pitchFamily="18" charset="0"/>
              </a:rPr>
              <a:t>Y</a:t>
            </a:r>
            <a:r>
              <a:rPr lang="en-AU" altLang="zh-CN" sz="2000" b="1" i="1" baseline="-30000" dirty="0" err="1" smtClean="0">
                <a:solidFill>
                  <a:srgbClr val="000000"/>
                </a:solidFill>
                <a:latin typeface="Calibri" pitchFamily="34" charset="0"/>
                <a:ea typeface="Times New Roman" pitchFamily="18" charset="0"/>
                <a:cs typeface="Mangal" pitchFamily="18" charset="0"/>
              </a:rPr>
              <a:t>sxr</a:t>
            </a:r>
            <a:r>
              <a:rPr lang="en-AU" altLang="zh-CN" sz="2000" b="1" i="1" dirty="0" smtClean="0">
                <a:solidFill>
                  <a:srgbClr val="000000"/>
                </a:solidFill>
                <a:ea typeface="SimSun" pitchFamily="2" charset="-122"/>
                <a:cs typeface="Times New Roman" pitchFamily="18" charset="0"/>
              </a:rPr>
              <a:t> </a:t>
            </a:r>
            <a:r>
              <a:rPr lang="en-AU" altLang="zh-CN" sz="2000" b="1" dirty="0" smtClean="0">
                <a:solidFill>
                  <a:srgbClr val="000000"/>
                </a:solidFill>
                <a:latin typeface="Calibri" pitchFamily="34" charset="0"/>
                <a:ea typeface="Times New Roman" pitchFamily="18" charset="0"/>
                <a:cs typeface="Mangal" pitchFamily="18" charset="0"/>
              </a:rPr>
              <a:t>~</a:t>
            </a:r>
            <a:r>
              <a:rPr lang="en-AU" altLang="zh-CN" sz="2000" b="1" dirty="0" smtClean="0">
                <a:solidFill>
                  <a:srgbClr val="000000"/>
                </a:solidFill>
                <a:ea typeface="SimSun" pitchFamily="2" charset="-122"/>
                <a:cs typeface="Times New Roman" pitchFamily="18" charset="0"/>
              </a:rPr>
              <a:t> </a:t>
            </a:r>
            <a:r>
              <a:rPr lang="en-AU" altLang="zh-CN" sz="2000" b="1" dirty="0" smtClean="0">
                <a:solidFill>
                  <a:srgbClr val="000000"/>
                </a:solidFill>
                <a:latin typeface="Calibri" pitchFamily="34" charset="0"/>
                <a:ea typeface="Times New Roman" pitchFamily="18" charset="0"/>
                <a:cs typeface="Mangal" pitchFamily="18" charset="0"/>
              </a:rPr>
              <a:t>E</a:t>
            </a:r>
            <a:r>
              <a:rPr lang="en-AU" altLang="zh-CN" sz="2000" b="1" baseline="-30000" dirty="0" smtClean="0">
                <a:solidFill>
                  <a:srgbClr val="000000"/>
                </a:solidFill>
                <a:latin typeface="Calibri" pitchFamily="34" charset="0"/>
                <a:ea typeface="Times New Roman" pitchFamily="18" charset="0"/>
                <a:cs typeface="Mangal" pitchFamily="18" charset="0"/>
              </a:rPr>
              <a:t>0</a:t>
            </a:r>
            <a:r>
              <a:rPr lang="en-AU" altLang="zh-CN" sz="2000" b="1" baseline="30000" dirty="0" smtClean="0">
                <a:solidFill>
                  <a:srgbClr val="000000"/>
                </a:solidFill>
                <a:latin typeface="Calibri" pitchFamily="34" charset="0"/>
                <a:ea typeface="Times New Roman" pitchFamily="18" charset="0"/>
                <a:cs typeface="Mangal" pitchFamily="18" charset="0"/>
              </a:rPr>
              <a:t>1.6 </a:t>
            </a:r>
            <a:r>
              <a:rPr lang="en-AU" altLang="zh-CN" sz="2000" b="1" dirty="0" smtClean="0">
                <a:solidFill>
                  <a:srgbClr val="000000"/>
                </a:solidFill>
                <a:latin typeface="Calibri" pitchFamily="34" charset="0"/>
                <a:ea typeface="Times New Roman" pitchFamily="18" charset="0"/>
                <a:cs typeface="Mangal" pitchFamily="18" charset="0"/>
              </a:rPr>
              <a:t>(kJ range) to </a:t>
            </a:r>
            <a:r>
              <a:rPr lang="en-AU" altLang="zh-CN" sz="2000" b="1" i="1" dirty="0" err="1" smtClean="0">
                <a:solidFill>
                  <a:srgbClr val="000000"/>
                </a:solidFill>
                <a:latin typeface="Calibri" pitchFamily="34" charset="0"/>
                <a:ea typeface="Times New Roman" pitchFamily="18" charset="0"/>
                <a:cs typeface="Mangal" pitchFamily="18" charset="0"/>
              </a:rPr>
              <a:t>Y</a:t>
            </a:r>
            <a:r>
              <a:rPr lang="en-AU" altLang="zh-CN" sz="2000" b="1" i="1" baseline="-30000" dirty="0" err="1" smtClean="0">
                <a:solidFill>
                  <a:srgbClr val="000000"/>
                </a:solidFill>
                <a:latin typeface="Calibri" pitchFamily="34" charset="0"/>
                <a:ea typeface="Times New Roman" pitchFamily="18" charset="0"/>
                <a:cs typeface="Mangal" pitchFamily="18" charset="0"/>
              </a:rPr>
              <a:t>sxr</a:t>
            </a:r>
            <a:r>
              <a:rPr lang="en-AU" altLang="zh-CN" sz="2000" b="1" i="1" dirty="0" smtClean="0">
                <a:solidFill>
                  <a:srgbClr val="000000"/>
                </a:solidFill>
                <a:ea typeface="SimSun" pitchFamily="2" charset="-122"/>
                <a:cs typeface="Times New Roman" pitchFamily="18" charset="0"/>
              </a:rPr>
              <a:t> </a:t>
            </a:r>
            <a:r>
              <a:rPr lang="en-AU" altLang="zh-CN" sz="2000" b="1" dirty="0" smtClean="0">
                <a:solidFill>
                  <a:srgbClr val="000000"/>
                </a:solidFill>
                <a:latin typeface="Calibri" pitchFamily="34" charset="0"/>
                <a:ea typeface="Times New Roman" pitchFamily="18" charset="0"/>
                <a:cs typeface="Mangal" pitchFamily="18" charset="0"/>
              </a:rPr>
              <a:t>~</a:t>
            </a:r>
            <a:r>
              <a:rPr lang="en-AU" altLang="zh-CN" sz="2000" b="1" dirty="0" smtClean="0">
                <a:solidFill>
                  <a:srgbClr val="000000"/>
                </a:solidFill>
                <a:ea typeface="SimSun" pitchFamily="2" charset="-122"/>
                <a:cs typeface="Times New Roman" pitchFamily="18" charset="0"/>
              </a:rPr>
              <a:t> </a:t>
            </a:r>
            <a:r>
              <a:rPr lang="en-AU" altLang="zh-CN" sz="2000" b="1" dirty="0" smtClean="0">
                <a:solidFill>
                  <a:srgbClr val="000000"/>
                </a:solidFill>
                <a:latin typeface="Calibri" pitchFamily="34" charset="0"/>
                <a:ea typeface="Times New Roman" pitchFamily="18" charset="0"/>
                <a:cs typeface="Mangal" pitchFamily="18" charset="0"/>
              </a:rPr>
              <a:t>E</a:t>
            </a:r>
            <a:r>
              <a:rPr lang="en-AU" altLang="zh-CN" sz="2000" b="1" baseline="-30000" dirty="0" smtClean="0">
                <a:solidFill>
                  <a:srgbClr val="000000"/>
                </a:solidFill>
                <a:latin typeface="Calibri" pitchFamily="34" charset="0"/>
                <a:ea typeface="Times New Roman" pitchFamily="18" charset="0"/>
                <a:cs typeface="Mangal" pitchFamily="18" charset="0"/>
              </a:rPr>
              <a:t>0</a:t>
            </a:r>
            <a:r>
              <a:rPr lang="en-AU" altLang="zh-CN" sz="2000" b="1" baseline="30000" dirty="0" smtClean="0">
                <a:solidFill>
                  <a:srgbClr val="000000"/>
                </a:solidFill>
                <a:latin typeface="Calibri" pitchFamily="34" charset="0"/>
                <a:ea typeface="Times New Roman" pitchFamily="18" charset="0"/>
                <a:cs typeface="Mangal" pitchFamily="18" charset="0"/>
              </a:rPr>
              <a:t>0.8 </a:t>
            </a:r>
            <a:r>
              <a:rPr lang="en-AU" altLang="zh-CN" sz="2000" b="1" dirty="0" smtClean="0">
                <a:solidFill>
                  <a:srgbClr val="000000"/>
                </a:solidFill>
                <a:latin typeface="Calibri" pitchFamily="34" charset="0"/>
                <a:ea typeface="Times New Roman" pitchFamily="18" charset="0"/>
                <a:cs typeface="Mangal" pitchFamily="18" charset="0"/>
              </a:rPr>
              <a:t>(towards MJ).</a:t>
            </a:r>
          </a:p>
          <a:p>
            <a:pPr marL="914400" indent="0">
              <a:lnSpc>
                <a:spcPct val="90000"/>
              </a:lnSpc>
              <a:buNone/>
            </a:pPr>
            <a:endParaRPr lang="en-AU" altLang="zh-CN" sz="2000" b="1" dirty="0" smtClean="0">
              <a:solidFill>
                <a:srgbClr val="000000"/>
              </a:solidFill>
              <a:latin typeface="Calibri" pitchFamily="34" charset="0"/>
              <a:ea typeface="Times New Roman" pitchFamily="18" charset="0"/>
              <a:cs typeface="Mangal" pitchFamily="18" charset="0"/>
            </a:endParaRPr>
          </a:p>
          <a:p>
            <a:pPr marL="365125" marR="0" indent="-365125" algn="just">
              <a:spcBef>
                <a:spcPts val="0"/>
              </a:spcBef>
              <a:spcAft>
                <a:spcPts val="0"/>
              </a:spcAft>
              <a:buNone/>
            </a:pPr>
            <a:r>
              <a:rPr lang="en-SG" sz="2000" dirty="0" smtClean="0">
                <a:ea typeface="SimSun"/>
                <a:cs typeface="Mangal"/>
              </a:rPr>
              <a:t>3</a:t>
            </a:r>
            <a:r>
              <a:rPr lang="en-SG" sz="2000" b="1" dirty="0" smtClean="0">
                <a:ea typeface="SimSun"/>
                <a:cs typeface="Mangal"/>
              </a:rPr>
              <a:t>)  </a:t>
            </a:r>
            <a:r>
              <a:rPr lang="en-SG" sz="2000" b="1" dirty="0" smtClean="0">
                <a:latin typeface="Times New Roman"/>
                <a:ea typeface="SimSun"/>
                <a:cs typeface="Mangal"/>
              </a:rPr>
              <a:t>For </a:t>
            </a:r>
            <a:r>
              <a:rPr lang="en-SG" sz="2000" b="1" dirty="0">
                <a:solidFill>
                  <a:srgbClr val="0000FF"/>
                </a:solidFill>
                <a:latin typeface="Times New Roman"/>
                <a:ea typeface="SimSun"/>
                <a:cs typeface="Mangal"/>
              </a:rPr>
              <a:t>nitrogen characteristic (soft) x-rays</a:t>
            </a:r>
            <a:r>
              <a:rPr lang="en-SG" sz="2000" b="1" dirty="0">
                <a:latin typeface="Times New Roman"/>
                <a:ea typeface="SimSun"/>
                <a:cs typeface="Mangal"/>
              </a:rPr>
              <a:t>: (yield in J per shot)</a:t>
            </a:r>
            <a:endParaRPr lang="en-MY" sz="2000" b="1" dirty="0">
              <a:ea typeface="SimSun"/>
              <a:cs typeface="Mangal"/>
            </a:endParaRPr>
          </a:p>
          <a:p>
            <a:pPr marL="365125" marR="0" indent="-28575" algn="just">
              <a:spcBef>
                <a:spcPts val="0"/>
              </a:spcBef>
              <a:spcAft>
                <a:spcPts val="0"/>
              </a:spcAft>
              <a:buNone/>
            </a:pPr>
            <a:r>
              <a:rPr lang="en-SG" sz="2000" b="1" dirty="0" err="1">
                <a:latin typeface="Times New Roman"/>
                <a:ea typeface="SimSun"/>
                <a:cs typeface="Mangal"/>
              </a:rPr>
              <a:t>Y</a:t>
            </a:r>
            <a:r>
              <a:rPr lang="en-SG" sz="2000" b="1" baseline="-25000" dirty="0" err="1">
                <a:latin typeface="Times New Roman"/>
                <a:ea typeface="SimSun"/>
                <a:cs typeface="Mangal"/>
              </a:rPr>
              <a:t>sxr</a:t>
            </a:r>
            <a:r>
              <a:rPr lang="en-SG" sz="2000" b="1" baseline="-25000" dirty="0">
                <a:latin typeface="Times New Roman"/>
                <a:ea typeface="SimSun"/>
                <a:cs typeface="Mangal"/>
              </a:rPr>
              <a:t> </a:t>
            </a:r>
            <a:r>
              <a:rPr lang="en-SG" sz="2000" b="1" dirty="0">
                <a:latin typeface="Times New Roman"/>
                <a:ea typeface="SimSun"/>
                <a:cs typeface="Mangal"/>
              </a:rPr>
              <a:t>= 1100 I</a:t>
            </a:r>
            <a:r>
              <a:rPr lang="en-SG" sz="2000" b="1" baseline="-25000" dirty="0">
                <a:latin typeface="Times New Roman"/>
                <a:ea typeface="SimSun"/>
                <a:cs typeface="Mangal"/>
              </a:rPr>
              <a:t>pinch</a:t>
            </a:r>
            <a:r>
              <a:rPr lang="en-SG" sz="2000" b="1" baseline="30000" dirty="0">
                <a:latin typeface="Times New Roman"/>
                <a:ea typeface="SimSun"/>
                <a:cs typeface="Mangal"/>
              </a:rPr>
              <a:t>3.4</a:t>
            </a:r>
            <a:r>
              <a:rPr lang="en-SG" sz="2000" b="1" baseline="-25000" dirty="0">
                <a:latin typeface="Times New Roman"/>
                <a:ea typeface="SimSun"/>
                <a:cs typeface="Mangal"/>
              </a:rPr>
              <a:t>, </a:t>
            </a:r>
            <a:r>
              <a:rPr lang="en-SG" sz="2000" b="1" dirty="0" err="1">
                <a:latin typeface="Times New Roman"/>
                <a:ea typeface="SimSun"/>
                <a:cs typeface="Mangal"/>
              </a:rPr>
              <a:t>Y</a:t>
            </a:r>
            <a:r>
              <a:rPr lang="en-SG" sz="2000" b="1" baseline="-25000" dirty="0" err="1">
                <a:latin typeface="Times New Roman"/>
                <a:ea typeface="SimSun"/>
                <a:cs typeface="Mangal"/>
              </a:rPr>
              <a:t>sxr</a:t>
            </a:r>
            <a:r>
              <a:rPr lang="en-SG" sz="2000" b="1" baseline="-25000" dirty="0">
                <a:latin typeface="Times New Roman"/>
                <a:ea typeface="SimSun"/>
                <a:cs typeface="Mangal"/>
              </a:rPr>
              <a:t> </a:t>
            </a:r>
            <a:r>
              <a:rPr lang="en-SG" sz="2000" b="1" dirty="0">
                <a:latin typeface="Times New Roman"/>
                <a:ea typeface="SimSun"/>
                <a:cs typeface="Mangal"/>
              </a:rPr>
              <a:t>= 163 I</a:t>
            </a:r>
            <a:r>
              <a:rPr lang="en-SG" sz="2000" b="1" baseline="-25000" dirty="0">
                <a:latin typeface="Times New Roman"/>
                <a:ea typeface="SimSun"/>
                <a:cs typeface="Mangal"/>
              </a:rPr>
              <a:t>peak</a:t>
            </a:r>
            <a:r>
              <a:rPr lang="en-SG" sz="2000" b="1" baseline="30000" dirty="0">
                <a:latin typeface="Times New Roman"/>
                <a:ea typeface="SimSun"/>
                <a:cs typeface="Mangal"/>
              </a:rPr>
              <a:t>3.0</a:t>
            </a:r>
            <a:r>
              <a:rPr lang="en-SG" sz="2000" b="1" baseline="-25000" dirty="0">
                <a:latin typeface="Times New Roman"/>
                <a:ea typeface="SimSun"/>
                <a:cs typeface="Mangal"/>
              </a:rPr>
              <a:t>.</a:t>
            </a:r>
            <a:r>
              <a:rPr lang="en-SG" sz="2000" b="1" dirty="0">
                <a:ea typeface="SimSun"/>
                <a:cs typeface="Mangal"/>
              </a:rPr>
              <a:t> </a:t>
            </a:r>
            <a:r>
              <a:rPr lang="en-SG" sz="2000" b="1" dirty="0">
                <a:latin typeface="Times New Roman"/>
                <a:ea typeface="SimSun"/>
                <a:cs typeface="Mangal"/>
              </a:rPr>
              <a:t>both</a:t>
            </a:r>
            <a:r>
              <a:rPr lang="en-SG" sz="2000" b="1" i="1" baseline="30000" dirty="0">
                <a:latin typeface="Times New Roman"/>
                <a:ea typeface="SimSun"/>
                <a:cs typeface="Mangal"/>
              </a:rPr>
              <a:t> </a:t>
            </a:r>
            <a:r>
              <a:rPr lang="en-SG" sz="2000" b="1" i="1" dirty="0" err="1">
                <a:latin typeface="Times New Roman"/>
                <a:ea typeface="SimSun"/>
                <a:cs typeface="Mangal"/>
              </a:rPr>
              <a:t>I</a:t>
            </a:r>
            <a:r>
              <a:rPr lang="en-SG" sz="2000" b="1" baseline="-25000" dirty="0" err="1">
                <a:latin typeface="Times New Roman"/>
                <a:ea typeface="SimSun"/>
                <a:cs typeface="Mangal"/>
              </a:rPr>
              <a:t>peak</a:t>
            </a:r>
            <a:r>
              <a:rPr lang="en-SG" sz="2000" b="1" baseline="-25000" dirty="0">
                <a:latin typeface="Times New Roman"/>
                <a:ea typeface="SimSun"/>
                <a:cs typeface="Mangal"/>
              </a:rPr>
              <a:t> </a:t>
            </a:r>
            <a:r>
              <a:rPr lang="en-SG" sz="2000" b="1" dirty="0">
                <a:latin typeface="Times New Roman"/>
                <a:ea typeface="SimSun"/>
                <a:cs typeface="Mangal"/>
              </a:rPr>
              <a:t>and </a:t>
            </a:r>
            <a:r>
              <a:rPr lang="en-SG" sz="2000" b="1" i="1" dirty="0" err="1">
                <a:latin typeface="Times New Roman"/>
                <a:ea typeface="SimSun"/>
                <a:cs typeface="Mangal"/>
              </a:rPr>
              <a:t>I</a:t>
            </a:r>
            <a:r>
              <a:rPr lang="en-SG" sz="2000" b="1" baseline="-25000" dirty="0" err="1">
                <a:latin typeface="Times New Roman"/>
                <a:ea typeface="SimSun"/>
                <a:cs typeface="Mangal"/>
              </a:rPr>
              <a:t>pinch</a:t>
            </a:r>
            <a:r>
              <a:rPr lang="en-SG" sz="2000" b="1" baseline="-25000" dirty="0">
                <a:latin typeface="Times New Roman"/>
                <a:ea typeface="SimSun"/>
                <a:cs typeface="Mangal"/>
              </a:rPr>
              <a:t> </a:t>
            </a:r>
            <a:r>
              <a:rPr lang="en-SG" sz="2000" b="1" dirty="0">
                <a:latin typeface="Times New Roman"/>
                <a:ea typeface="SimSun"/>
                <a:cs typeface="Mangal"/>
              </a:rPr>
              <a:t>(0.1 – 1 MA) in MA</a:t>
            </a:r>
            <a:r>
              <a:rPr lang="en-SG" sz="2000" b="1" dirty="0" smtClean="0">
                <a:ea typeface="SimSun"/>
                <a:cs typeface="Mangal"/>
              </a:rPr>
              <a:t>.</a:t>
            </a:r>
          </a:p>
          <a:p>
            <a:pPr marL="365125" marR="0" indent="-28575" algn="just">
              <a:spcBef>
                <a:spcPts val="0"/>
              </a:spcBef>
              <a:spcAft>
                <a:spcPts val="0"/>
              </a:spcAft>
              <a:buNone/>
            </a:pPr>
            <a:endParaRPr lang="en-MY" sz="2000" b="1" dirty="0">
              <a:ea typeface="SimSun"/>
              <a:cs typeface="Mangal"/>
            </a:endParaRPr>
          </a:p>
          <a:p>
            <a:pPr marL="0" marR="0" indent="0" algn="just">
              <a:lnSpc>
                <a:spcPts val="1200"/>
              </a:lnSpc>
              <a:spcBef>
                <a:spcPts val="0"/>
              </a:spcBef>
              <a:spcAft>
                <a:spcPts val="0"/>
              </a:spcAft>
              <a:buNone/>
              <a:tabLst>
                <a:tab pos="301625" algn="l"/>
                <a:tab pos="450215" algn="l"/>
                <a:tab pos="720090" algn="l"/>
              </a:tabLst>
            </a:pPr>
            <a:endParaRPr lang="en-MY" sz="1400" kern="100" dirty="0">
              <a:latin typeface="Times"/>
              <a:ea typeface="MS Mincho"/>
              <a:cs typeface="Times New Roman"/>
            </a:endParaRPr>
          </a:p>
          <a:p>
            <a:pPr marL="449263" marR="0" indent="-449263" algn="just">
              <a:lnSpc>
                <a:spcPts val="1200"/>
              </a:lnSpc>
              <a:spcBef>
                <a:spcPts val="0"/>
              </a:spcBef>
              <a:spcAft>
                <a:spcPts val="0"/>
              </a:spcAft>
              <a:buNone/>
              <a:tabLst>
                <a:tab pos="301625" algn="l"/>
                <a:tab pos="450215" algn="l"/>
                <a:tab pos="720090" algn="l"/>
              </a:tabLst>
            </a:pPr>
            <a:r>
              <a:rPr lang="en-US" sz="2000" b="1" kern="100" dirty="0" smtClean="0">
                <a:latin typeface="Times"/>
                <a:ea typeface="MS Mincho"/>
                <a:cs typeface="Times New Roman"/>
              </a:rPr>
              <a:t>4)  For </a:t>
            </a:r>
            <a:r>
              <a:rPr lang="en-US" sz="2000" b="1" kern="100" dirty="0">
                <a:latin typeface="Times"/>
                <a:ea typeface="MS Mincho"/>
                <a:cs typeface="Times New Roman"/>
              </a:rPr>
              <a:t>argon </a:t>
            </a:r>
            <a:r>
              <a:rPr lang="en-US" sz="2000" b="1" kern="100" dirty="0">
                <a:solidFill>
                  <a:srgbClr val="0000FF"/>
                </a:solidFill>
                <a:latin typeface="Times"/>
                <a:ea typeface="MS Mincho"/>
                <a:cs typeface="Times New Roman"/>
              </a:rPr>
              <a:t>characteristic (soft) x-rays</a:t>
            </a:r>
            <a:r>
              <a:rPr lang="en-US" sz="2000" b="1" kern="100" dirty="0">
                <a:latin typeface="Times"/>
                <a:ea typeface="MS Mincho"/>
                <a:cs typeface="Times New Roman"/>
              </a:rPr>
              <a:t>: (yield in J per shot</a:t>
            </a:r>
            <a:r>
              <a:rPr lang="en-US" sz="2000" b="1" kern="100" dirty="0" smtClean="0">
                <a:latin typeface="Times"/>
                <a:ea typeface="MS Mincho"/>
                <a:cs typeface="Times New Roman"/>
              </a:rPr>
              <a:t>)</a:t>
            </a:r>
          </a:p>
          <a:p>
            <a:pPr marL="449263" marR="0" indent="-449263" algn="just">
              <a:lnSpc>
                <a:spcPts val="1200"/>
              </a:lnSpc>
              <a:spcBef>
                <a:spcPts val="0"/>
              </a:spcBef>
              <a:spcAft>
                <a:spcPts val="0"/>
              </a:spcAft>
              <a:buNone/>
              <a:tabLst>
                <a:tab pos="301625" algn="l"/>
                <a:tab pos="450215" algn="l"/>
                <a:tab pos="720090" algn="l"/>
              </a:tabLst>
            </a:pPr>
            <a:endParaRPr lang="en-MY" sz="1400" b="1" kern="100" dirty="0">
              <a:latin typeface="Times"/>
              <a:ea typeface="MS Mincho"/>
              <a:cs typeface="Times New Roman"/>
            </a:endParaRPr>
          </a:p>
          <a:p>
            <a:pPr marL="449263" indent="-160338">
              <a:lnSpc>
                <a:spcPts val="1200"/>
              </a:lnSpc>
              <a:spcBef>
                <a:spcPts val="0"/>
              </a:spcBef>
              <a:buNone/>
              <a:tabLst>
                <a:tab pos="301625" algn="l"/>
                <a:tab pos="457200" algn="l"/>
              </a:tabLst>
            </a:pPr>
            <a:r>
              <a:rPr lang="en-US" sz="2000" b="1" i="1" kern="100" dirty="0" err="1">
                <a:latin typeface="Times"/>
                <a:ea typeface="MS Mincho"/>
                <a:cs typeface="Times New Roman"/>
              </a:rPr>
              <a:t>Y</a:t>
            </a:r>
            <a:r>
              <a:rPr lang="en-US" sz="2000" b="1" kern="100" baseline="-25000" dirty="0" err="1">
                <a:latin typeface="Times"/>
                <a:ea typeface="MS Mincho"/>
                <a:cs typeface="Times New Roman"/>
              </a:rPr>
              <a:t>sxr</a:t>
            </a:r>
            <a:r>
              <a:rPr lang="en-US" sz="2000" b="1" i="1" kern="100" baseline="-25000" dirty="0">
                <a:latin typeface="Times"/>
                <a:ea typeface="MS Mincho"/>
                <a:cs typeface="Times New Roman"/>
              </a:rPr>
              <a:t> </a:t>
            </a:r>
            <a:r>
              <a:rPr lang="en-US" sz="2000" b="1" kern="100" dirty="0">
                <a:latin typeface="Times"/>
                <a:ea typeface="MS Mincho"/>
                <a:cs typeface="Times New Roman"/>
              </a:rPr>
              <a:t>= 183 </a:t>
            </a:r>
            <a:r>
              <a:rPr lang="en-US" sz="2000" b="1" i="1" kern="100" dirty="0">
                <a:latin typeface="Times"/>
                <a:ea typeface="MS Mincho"/>
                <a:cs typeface="Times New Roman"/>
              </a:rPr>
              <a:t>I</a:t>
            </a:r>
            <a:r>
              <a:rPr lang="en-US" sz="2000" b="1" kern="100" baseline="-25000" dirty="0">
                <a:latin typeface="Times"/>
                <a:ea typeface="MS Mincho"/>
                <a:cs typeface="Times New Roman"/>
              </a:rPr>
              <a:t>pinch</a:t>
            </a:r>
            <a:r>
              <a:rPr lang="en-US" sz="2000" b="1" kern="100" baseline="30000" dirty="0">
                <a:latin typeface="Times"/>
                <a:ea typeface="MS Mincho"/>
                <a:cs typeface="Times New Roman"/>
              </a:rPr>
              <a:t>4.22;  </a:t>
            </a:r>
            <a:r>
              <a:rPr lang="en-US" sz="2000" b="1" i="1" kern="100" dirty="0" err="1">
                <a:latin typeface="Times"/>
                <a:ea typeface="MS Mincho"/>
                <a:cs typeface="Times New Roman"/>
              </a:rPr>
              <a:t>Y</a:t>
            </a:r>
            <a:r>
              <a:rPr lang="en-US" sz="2000" b="1" kern="100" baseline="-25000" dirty="0" err="1">
                <a:latin typeface="Times"/>
                <a:ea typeface="MS Mincho"/>
                <a:cs typeface="Times New Roman"/>
              </a:rPr>
              <a:t>sxr</a:t>
            </a:r>
            <a:r>
              <a:rPr lang="en-US" sz="2000" b="1" kern="100" baseline="-25000" dirty="0">
                <a:latin typeface="Times"/>
                <a:ea typeface="MS Mincho"/>
                <a:cs typeface="Times New Roman"/>
              </a:rPr>
              <a:t> </a:t>
            </a:r>
            <a:r>
              <a:rPr lang="en-US" sz="2000" b="1" kern="100" dirty="0">
                <a:latin typeface="Times"/>
                <a:ea typeface="MS Mincho"/>
                <a:cs typeface="Times New Roman"/>
              </a:rPr>
              <a:t>= 30 </a:t>
            </a:r>
            <a:r>
              <a:rPr lang="en-US" sz="2000" b="1" i="1" kern="100" dirty="0">
                <a:latin typeface="Times"/>
                <a:ea typeface="MS Mincho"/>
                <a:cs typeface="Times New Roman"/>
              </a:rPr>
              <a:t>I</a:t>
            </a:r>
            <a:r>
              <a:rPr lang="en-US" sz="2000" b="1" kern="100" baseline="-25000" dirty="0">
                <a:latin typeface="Times"/>
                <a:ea typeface="MS Mincho"/>
                <a:cs typeface="Times New Roman"/>
              </a:rPr>
              <a:t>peak</a:t>
            </a:r>
            <a:r>
              <a:rPr lang="en-US" sz="2000" b="1" kern="100" baseline="30000" dirty="0">
                <a:latin typeface="Times"/>
                <a:ea typeface="MS Mincho"/>
                <a:cs typeface="Times New Roman"/>
              </a:rPr>
              <a:t>4.0</a:t>
            </a:r>
            <a:r>
              <a:rPr lang="en-US" sz="2000" b="1" kern="100" dirty="0">
                <a:latin typeface="Times"/>
                <a:ea typeface="MS Mincho"/>
                <a:cs typeface="Times New Roman"/>
              </a:rPr>
              <a:t>; both</a:t>
            </a:r>
            <a:r>
              <a:rPr lang="en-US" sz="2000" b="1" i="1" kern="100" baseline="30000" dirty="0">
                <a:latin typeface="Times"/>
                <a:ea typeface="MS Mincho"/>
                <a:cs typeface="Times New Roman"/>
              </a:rPr>
              <a:t> </a:t>
            </a:r>
            <a:r>
              <a:rPr lang="en-US" sz="2000" b="1" i="1" kern="100" dirty="0" err="1">
                <a:latin typeface="Times"/>
                <a:ea typeface="MS Mincho"/>
                <a:cs typeface="Times New Roman"/>
              </a:rPr>
              <a:t>I</a:t>
            </a:r>
            <a:r>
              <a:rPr lang="en-US" sz="2000" b="1" kern="100" baseline="-25000" dirty="0" err="1">
                <a:latin typeface="Times"/>
                <a:ea typeface="MS Mincho"/>
                <a:cs typeface="Times New Roman"/>
              </a:rPr>
              <a:t>peak</a:t>
            </a:r>
            <a:r>
              <a:rPr lang="en-US" sz="2000" b="1" kern="100" baseline="-25000" dirty="0">
                <a:latin typeface="Times"/>
                <a:ea typeface="MS Mincho"/>
                <a:cs typeface="Times New Roman"/>
              </a:rPr>
              <a:t> </a:t>
            </a:r>
            <a:r>
              <a:rPr lang="en-US" sz="2000" b="1" kern="100" dirty="0">
                <a:latin typeface="Times"/>
                <a:ea typeface="MS Mincho"/>
                <a:cs typeface="Times New Roman"/>
              </a:rPr>
              <a:t>and </a:t>
            </a:r>
            <a:r>
              <a:rPr lang="en-US" sz="2000" b="1" i="1" kern="100" dirty="0" err="1">
                <a:latin typeface="Times"/>
                <a:ea typeface="MS Mincho"/>
                <a:cs typeface="Times New Roman"/>
              </a:rPr>
              <a:t>I</a:t>
            </a:r>
            <a:r>
              <a:rPr lang="en-US" sz="2000" b="1" kern="100" baseline="-25000" dirty="0" err="1">
                <a:latin typeface="Times"/>
                <a:ea typeface="MS Mincho"/>
                <a:cs typeface="Times New Roman"/>
              </a:rPr>
              <a:t>pinch</a:t>
            </a:r>
            <a:r>
              <a:rPr lang="en-US" sz="2000" b="1" kern="100" baseline="-25000" dirty="0">
                <a:latin typeface="Times"/>
                <a:ea typeface="MS Mincho"/>
                <a:cs typeface="Times New Roman"/>
              </a:rPr>
              <a:t> </a:t>
            </a:r>
            <a:r>
              <a:rPr lang="en-US" sz="2000" b="1" kern="100" dirty="0">
                <a:latin typeface="Times"/>
                <a:ea typeface="MS Mincho"/>
                <a:cs typeface="Times New Roman"/>
              </a:rPr>
              <a:t>(sub-0.1 sub-MA) in MA</a:t>
            </a:r>
            <a:r>
              <a:rPr lang="en-US" sz="2000" b="1" kern="100" dirty="0" smtClean="0">
                <a:latin typeface="Times"/>
                <a:ea typeface="MS Mincho"/>
                <a:cs typeface="Times New Roman"/>
              </a:rPr>
              <a:t>.</a:t>
            </a:r>
          </a:p>
          <a:p>
            <a:pPr marL="449263" indent="-160338">
              <a:lnSpc>
                <a:spcPts val="1200"/>
              </a:lnSpc>
              <a:spcBef>
                <a:spcPts val="0"/>
              </a:spcBef>
              <a:buNone/>
              <a:tabLst>
                <a:tab pos="301625" algn="l"/>
                <a:tab pos="457200" algn="l"/>
              </a:tabLst>
            </a:pPr>
            <a:endParaRPr lang="en-MY" sz="1400" b="1" kern="100" dirty="0">
              <a:latin typeface="Times"/>
              <a:ea typeface="MS Mincho"/>
              <a:cs typeface="Times New Roman"/>
            </a:endParaRPr>
          </a:p>
          <a:p>
            <a:pPr marL="0" indent="0">
              <a:lnSpc>
                <a:spcPts val="1200"/>
              </a:lnSpc>
              <a:spcBef>
                <a:spcPts val="0"/>
              </a:spcBef>
              <a:buNone/>
              <a:tabLst>
                <a:tab pos="301625" algn="l"/>
                <a:tab pos="450215" algn="l"/>
              </a:tabLst>
            </a:pPr>
            <a:r>
              <a:rPr lang="en-US" sz="2000" kern="100" dirty="0">
                <a:latin typeface="Times"/>
                <a:ea typeface="MS Mincho"/>
                <a:cs typeface="Times New Roman"/>
              </a:rPr>
              <a:t>	</a:t>
            </a:r>
            <a:endParaRPr lang="en-MY" sz="1400" kern="100" dirty="0">
              <a:latin typeface="Times"/>
              <a:ea typeface="MS Mincho"/>
              <a:cs typeface="Times New Roman"/>
            </a:endParaRPr>
          </a:p>
          <a:p>
            <a:pPr marL="114300" indent="-114300">
              <a:lnSpc>
                <a:spcPts val="1200"/>
              </a:lnSpc>
              <a:spcBef>
                <a:spcPts val="0"/>
              </a:spcBef>
              <a:buFont typeface="+mj-lt"/>
              <a:buAutoNum type="arabicParenR" startAt="5"/>
              <a:tabLst>
                <a:tab pos="301625" algn="l"/>
                <a:tab pos="457200" algn="l"/>
              </a:tabLst>
            </a:pPr>
            <a:r>
              <a:rPr lang="en-US" sz="2000" b="1" kern="100" dirty="0" smtClean="0">
                <a:latin typeface="Times"/>
                <a:ea typeface="MS Mincho"/>
                <a:cs typeface="Times New Roman"/>
              </a:rPr>
              <a:t>  For </a:t>
            </a:r>
            <a:r>
              <a:rPr lang="en-US" sz="2000" b="1" kern="100" dirty="0">
                <a:solidFill>
                  <a:srgbClr val="0000FF"/>
                </a:solidFill>
                <a:latin typeface="Times"/>
                <a:ea typeface="MS Mincho"/>
                <a:cs typeface="Times New Roman"/>
              </a:rPr>
              <a:t>argon all-line radiation</a:t>
            </a:r>
            <a:r>
              <a:rPr lang="en-US" sz="2000" b="1" kern="100" dirty="0">
                <a:latin typeface="Times"/>
                <a:ea typeface="MS Mincho"/>
                <a:cs typeface="Times New Roman"/>
              </a:rPr>
              <a:t>: (yield in J per shot</a:t>
            </a:r>
            <a:r>
              <a:rPr lang="en-US" sz="2000" b="1" kern="100" dirty="0" smtClean="0">
                <a:latin typeface="Times"/>
                <a:ea typeface="MS Mincho"/>
                <a:cs typeface="Times New Roman"/>
              </a:rPr>
              <a:t>)</a:t>
            </a:r>
            <a:endParaRPr lang="en-MY" sz="1400" b="1" kern="100" dirty="0" smtClean="0">
              <a:latin typeface="Times"/>
              <a:ea typeface="SimSun"/>
              <a:cs typeface="Times New Roman"/>
            </a:endParaRPr>
          </a:p>
          <a:p>
            <a:pPr marL="288925" indent="0" algn="just">
              <a:spcBef>
                <a:spcPts val="0"/>
              </a:spcBef>
              <a:buNone/>
            </a:pPr>
            <a:r>
              <a:rPr lang="en-MY" sz="1400" b="1" kern="100" dirty="0">
                <a:latin typeface="Times"/>
                <a:ea typeface="SimSun"/>
                <a:cs typeface="Times New Roman"/>
              </a:rPr>
              <a:t> </a:t>
            </a:r>
            <a:r>
              <a:rPr lang="en-MY" sz="1400" b="1" kern="100" dirty="0" smtClean="0">
                <a:latin typeface="Times"/>
                <a:ea typeface="SimSun"/>
                <a:cs typeface="Times New Roman"/>
              </a:rPr>
              <a:t> </a:t>
            </a:r>
            <a:r>
              <a:rPr lang="en-SG" sz="2000" b="1" dirty="0" err="1" smtClean="0">
                <a:latin typeface="Times New Roman"/>
                <a:ea typeface="SimSun"/>
                <a:cs typeface="Mangal"/>
              </a:rPr>
              <a:t>Y</a:t>
            </a:r>
            <a:r>
              <a:rPr lang="en-SG" sz="2000" b="1" baseline="-25000" dirty="0" err="1" smtClean="0">
                <a:latin typeface="Times New Roman"/>
                <a:ea typeface="SimSun"/>
                <a:cs typeface="Mangal"/>
              </a:rPr>
              <a:t>all</a:t>
            </a:r>
            <a:r>
              <a:rPr lang="en-SG" sz="2000" b="1" baseline="-25000" dirty="0" smtClean="0">
                <a:latin typeface="Times New Roman"/>
                <a:ea typeface="SimSun"/>
                <a:cs typeface="Mangal"/>
              </a:rPr>
              <a:t>-lines</a:t>
            </a:r>
            <a:r>
              <a:rPr lang="en-SG" sz="2000" b="1" dirty="0" smtClean="0">
                <a:latin typeface="Times New Roman"/>
                <a:ea typeface="SimSun"/>
                <a:cs typeface="Mangal"/>
              </a:rPr>
              <a:t> </a:t>
            </a:r>
            <a:r>
              <a:rPr lang="en-SG" sz="2000" b="1" dirty="0">
                <a:latin typeface="Times New Roman"/>
                <a:ea typeface="SimSun"/>
                <a:cs typeface="Mangal"/>
              </a:rPr>
              <a:t>= 4000 I</a:t>
            </a:r>
            <a:r>
              <a:rPr lang="en-SG" sz="2000" b="1" baseline="-25000" dirty="0">
                <a:latin typeface="Times New Roman"/>
                <a:ea typeface="SimSun"/>
                <a:cs typeface="Mangal"/>
              </a:rPr>
              <a:t>pinch</a:t>
            </a:r>
            <a:r>
              <a:rPr lang="en-SG" sz="2000" b="1" baseline="30000" dirty="0">
                <a:latin typeface="Times New Roman"/>
                <a:ea typeface="SimSun"/>
                <a:cs typeface="Mangal"/>
              </a:rPr>
              <a:t>1.9 </a:t>
            </a:r>
            <a:r>
              <a:rPr lang="en-SG" sz="2000" b="1" dirty="0">
                <a:latin typeface="Times New Roman"/>
                <a:ea typeface="SimSun"/>
                <a:cs typeface="Mangal"/>
              </a:rPr>
              <a:t>and </a:t>
            </a:r>
            <a:r>
              <a:rPr lang="en-SG" sz="2000" b="1" dirty="0" err="1">
                <a:latin typeface="Times New Roman"/>
                <a:ea typeface="SimSun"/>
                <a:cs typeface="Mangal"/>
              </a:rPr>
              <a:t>Y</a:t>
            </a:r>
            <a:r>
              <a:rPr lang="en-SG" sz="2000" b="1" baseline="-25000" dirty="0" err="1">
                <a:latin typeface="Times New Roman"/>
                <a:ea typeface="SimSun"/>
                <a:cs typeface="Mangal"/>
              </a:rPr>
              <a:t>all</a:t>
            </a:r>
            <a:r>
              <a:rPr lang="en-SG" sz="2000" b="1" baseline="-25000" dirty="0">
                <a:latin typeface="Times New Roman"/>
                <a:ea typeface="SimSun"/>
                <a:cs typeface="Mangal"/>
              </a:rPr>
              <a:t>-lines</a:t>
            </a:r>
            <a:r>
              <a:rPr lang="en-SG" sz="2000" b="1" dirty="0">
                <a:latin typeface="Times New Roman"/>
                <a:ea typeface="SimSun"/>
                <a:cs typeface="Mangal"/>
              </a:rPr>
              <a:t> = 1000 I</a:t>
            </a:r>
            <a:r>
              <a:rPr lang="en-SG" sz="2000" b="1" baseline="-25000" dirty="0">
                <a:latin typeface="Times New Roman"/>
                <a:ea typeface="SimSun"/>
                <a:cs typeface="Mangal"/>
              </a:rPr>
              <a:t>peak</a:t>
            </a:r>
            <a:r>
              <a:rPr lang="en-SG" sz="2000" b="1" baseline="30000" dirty="0">
                <a:latin typeface="Times New Roman"/>
                <a:ea typeface="SimSun"/>
                <a:cs typeface="Mangal"/>
              </a:rPr>
              <a:t>1.63</a:t>
            </a:r>
            <a:r>
              <a:rPr lang="en-SG" sz="2000" b="1" dirty="0">
                <a:latin typeface="Times New Roman"/>
                <a:ea typeface="SimSun"/>
                <a:cs typeface="Mangal"/>
              </a:rPr>
              <a:t>; </a:t>
            </a:r>
            <a:r>
              <a:rPr lang="en-SG" sz="2000" b="1" i="1" dirty="0" err="1">
                <a:latin typeface="Times New Roman"/>
                <a:ea typeface="SimSun"/>
                <a:cs typeface="Mangal"/>
              </a:rPr>
              <a:t>I</a:t>
            </a:r>
            <a:r>
              <a:rPr lang="en-SG" sz="2000" b="1" baseline="-25000" dirty="0" err="1">
                <a:latin typeface="Times New Roman"/>
                <a:ea typeface="SimSun"/>
                <a:cs typeface="Mangal"/>
              </a:rPr>
              <a:t>peak</a:t>
            </a:r>
            <a:r>
              <a:rPr lang="en-SG" sz="2000" b="1" baseline="-25000" dirty="0">
                <a:latin typeface="Times New Roman"/>
                <a:ea typeface="SimSun"/>
                <a:cs typeface="Mangal"/>
              </a:rPr>
              <a:t> </a:t>
            </a:r>
            <a:r>
              <a:rPr lang="en-SG" sz="2000" b="1" dirty="0">
                <a:latin typeface="Times New Roman"/>
                <a:ea typeface="SimSun"/>
                <a:cs typeface="Mangal"/>
              </a:rPr>
              <a:t>and </a:t>
            </a:r>
            <a:r>
              <a:rPr lang="en-SG" sz="2000" b="1" i="1" dirty="0" err="1">
                <a:latin typeface="Times New Roman"/>
                <a:ea typeface="SimSun"/>
                <a:cs typeface="Mangal"/>
              </a:rPr>
              <a:t>I</a:t>
            </a:r>
            <a:r>
              <a:rPr lang="en-SG" sz="2000" b="1" baseline="-25000" dirty="0" err="1">
                <a:latin typeface="Times New Roman"/>
                <a:ea typeface="SimSun"/>
                <a:cs typeface="Mangal"/>
              </a:rPr>
              <a:t>pinch</a:t>
            </a:r>
            <a:r>
              <a:rPr lang="en-SG" sz="2000" b="1" baseline="-25000" dirty="0">
                <a:latin typeface="Times New Roman"/>
                <a:ea typeface="SimSun"/>
                <a:cs typeface="Mangal"/>
              </a:rPr>
              <a:t> </a:t>
            </a:r>
            <a:r>
              <a:rPr lang="en-SG" sz="2000" b="1" dirty="0">
                <a:latin typeface="Times New Roman"/>
                <a:ea typeface="SimSun"/>
                <a:cs typeface="Mangal"/>
              </a:rPr>
              <a:t>in MA. </a:t>
            </a:r>
            <a:r>
              <a:rPr lang="en-SG" sz="2000" b="1" dirty="0" smtClean="0">
                <a:latin typeface="Times New Roman"/>
                <a:ea typeface="SimSun"/>
                <a:cs typeface="Mangal"/>
              </a:rPr>
              <a:t>(sub-0.1 </a:t>
            </a:r>
            <a:r>
              <a:rPr lang="en-SG" sz="2000" b="1" dirty="0">
                <a:latin typeface="Times New Roman"/>
                <a:ea typeface="SimSun"/>
                <a:cs typeface="Mangal"/>
              </a:rPr>
              <a:t>to 0.2 MA</a:t>
            </a:r>
            <a:r>
              <a:rPr lang="en-SG" sz="2000" b="1" dirty="0" smtClean="0">
                <a:latin typeface="Times New Roman"/>
                <a:ea typeface="SimSun"/>
                <a:cs typeface="Mangal"/>
              </a:rPr>
              <a:t>).</a:t>
            </a:r>
            <a:endParaRPr lang="en-SG" sz="2000" dirty="0" smtClean="0">
              <a:latin typeface="Times New Roman"/>
              <a:ea typeface="SimSun"/>
              <a:cs typeface="Mangal"/>
            </a:endParaRPr>
          </a:p>
          <a:p>
            <a:pPr marL="114300" indent="0" algn="just">
              <a:spcBef>
                <a:spcPts val="0"/>
              </a:spcBef>
              <a:buNone/>
            </a:pPr>
            <a:endParaRPr lang="en-SG" sz="2000" dirty="0">
              <a:latin typeface="Times New Roman"/>
              <a:ea typeface="SimSun"/>
              <a:cs typeface="Mangal"/>
            </a:endParaRPr>
          </a:p>
          <a:p>
            <a:pPr marL="114300" indent="0" algn="just">
              <a:spcBef>
                <a:spcPts val="0"/>
              </a:spcBef>
              <a:buNone/>
            </a:pPr>
            <a:endParaRPr lang="en-SG" sz="2000" dirty="0" smtClean="0">
              <a:latin typeface="Times New Roman"/>
              <a:ea typeface="SimSun"/>
              <a:cs typeface="Mangal"/>
            </a:endParaRPr>
          </a:p>
          <a:p>
            <a:pPr marL="114300" indent="0" algn="just">
              <a:spcBef>
                <a:spcPts val="0"/>
              </a:spcBef>
              <a:buNone/>
            </a:pPr>
            <a:endParaRPr lang="en-SG" sz="2000" dirty="0">
              <a:latin typeface="Times New Roman"/>
              <a:ea typeface="SimSun"/>
              <a:cs typeface="Mangal"/>
            </a:endParaRPr>
          </a:p>
          <a:p>
            <a:pPr marL="114300" indent="0" algn="just">
              <a:spcBef>
                <a:spcPts val="0"/>
              </a:spcBef>
              <a:buNone/>
            </a:pPr>
            <a:endParaRPr lang="en-SG" sz="2000" dirty="0" smtClean="0">
              <a:latin typeface="Times New Roman"/>
              <a:ea typeface="SimSun"/>
              <a:cs typeface="Mangal"/>
            </a:endParaRPr>
          </a:p>
          <a:p>
            <a:pPr marL="114300" indent="0" algn="just">
              <a:spcBef>
                <a:spcPts val="0"/>
              </a:spcBef>
              <a:buNone/>
            </a:pPr>
            <a:endParaRPr lang="en-SG" sz="2000" dirty="0">
              <a:latin typeface="Times New Roman"/>
              <a:ea typeface="SimSun"/>
              <a:cs typeface="Mangal"/>
            </a:endParaRPr>
          </a:p>
          <a:p>
            <a:pPr marL="114300" indent="0" algn="just">
              <a:spcBef>
                <a:spcPts val="0"/>
              </a:spcBef>
              <a:buNone/>
            </a:pPr>
            <a:endParaRPr lang="en-MY" sz="2000" dirty="0">
              <a:ea typeface="SimSun"/>
              <a:cs typeface="Mangal"/>
            </a:endParaRPr>
          </a:p>
          <a:p>
            <a:pPr marL="914400" indent="0">
              <a:lnSpc>
                <a:spcPct val="90000"/>
              </a:lnSpc>
            </a:pPr>
            <a:endParaRPr lang="en-AU" altLang="zh-CN" sz="2000" b="1" dirty="0" smtClean="0">
              <a:solidFill>
                <a:srgbClr val="000000"/>
              </a:solidFill>
              <a:latin typeface="Calibri" pitchFamily="34" charset="0"/>
              <a:ea typeface="Times New Roman" pitchFamily="18" charset="0"/>
              <a:cs typeface="Mangal" pitchFamily="18" charset="0"/>
            </a:endParaRPr>
          </a:p>
          <a:p>
            <a:pPr marL="914400" indent="-914400" eaLnBrk="1" hangingPunct="1">
              <a:lnSpc>
                <a:spcPct val="90000"/>
              </a:lnSpc>
            </a:pPr>
            <a:endParaRPr lang="en-AU" altLang="zh-CN" sz="2000" b="1" dirty="0" smtClean="0">
              <a:solidFill>
                <a:srgbClr val="000000"/>
              </a:solidFill>
              <a:ea typeface="SimSun" pitchFamily="2" charset="-122"/>
              <a:cs typeface="Times New Roman" pitchFamily="18" charset="0"/>
            </a:endParaRPr>
          </a:p>
        </p:txBody>
      </p:sp>
    </p:spTree>
    <p:extLst>
      <p:ext uri="{BB962C8B-B14F-4D97-AF65-F5344CB8AC3E}">
        <p14:creationId xmlns:p14="http://schemas.microsoft.com/office/powerpoint/2010/main" val="1200716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1524000"/>
            <a:ext cx="8915400" cy="3970318"/>
          </a:xfrm>
          <a:prstGeom prst="rect">
            <a:avLst/>
          </a:prstGeom>
        </p:spPr>
        <p:txBody>
          <a:bodyPr wrap="square">
            <a:spAutoFit/>
          </a:bodyPr>
          <a:lstStyle/>
          <a:p>
            <a:pPr marL="465138" indent="-401638">
              <a:lnSpc>
                <a:spcPct val="90000"/>
              </a:lnSpc>
              <a:buFont typeface="+mj-lt"/>
              <a:buAutoNum type="arabicParenR" startAt="6"/>
            </a:pPr>
            <a:r>
              <a:rPr lang="en-AU" altLang="zh-CN" sz="2400" b="1" dirty="0" smtClean="0">
                <a:solidFill>
                  <a:srgbClr val="000000"/>
                </a:solidFill>
                <a:ea typeface="SimSun" pitchFamily="2" charset="-122"/>
                <a:cs typeface="Times New Roman" pitchFamily="18" charset="0"/>
              </a:rPr>
              <a:t>The </a:t>
            </a:r>
            <a:r>
              <a:rPr lang="en-AU" altLang="zh-CN" sz="2800" b="1" dirty="0">
                <a:solidFill>
                  <a:srgbClr val="0000FF"/>
                </a:solidFill>
                <a:ea typeface="SimSun" pitchFamily="2" charset="-122"/>
                <a:cs typeface="Times New Roman" pitchFamily="18" charset="0"/>
              </a:rPr>
              <a:t>beam ions </a:t>
            </a:r>
            <a:r>
              <a:rPr lang="en-AU" altLang="zh-CN" sz="2400" b="1" dirty="0">
                <a:solidFill>
                  <a:srgbClr val="000000"/>
                </a:solidFill>
                <a:ea typeface="SimSun" pitchFamily="2" charset="-122"/>
                <a:cs typeface="Times New Roman" pitchFamily="18" charset="0"/>
              </a:rPr>
              <a:t>at exit of a deuterium DPF have following scaling:</a:t>
            </a:r>
            <a:endParaRPr lang="en-AU" altLang="zh-CN" sz="2400" b="1" i="1" dirty="0">
              <a:solidFill>
                <a:srgbClr val="000000"/>
              </a:solidFill>
              <a:ea typeface="SimSun" pitchFamily="2" charset="-122"/>
            </a:endParaRPr>
          </a:p>
          <a:p>
            <a:pPr marL="850900" indent="-385763">
              <a:lnSpc>
                <a:spcPct val="90000"/>
              </a:lnSpc>
            </a:pPr>
            <a:r>
              <a:rPr lang="en-AU" altLang="zh-CN" sz="2400" b="1" i="1" dirty="0" err="1">
                <a:solidFill>
                  <a:srgbClr val="000000"/>
                </a:solidFill>
                <a:ea typeface="SimSun" pitchFamily="2" charset="-122"/>
              </a:rPr>
              <a:t>Y</a:t>
            </a:r>
            <a:r>
              <a:rPr lang="en-AU" altLang="zh-CN" sz="2400" b="1" i="1" baseline="-30000" dirty="0" err="1">
                <a:solidFill>
                  <a:srgbClr val="000000"/>
                </a:solidFill>
                <a:ea typeface="SimSun" pitchFamily="2" charset="-122"/>
              </a:rPr>
              <a:t>beamions</a:t>
            </a:r>
            <a:r>
              <a:rPr lang="en-AU" altLang="zh-CN" sz="2400" b="1" dirty="0">
                <a:solidFill>
                  <a:srgbClr val="000000"/>
                </a:solidFill>
                <a:ea typeface="SimSun" pitchFamily="2" charset="-122"/>
              </a:rPr>
              <a:t>=2.8x10</a:t>
            </a:r>
            <a:r>
              <a:rPr lang="en-AU" altLang="zh-CN" sz="2400" b="1" baseline="30000" dirty="0">
                <a:solidFill>
                  <a:srgbClr val="000000"/>
                </a:solidFill>
                <a:ea typeface="SimSun" pitchFamily="2" charset="-122"/>
              </a:rPr>
              <a:t>-7</a:t>
            </a:r>
            <a:r>
              <a:rPr lang="en-AU" altLang="zh-CN" sz="2400" b="1" i="1" dirty="0">
                <a:solidFill>
                  <a:srgbClr val="000000"/>
                </a:solidFill>
                <a:ea typeface="SimSun" pitchFamily="2" charset="-122"/>
              </a:rPr>
              <a:t>I</a:t>
            </a:r>
            <a:r>
              <a:rPr lang="en-AU" altLang="zh-CN" sz="2400" b="1" i="1" baseline="-30000" dirty="0">
                <a:solidFill>
                  <a:srgbClr val="000000"/>
                </a:solidFill>
                <a:ea typeface="SimSun" pitchFamily="2" charset="-122"/>
              </a:rPr>
              <a:t>pinch</a:t>
            </a:r>
            <a:r>
              <a:rPr lang="en-AU" altLang="zh-CN" sz="2400" b="1" baseline="30000" dirty="0">
                <a:solidFill>
                  <a:srgbClr val="000000"/>
                </a:solidFill>
                <a:ea typeface="SimSun" pitchFamily="2" charset="-122"/>
              </a:rPr>
              <a:t>3.7</a:t>
            </a:r>
            <a:endParaRPr lang="en-AU" altLang="zh-CN" sz="2400" b="1" i="1" dirty="0">
              <a:solidFill>
                <a:srgbClr val="000000"/>
              </a:solidFill>
              <a:ea typeface="SimSun" pitchFamily="2" charset="-122"/>
            </a:endParaRPr>
          </a:p>
          <a:p>
            <a:pPr marL="850900" indent="-385763">
              <a:lnSpc>
                <a:spcPct val="90000"/>
              </a:lnSpc>
            </a:pPr>
            <a:r>
              <a:rPr lang="en-AU" altLang="zh-CN" sz="2400" b="1" i="1" dirty="0" err="1">
                <a:solidFill>
                  <a:srgbClr val="000000"/>
                </a:solidFill>
                <a:ea typeface="SimSun" pitchFamily="2" charset="-122"/>
              </a:rPr>
              <a:t>Y</a:t>
            </a:r>
            <a:r>
              <a:rPr lang="en-AU" altLang="zh-CN" sz="2400" b="1" i="1" baseline="-30000" dirty="0" err="1">
                <a:solidFill>
                  <a:srgbClr val="000000"/>
                </a:solidFill>
                <a:ea typeface="SimSun" pitchFamily="2" charset="-122"/>
              </a:rPr>
              <a:t>beamions</a:t>
            </a:r>
            <a:r>
              <a:rPr lang="en-AU" altLang="zh-CN" sz="2400" b="1" dirty="0">
                <a:solidFill>
                  <a:srgbClr val="000000"/>
                </a:solidFill>
                <a:ea typeface="SimSun" pitchFamily="2" charset="-122"/>
              </a:rPr>
              <a:t>= 8.4x10</a:t>
            </a:r>
            <a:r>
              <a:rPr lang="en-AU" altLang="zh-CN" sz="2400" b="1" baseline="30000" dirty="0">
                <a:solidFill>
                  <a:srgbClr val="000000"/>
                </a:solidFill>
                <a:ea typeface="SimSun" pitchFamily="2" charset="-122"/>
              </a:rPr>
              <a:t>-7</a:t>
            </a:r>
            <a:r>
              <a:rPr lang="en-AU" altLang="zh-CN" sz="2400" b="1" i="1" dirty="0">
                <a:solidFill>
                  <a:srgbClr val="000000"/>
                </a:solidFill>
                <a:ea typeface="SimSun" pitchFamily="2" charset="-122"/>
              </a:rPr>
              <a:t>I</a:t>
            </a:r>
            <a:r>
              <a:rPr lang="en-AU" altLang="zh-CN" sz="2400" b="1" i="1" baseline="-30000" dirty="0">
                <a:solidFill>
                  <a:srgbClr val="000000"/>
                </a:solidFill>
                <a:ea typeface="SimSun" pitchFamily="2" charset="-122"/>
              </a:rPr>
              <a:t>peak</a:t>
            </a:r>
            <a:r>
              <a:rPr lang="en-AU" altLang="zh-CN" sz="2400" b="1" baseline="30000" dirty="0">
                <a:solidFill>
                  <a:srgbClr val="000000"/>
                </a:solidFill>
                <a:ea typeface="SimSun" pitchFamily="2" charset="-122"/>
              </a:rPr>
              <a:t>3.16             </a:t>
            </a:r>
            <a:r>
              <a:rPr lang="en-AU" altLang="zh-CN" sz="2400" b="1" dirty="0">
                <a:solidFill>
                  <a:srgbClr val="000000"/>
                </a:solidFill>
                <a:ea typeface="SimSun" pitchFamily="2" charset="-122"/>
              </a:rPr>
              <a:t>Y in J</a:t>
            </a:r>
            <a:r>
              <a:rPr lang="en-AU" altLang="zh-CN" sz="2400" b="1" baseline="30000" dirty="0">
                <a:solidFill>
                  <a:srgbClr val="000000"/>
                </a:solidFill>
                <a:ea typeface="SimSun" pitchFamily="2" charset="-122"/>
              </a:rPr>
              <a:t>  </a:t>
            </a:r>
            <a:r>
              <a:rPr lang="en-AU" altLang="zh-CN" sz="2400" b="1" dirty="0">
                <a:solidFill>
                  <a:srgbClr val="000000"/>
                </a:solidFill>
                <a:ea typeface="SimSun" pitchFamily="2" charset="-122"/>
              </a:rPr>
              <a:t>current in kA</a:t>
            </a:r>
            <a:endParaRPr lang="en-AU" altLang="zh-CN" sz="2400" b="1" i="1" dirty="0">
              <a:solidFill>
                <a:srgbClr val="000000"/>
              </a:solidFill>
              <a:ea typeface="SimSun" pitchFamily="2" charset="-122"/>
            </a:endParaRPr>
          </a:p>
          <a:p>
            <a:pPr marL="850900" indent="-385763">
              <a:lnSpc>
                <a:spcPct val="90000"/>
              </a:lnSpc>
            </a:pPr>
            <a:r>
              <a:rPr lang="en-AU" altLang="zh-CN" sz="2400" b="1" i="1" dirty="0" err="1">
                <a:solidFill>
                  <a:srgbClr val="000000"/>
                </a:solidFill>
                <a:ea typeface="SimSun" pitchFamily="2" charset="-122"/>
              </a:rPr>
              <a:t>Y</a:t>
            </a:r>
            <a:r>
              <a:rPr lang="en-AU" altLang="zh-CN" sz="2400" b="1" i="1" baseline="-30000" dirty="0" err="1">
                <a:solidFill>
                  <a:srgbClr val="000000"/>
                </a:solidFill>
                <a:ea typeface="SimSun" pitchFamily="2" charset="-122"/>
              </a:rPr>
              <a:t>beamions</a:t>
            </a:r>
            <a:r>
              <a:rPr lang="en-AU" altLang="zh-CN" sz="2400" b="1" dirty="0">
                <a:solidFill>
                  <a:srgbClr val="000000"/>
                </a:solidFill>
                <a:ea typeface="SimSun" pitchFamily="2" charset="-122"/>
              </a:rPr>
              <a:t>= 18.2</a:t>
            </a:r>
            <a:r>
              <a:rPr lang="en-AU" altLang="zh-CN" sz="2400" b="1" i="1" dirty="0">
                <a:solidFill>
                  <a:srgbClr val="000000"/>
                </a:solidFill>
                <a:ea typeface="SimSun" pitchFamily="2" charset="-122"/>
              </a:rPr>
              <a:t>E</a:t>
            </a:r>
            <a:r>
              <a:rPr lang="en-AU" altLang="zh-CN" sz="2400" b="1" i="1" baseline="-30000" dirty="0">
                <a:solidFill>
                  <a:srgbClr val="000000"/>
                </a:solidFill>
                <a:ea typeface="SimSun" pitchFamily="2" charset="-122"/>
              </a:rPr>
              <a:t>0</a:t>
            </a:r>
            <a:r>
              <a:rPr lang="en-AU" altLang="zh-CN" sz="2400" b="1" baseline="30000" dirty="0">
                <a:solidFill>
                  <a:srgbClr val="000000"/>
                </a:solidFill>
                <a:ea typeface="SimSun" pitchFamily="2" charset="-122"/>
              </a:rPr>
              <a:t>1.23</a:t>
            </a:r>
            <a:r>
              <a:rPr lang="en-AU" altLang="zh-CN" sz="2400" b="1" dirty="0">
                <a:solidFill>
                  <a:srgbClr val="000000"/>
                </a:solidFill>
                <a:ea typeface="SimSun" pitchFamily="2" charset="-122"/>
              </a:rPr>
              <a:t>  </a:t>
            </a:r>
            <a:r>
              <a:rPr lang="en-AU" altLang="zh-CN" sz="2400" b="1" dirty="0" smtClean="0">
                <a:solidFill>
                  <a:srgbClr val="000000"/>
                </a:solidFill>
                <a:ea typeface="SimSun" pitchFamily="2" charset="-122"/>
              </a:rPr>
              <a:t> Y in </a:t>
            </a:r>
            <a:r>
              <a:rPr lang="en-AU" altLang="zh-CN" sz="2400" b="1" dirty="0">
                <a:solidFill>
                  <a:srgbClr val="000000"/>
                </a:solidFill>
                <a:ea typeface="SimSun" pitchFamily="2" charset="-122"/>
              </a:rPr>
              <a:t>J and </a:t>
            </a:r>
            <a:r>
              <a:rPr lang="en-AU" altLang="zh-CN" sz="2400" b="1" i="1" dirty="0">
                <a:solidFill>
                  <a:srgbClr val="000000"/>
                </a:solidFill>
                <a:ea typeface="SimSun" pitchFamily="2" charset="-122"/>
              </a:rPr>
              <a:t>E</a:t>
            </a:r>
            <a:r>
              <a:rPr lang="en-AU" altLang="zh-CN" sz="2400" b="1" i="1" baseline="-30000" dirty="0">
                <a:solidFill>
                  <a:srgbClr val="000000"/>
                </a:solidFill>
                <a:ea typeface="SimSun" pitchFamily="2" charset="-122"/>
              </a:rPr>
              <a:t>0</a:t>
            </a:r>
            <a:r>
              <a:rPr lang="en-AU" altLang="zh-CN" sz="2400" b="1" dirty="0">
                <a:solidFill>
                  <a:srgbClr val="000000"/>
                </a:solidFill>
                <a:ea typeface="SimSun" pitchFamily="2" charset="-122"/>
              </a:rPr>
              <a:t> is in kJ; averaged over 1 kJ - </a:t>
            </a:r>
            <a:r>
              <a:rPr lang="en-AU" altLang="zh-CN" sz="2400" b="1" dirty="0" smtClean="0">
                <a:solidFill>
                  <a:srgbClr val="000000"/>
                </a:solidFill>
                <a:ea typeface="SimSun" pitchFamily="2" charset="-122"/>
              </a:rPr>
              <a:t>1MJ</a:t>
            </a:r>
          </a:p>
          <a:p>
            <a:pPr marL="1193800" indent="-342900">
              <a:lnSpc>
                <a:spcPct val="90000"/>
              </a:lnSpc>
              <a:buFont typeface="+mj-lt"/>
              <a:buAutoNum type="arabicParenR" startAt="6"/>
            </a:pPr>
            <a:endParaRPr lang="en-AU" sz="2400" b="1" dirty="0" smtClean="0">
              <a:solidFill>
                <a:srgbClr val="000000"/>
              </a:solidFill>
              <a:ea typeface="SimSun" pitchFamily="2" charset="-122"/>
            </a:endParaRPr>
          </a:p>
          <a:p>
            <a:pPr marL="401638" indent="-338138">
              <a:lnSpc>
                <a:spcPct val="90000"/>
              </a:lnSpc>
              <a:buFont typeface="+mj-lt"/>
              <a:buAutoNum type="arabicParenR" startAt="7"/>
            </a:pPr>
            <a:r>
              <a:rPr lang="en-US" sz="2400" b="1" dirty="0">
                <a:solidFill>
                  <a:srgbClr val="000000"/>
                </a:solidFill>
                <a:ea typeface="SimSun" pitchFamily="2" charset="-122"/>
              </a:rPr>
              <a:t>The </a:t>
            </a:r>
            <a:r>
              <a:rPr lang="en-US" sz="2400" b="1" dirty="0">
                <a:solidFill>
                  <a:srgbClr val="0000FF"/>
                </a:solidFill>
                <a:ea typeface="SimSun" pitchFamily="2" charset="-122"/>
              </a:rPr>
              <a:t>compression of PF pinches for different gases (atomic number A) </a:t>
            </a:r>
            <a:r>
              <a:rPr lang="en-US" sz="2400" b="1" dirty="0">
                <a:solidFill>
                  <a:srgbClr val="000000"/>
                </a:solidFill>
                <a:ea typeface="SimSun" pitchFamily="2" charset="-122"/>
              </a:rPr>
              <a:t>follows a 2-region scaling law:</a:t>
            </a:r>
          </a:p>
          <a:p>
            <a:pPr marL="401638">
              <a:lnSpc>
                <a:spcPct val="90000"/>
              </a:lnSpc>
            </a:pPr>
            <a:r>
              <a:rPr lang="en-US" sz="2400" b="1" dirty="0">
                <a:solidFill>
                  <a:srgbClr val="000000"/>
                </a:solidFill>
                <a:ea typeface="SimSun" pitchFamily="2" charset="-122"/>
              </a:rPr>
              <a:t>From H to Ne:  </a:t>
            </a:r>
            <a:r>
              <a:rPr lang="en-US" sz="2400" b="1" dirty="0" smtClean="0">
                <a:solidFill>
                  <a:srgbClr val="000000"/>
                </a:solidFill>
                <a:ea typeface="SimSun" pitchFamily="2" charset="-122"/>
                <a:sym typeface="Symbol" panose="05050102010706020507" pitchFamily="18" charset="2"/>
              </a:rPr>
              <a:t></a:t>
            </a:r>
            <a:r>
              <a:rPr lang="en-US" sz="2400" b="1" baseline="-25000" dirty="0" smtClean="0">
                <a:solidFill>
                  <a:srgbClr val="000000"/>
                </a:solidFill>
                <a:ea typeface="SimSun" pitchFamily="2" charset="-122"/>
              </a:rPr>
              <a:t>min</a:t>
            </a:r>
            <a:r>
              <a:rPr lang="en-US" sz="2400" b="1" dirty="0" smtClean="0">
                <a:solidFill>
                  <a:srgbClr val="000000"/>
                </a:solidFill>
                <a:ea typeface="SimSun" pitchFamily="2" charset="-122"/>
              </a:rPr>
              <a:t> </a:t>
            </a:r>
            <a:r>
              <a:rPr lang="en-US" sz="2400" b="1" dirty="0">
                <a:solidFill>
                  <a:srgbClr val="000000"/>
                </a:solidFill>
                <a:ea typeface="SimSun" pitchFamily="2" charset="-122"/>
              </a:rPr>
              <a:t>= 0.17 </a:t>
            </a:r>
            <a:r>
              <a:rPr lang="en-US" sz="2400" b="1" i="1" dirty="0" smtClean="0">
                <a:solidFill>
                  <a:srgbClr val="000000"/>
                </a:solidFill>
                <a:ea typeface="SimSun" pitchFamily="2" charset="-122"/>
              </a:rPr>
              <a:t>a</a:t>
            </a:r>
            <a:r>
              <a:rPr lang="en-US" sz="2400" b="1" baseline="30000" dirty="0" smtClean="0">
                <a:solidFill>
                  <a:srgbClr val="000000"/>
                </a:solidFill>
                <a:ea typeface="SimSun" pitchFamily="2" charset="-122"/>
              </a:rPr>
              <a:t>-0.30 </a:t>
            </a:r>
            <a:r>
              <a:rPr lang="en-US" sz="2400" b="1" dirty="0" smtClean="0">
                <a:solidFill>
                  <a:srgbClr val="000000"/>
                </a:solidFill>
                <a:ea typeface="SimSun" pitchFamily="2" charset="-122"/>
              </a:rPr>
              <a:t> </a:t>
            </a:r>
            <a:r>
              <a:rPr lang="en-US" sz="2400" b="1" dirty="0">
                <a:solidFill>
                  <a:srgbClr val="000000"/>
                </a:solidFill>
                <a:ea typeface="SimSun" pitchFamily="2" charset="-122"/>
              </a:rPr>
              <a:t>thermodynamic-enhanced regime</a:t>
            </a:r>
          </a:p>
          <a:p>
            <a:pPr marL="401638">
              <a:lnSpc>
                <a:spcPct val="90000"/>
              </a:lnSpc>
            </a:pPr>
            <a:r>
              <a:rPr lang="en-US" sz="2400" b="1" dirty="0">
                <a:solidFill>
                  <a:srgbClr val="000000"/>
                </a:solidFill>
                <a:ea typeface="SimSun" pitchFamily="2" charset="-122"/>
              </a:rPr>
              <a:t>From Ne to </a:t>
            </a:r>
            <a:r>
              <a:rPr lang="en-US" sz="2400" b="1" dirty="0" err="1">
                <a:solidFill>
                  <a:srgbClr val="000000"/>
                </a:solidFill>
                <a:ea typeface="SimSun" pitchFamily="2" charset="-122"/>
              </a:rPr>
              <a:t>Xe</a:t>
            </a:r>
            <a:r>
              <a:rPr lang="en-US" sz="2400" b="1" dirty="0">
                <a:solidFill>
                  <a:srgbClr val="000000"/>
                </a:solidFill>
                <a:ea typeface="SimSun" pitchFamily="2" charset="-122"/>
              </a:rPr>
              <a:t>: </a:t>
            </a:r>
            <a:r>
              <a:rPr lang="en-US" sz="2400" b="1" dirty="0" smtClean="0">
                <a:solidFill>
                  <a:srgbClr val="000000"/>
                </a:solidFill>
                <a:ea typeface="SimSun" pitchFamily="2" charset="-122"/>
                <a:sym typeface="Symbol" panose="05050102010706020507" pitchFamily="18" charset="2"/>
              </a:rPr>
              <a:t></a:t>
            </a:r>
            <a:r>
              <a:rPr lang="en-US" sz="2400" b="1" baseline="-25000" dirty="0" smtClean="0">
                <a:solidFill>
                  <a:srgbClr val="000000"/>
                </a:solidFill>
                <a:ea typeface="SimSun" pitchFamily="2" charset="-122"/>
              </a:rPr>
              <a:t>min </a:t>
            </a:r>
            <a:r>
              <a:rPr lang="en-US" sz="2400" b="1" dirty="0">
                <a:solidFill>
                  <a:srgbClr val="000000"/>
                </a:solidFill>
                <a:ea typeface="SimSun" pitchFamily="2" charset="-122"/>
              </a:rPr>
              <a:t>= 18.1 </a:t>
            </a:r>
            <a:r>
              <a:rPr lang="en-US" sz="2400" b="1" i="1" dirty="0" smtClean="0">
                <a:solidFill>
                  <a:srgbClr val="000000"/>
                </a:solidFill>
                <a:ea typeface="SimSun" pitchFamily="2" charset="-122"/>
              </a:rPr>
              <a:t>a</a:t>
            </a:r>
            <a:r>
              <a:rPr lang="en-US" sz="2400" b="1" baseline="30000" dirty="0" smtClean="0">
                <a:solidFill>
                  <a:srgbClr val="000000"/>
                </a:solidFill>
                <a:ea typeface="SimSun" pitchFamily="2" charset="-122"/>
              </a:rPr>
              <a:t>-2.37</a:t>
            </a:r>
            <a:r>
              <a:rPr lang="en-US" sz="2400" b="1" dirty="0" smtClean="0">
                <a:solidFill>
                  <a:srgbClr val="000000"/>
                </a:solidFill>
                <a:ea typeface="SimSun" pitchFamily="2" charset="-122"/>
              </a:rPr>
              <a:t> </a:t>
            </a:r>
            <a:r>
              <a:rPr lang="en-US" sz="2400" b="1" dirty="0">
                <a:solidFill>
                  <a:srgbClr val="000000"/>
                </a:solidFill>
                <a:ea typeface="SimSun" pitchFamily="2" charset="-122"/>
              </a:rPr>
              <a:t>radiation-enhanced regime</a:t>
            </a:r>
          </a:p>
          <a:p>
            <a:pPr marL="63500">
              <a:lnSpc>
                <a:spcPct val="90000"/>
              </a:lnSpc>
            </a:pPr>
            <a:endParaRPr lang="en-US" b="1" dirty="0">
              <a:solidFill>
                <a:srgbClr val="000000"/>
              </a:solidFill>
              <a:ea typeface="SimSun" pitchFamily="2" charset="-122"/>
            </a:endParaRPr>
          </a:p>
          <a:p>
            <a:pPr marL="1193800" indent="-342900">
              <a:lnSpc>
                <a:spcPct val="90000"/>
              </a:lnSpc>
              <a:buFont typeface="+mj-lt"/>
              <a:buAutoNum type="arabicParenR" startAt="6"/>
            </a:pPr>
            <a:endParaRPr lang="en-US" b="1" dirty="0">
              <a:solidFill>
                <a:srgbClr val="000000"/>
              </a:solidFill>
              <a:ea typeface="SimSun" pitchFamily="2" charset="-122"/>
            </a:endParaRPr>
          </a:p>
        </p:txBody>
      </p:sp>
      <p:sp>
        <p:nvSpPr>
          <p:cNvPr id="7" name="Rectangle 2"/>
          <p:cNvSpPr>
            <a:spLocks noGrp="1" noChangeArrowheads="1"/>
          </p:cNvSpPr>
          <p:nvPr>
            <p:ph type="title"/>
          </p:nvPr>
        </p:nvSpPr>
        <p:spPr>
          <a:xfrm>
            <a:off x="76200" y="381000"/>
            <a:ext cx="8915400" cy="838200"/>
          </a:xfrm>
        </p:spPr>
        <p:txBody>
          <a:bodyPr>
            <a:noAutofit/>
          </a:bodyPr>
          <a:lstStyle/>
          <a:p>
            <a:pPr eaLnBrk="1" hangingPunct="1"/>
            <a:r>
              <a:rPr lang="en-AU" altLang="zh-CN" sz="2800" b="1" dirty="0" smtClean="0">
                <a:solidFill>
                  <a:srgbClr val="FF0000"/>
                </a:solidFill>
                <a:ea typeface="SimSun" pitchFamily="2" charset="-122"/>
              </a:rPr>
              <a:t>Summary of scaling laws compiled in this paper   (2/2) </a:t>
            </a:r>
            <a:endParaRPr lang="en-US" sz="2800" b="1" dirty="0" smtClean="0">
              <a:solidFill>
                <a:srgbClr val="FF0000"/>
              </a:solidFill>
            </a:endParaRPr>
          </a:p>
        </p:txBody>
      </p:sp>
    </p:spTree>
    <p:extLst>
      <p:ext uri="{BB962C8B-B14F-4D97-AF65-F5344CB8AC3E}">
        <p14:creationId xmlns:p14="http://schemas.microsoft.com/office/powerpoint/2010/main" val="409786134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085195"/>
            <a:ext cx="8229600" cy="4401205"/>
          </a:xfrm>
          <a:prstGeom prst="rect">
            <a:avLst/>
          </a:prstGeom>
        </p:spPr>
        <p:txBody>
          <a:bodyPr wrap="square">
            <a:spAutoFit/>
          </a:bodyPr>
          <a:lstStyle/>
          <a:p>
            <a:r>
              <a:rPr lang="en-US" sz="2000" dirty="0"/>
              <a:t>These laws provide useful reference values and facilitate the understanding of present DPFs. More importantly, these scaling laws are also useful for design considerations of new DPFs, particularly if they are intended to operate as optimized neutron or SXR sources. More recently, the scaling of </a:t>
            </a:r>
            <a:r>
              <a:rPr lang="en-US" sz="2000" i="1" dirty="0" err="1"/>
              <a:t>Y</a:t>
            </a:r>
            <a:r>
              <a:rPr lang="en-US" sz="2000" baseline="-25000" dirty="0" err="1"/>
              <a:t>n</a:t>
            </a:r>
            <a:r>
              <a:rPr lang="en-US" sz="2000" i="1" baseline="-25000" dirty="0"/>
              <a:t> </a:t>
            </a:r>
            <a:r>
              <a:rPr lang="en-US" sz="2000" dirty="0"/>
              <a:t>versus </a:t>
            </a:r>
            <a:r>
              <a:rPr lang="en-US" sz="2000" i="1" dirty="0"/>
              <a:t>E</a:t>
            </a:r>
            <a:r>
              <a:rPr lang="en-US" sz="2000" baseline="-25000" dirty="0"/>
              <a:t>0</a:t>
            </a:r>
            <a:r>
              <a:rPr lang="en-US" sz="2000" i="1" baseline="-25000" dirty="0"/>
              <a:t> </a:t>
            </a:r>
            <a:r>
              <a:rPr lang="en-US" sz="2000" dirty="0"/>
              <a:t>has been placed in the context of a global scaling law </a:t>
            </a:r>
            <a:r>
              <a:rPr lang="en-US" sz="2000" dirty="0" smtClean="0"/>
              <a:t>[35] with </a:t>
            </a:r>
            <a:r>
              <a:rPr lang="en-US" sz="2000" dirty="0"/>
              <a:t>the inclusion of available experimental data. From that analysis, the cause of scaling deterioration for neutron yield versus energy (clearly seen in figure 1) has been uncovered as due to a current scaling deterioration caused by an almost constant axial phase ‘dynamic resistance’ interacting with a reducing bank impedance as energy storage is increased at essentially constant voltage. The deterioration of soft x-ray yield with storage energy as shown in figure 3 is ascribed to the same axial phase ‘dynamic resistance’ effect as described in reference [35]. This deterioration of scaling will also appear in the scaling trends (with stored energy) of beam ions and all other radiations.</a:t>
            </a:r>
            <a:endParaRPr lang="en-MY" sz="2000" dirty="0"/>
          </a:p>
        </p:txBody>
      </p:sp>
    </p:spTree>
    <p:extLst>
      <p:ext uri="{BB962C8B-B14F-4D97-AF65-F5344CB8AC3E}">
        <p14:creationId xmlns:p14="http://schemas.microsoft.com/office/powerpoint/2010/main" val="11666467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Scaling laws against </a:t>
            </a:r>
            <a:r>
              <a:rPr lang="en-US" b="1" i="1" dirty="0" err="1" smtClean="0">
                <a:solidFill>
                  <a:srgbClr val="FF0000"/>
                </a:solidFill>
              </a:rPr>
              <a:t>I</a:t>
            </a:r>
            <a:r>
              <a:rPr lang="en-US" b="1" i="1" baseline="-25000" dirty="0" err="1" smtClean="0">
                <a:solidFill>
                  <a:srgbClr val="FF0000"/>
                </a:solidFill>
              </a:rPr>
              <a:t>pinch</a:t>
            </a:r>
            <a:r>
              <a:rPr lang="en-US" b="1" dirty="0" smtClean="0">
                <a:solidFill>
                  <a:srgbClr val="FF0000"/>
                </a:solidFill>
              </a:rPr>
              <a:t> most robust</a:t>
            </a:r>
            <a:endParaRPr lang="en-MY" b="1" dirty="0">
              <a:solidFill>
                <a:srgbClr val="FF0000"/>
              </a:solidFill>
            </a:endParaRPr>
          </a:p>
        </p:txBody>
      </p:sp>
      <p:sp>
        <p:nvSpPr>
          <p:cNvPr id="3" name="Rectangle 2"/>
          <p:cNvSpPr/>
          <p:nvPr/>
        </p:nvSpPr>
        <p:spPr>
          <a:xfrm>
            <a:off x="609600" y="1600200"/>
            <a:ext cx="7848600" cy="3970318"/>
          </a:xfrm>
          <a:prstGeom prst="rect">
            <a:avLst/>
          </a:prstGeom>
        </p:spPr>
        <p:txBody>
          <a:bodyPr wrap="square">
            <a:spAutoFit/>
          </a:bodyPr>
          <a:lstStyle/>
          <a:p>
            <a:r>
              <a:rPr lang="en-US" sz="2800" dirty="0"/>
              <a:t>We </a:t>
            </a:r>
            <a:r>
              <a:rPr lang="en-US" sz="2800" dirty="0" err="1"/>
              <a:t>emphasise</a:t>
            </a:r>
            <a:r>
              <a:rPr lang="en-US" sz="2800" dirty="0"/>
              <a:t> here that the scaling laws with </a:t>
            </a:r>
            <a:r>
              <a:rPr lang="en-US" sz="2800" i="1" dirty="0" err="1"/>
              <a:t>I</a:t>
            </a:r>
            <a:r>
              <a:rPr lang="en-US" sz="2800" baseline="-25000" dirty="0" err="1"/>
              <a:t>pinch</a:t>
            </a:r>
            <a:r>
              <a:rPr lang="en-US" sz="2800" dirty="0"/>
              <a:t> is the more fundamental and robust one compared to </a:t>
            </a:r>
            <a:r>
              <a:rPr lang="en-US" sz="2800" i="1" dirty="0" err="1"/>
              <a:t>I</a:t>
            </a:r>
            <a:r>
              <a:rPr lang="en-US" sz="2800" baseline="-25000" dirty="0" err="1"/>
              <a:t>peak</a:t>
            </a:r>
            <a:r>
              <a:rPr lang="en-US" sz="2800" dirty="0"/>
              <a:t>.   This is because although the PF is reasonably consistent in its operations, there will be occasions when even the best optimized machines may not focus or poorly focused although having a high </a:t>
            </a:r>
            <a:r>
              <a:rPr lang="en-US" sz="2800" i="1" dirty="0" err="1"/>
              <a:t>I</a:t>
            </a:r>
            <a:r>
              <a:rPr lang="en-US" sz="2800" baseline="-25000" dirty="0" err="1"/>
              <a:t>peak</a:t>
            </a:r>
            <a:r>
              <a:rPr lang="en-US" sz="2800" dirty="0"/>
              <a:t> with no neutrons. However, </a:t>
            </a:r>
            <a:r>
              <a:rPr lang="en-US" sz="2800" i="1" dirty="0" err="1"/>
              <a:t>I</a:t>
            </a:r>
            <a:r>
              <a:rPr lang="en-US" sz="2800" baseline="-25000" dirty="0" err="1"/>
              <a:t>pinch</a:t>
            </a:r>
            <a:r>
              <a:rPr lang="en-US" sz="2800" dirty="0"/>
              <a:t> being the current actually flowing in the pinch is more consistent in all situations</a:t>
            </a:r>
            <a:endParaRPr lang="en-MY" sz="2800" dirty="0"/>
          </a:p>
        </p:txBody>
      </p:sp>
    </p:spTree>
    <p:extLst>
      <p:ext uri="{BB962C8B-B14F-4D97-AF65-F5344CB8AC3E}">
        <p14:creationId xmlns:p14="http://schemas.microsoft.com/office/powerpoint/2010/main" val="40752358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dirty="0" smtClean="0">
                <a:solidFill>
                  <a:srgbClr val="FF0000"/>
                </a:solidFill>
              </a:rPr>
              <a:t>Scaling laws serve as platform for launching applications</a:t>
            </a:r>
            <a:endParaRPr lang="en-MY" b="1" dirty="0">
              <a:solidFill>
                <a:srgbClr val="FF0000"/>
              </a:solidFill>
            </a:endParaRPr>
          </a:p>
        </p:txBody>
      </p:sp>
      <p:sp>
        <p:nvSpPr>
          <p:cNvPr id="3" name="Rectangle 2"/>
          <p:cNvSpPr/>
          <p:nvPr/>
        </p:nvSpPr>
        <p:spPr>
          <a:xfrm>
            <a:off x="685800" y="1897082"/>
            <a:ext cx="7924800" cy="3970318"/>
          </a:xfrm>
          <a:prstGeom prst="rect">
            <a:avLst/>
          </a:prstGeom>
        </p:spPr>
        <p:txBody>
          <a:bodyPr wrap="square">
            <a:spAutoFit/>
          </a:bodyPr>
          <a:lstStyle/>
          <a:p>
            <a:pPr algn="just"/>
            <a:r>
              <a:rPr lang="en-US" sz="2800" dirty="0">
                <a:latin typeface="Times New Roman"/>
                <a:ea typeface="Calibri"/>
                <a:cs typeface="Mangal"/>
              </a:rPr>
              <a:t>The numerical experiments gives robust scaling laws for PFs covering a wide range of energies from sub kJ to tens of MJ. It supplements the limited (non-existent in the case of beam ions) scaling laws available to predict PF radiations yields. </a:t>
            </a:r>
            <a:r>
              <a:rPr lang="en-SG" sz="2800" dirty="0">
                <a:latin typeface="Times New Roman"/>
                <a:ea typeface="SimSun"/>
                <a:cs typeface="Mangal"/>
              </a:rPr>
              <a:t>In this paper we add to our list a scaling law for plasma focus pinch compression as a function of the atomic number of the operational gas. Such a broad range of scaling laws serves as a platform to launch applications</a:t>
            </a:r>
            <a:r>
              <a:rPr lang="en-SG" sz="2800" dirty="0" smtClean="0">
                <a:latin typeface="Times New Roman"/>
                <a:ea typeface="SimSun"/>
                <a:cs typeface="Mangal"/>
              </a:rPr>
              <a:t>.</a:t>
            </a:r>
            <a:r>
              <a:rPr lang="en-US" dirty="0" smtClean="0">
                <a:latin typeface="Times New Roman"/>
                <a:ea typeface="Calibri"/>
              </a:rPr>
              <a:t>.</a:t>
            </a:r>
            <a:endParaRPr lang="en-MY" dirty="0">
              <a:effectLst/>
            </a:endParaRPr>
          </a:p>
        </p:txBody>
      </p:sp>
    </p:spTree>
    <p:extLst>
      <p:ext uri="{BB962C8B-B14F-4D97-AF65-F5344CB8AC3E}">
        <p14:creationId xmlns:p14="http://schemas.microsoft.com/office/powerpoint/2010/main" val="228785708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rmAutofit/>
          </a:bodyPr>
          <a:lstStyle/>
          <a:p>
            <a:r>
              <a:rPr lang="en-US" dirty="0" smtClean="0"/>
              <a:t>Acknowledgement</a:t>
            </a:r>
            <a:br>
              <a:rPr lang="en-US" dirty="0" smtClean="0"/>
            </a:br>
            <a:r>
              <a:rPr lang="en-US" dirty="0" smtClean="0"/>
              <a:t/>
            </a:r>
            <a:br>
              <a:rPr lang="en-US" dirty="0" smtClean="0"/>
            </a:br>
            <a:r>
              <a:rPr lang="en-US" sz="2400" b="1" dirty="0" smtClean="0"/>
              <a:t>We acknowledge the contributions of colleagues and students in the compilation of this paper</a:t>
            </a:r>
            <a:br>
              <a:rPr lang="en-US" sz="2400" b="1" dirty="0" smtClean="0"/>
            </a:br>
            <a:r>
              <a:rPr lang="en-US" sz="2400" b="1" dirty="0"/>
              <a:t/>
            </a:r>
            <a:br>
              <a:rPr lang="en-US" sz="2400" b="1" dirty="0"/>
            </a:br>
            <a:endParaRPr lang="en-MY" sz="2400" b="1" dirty="0"/>
          </a:p>
        </p:txBody>
      </p:sp>
    </p:spTree>
    <p:extLst>
      <p:ext uri="{BB962C8B-B14F-4D97-AF65-F5344CB8AC3E}">
        <p14:creationId xmlns:p14="http://schemas.microsoft.com/office/powerpoint/2010/main" val="25255775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a:xfrm>
            <a:off x="0" y="457200"/>
            <a:ext cx="9144000" cy="685800"/>
          </a:xfrm>
        </p:spPr>
        <p:txBody>
          <a:bodyPr rtlCol="0">
            <a:noAutofit/>
          </a:bodyPr>
          <a:lstStyle/>
          <a:p>
            <a:pPr eaLnBrk="1" fontAlgn="auto" hangingPunct="1">
              <a:spcAft>
                <a:spcPts val="0"/>
              </a:spcAft>
              <a:defRPr/>
            </a:pPr>
            <a:r>
              <a:rPr lang="en-US" sz="2800" b="1" dirty="0">
                <a:solidFill>
                  <a:srgbClr val="0000FF"/>
                </a:solidFill>
              </a:rPr>
              <a:t>Papers from Lee model code    </a:t>
            </a:r>
            <a:r>
              <a:rPr lang="en-US" sz="2800" b="1" dirty="0" smtClean="0">
                <a:solidFill>
                  <a:srgbClr val="0000FF"/>
                </a:solidFill>
              </a:rPr>
              <a:t>(</a:t>
            </a:r>
            <a:r>
              <a:rPr lang="en-US" sz="2800" b="1" dirty="0" smtClean="0">
                <a:solidFill>
                  <a:srgbClr val="0000FF"/>
                </a:solidFill>
              </a:rPr>
              <a:t>1/4)</a:t>
            </a:r>
            <a:endParaRPr lang="en-GB" sz="2800" b="1" dirty="0">
              <a:solidFill>
                <a:srgbClr val="0000FF"/>
              </a:solidFill>
            </a:endParaRPr>
          </a:p>
        </p:txBody>
      </p:sp>
      <p:sp>
        <p:nvSpPr>
          <p:cNvPr id="98307" name="Content Placeholder 2"/>
          <p:cNvSpPr>
            <a:spLocks noGrp="1"/>
          </p:cNvSpPr>
          <p:nvPr>
            <p:ph idx="4294967295"/>
          </p:nvPr>
        </p:nvSpPr>
        <p:spPr>
          <a:xfrm>
            <a:off x="457200" y="990600"/>
            <a:ext cx="8229600" cy="5105400"/>
          </a:xfrm>
        </p:spPr>
        <p:txBody>
          <a:bodyPr>
            <a:normAutofit lnSpcReduction="10000"/>
          </a:bodyPr>
          <a:lstStyle/>
          <a:p>
            <a:pPr eaLnBrk="1" hangingPunct="1">
              <a:lnSpc>
                <a:spcPct val="80000"/>
              </a:lnSpc>
              <a:buClr>
                <a:srgbClr val="0000FF"/>
              </a:buClr>
              <a:buFont typeface="Wingdings 2" pitchFamily="18" charset="2"/>
              <a:buChar char=""/>
            </a:pPr>
            <a:endParaRPr lang="en-SG" sz="1600" dirty="0" smtClean="0"/>
          </a:p>
          <a:p>
            <a:pPr eaLnBrk="1" hangingPunct="1">
              <a:spcBef>
                <a:spcPts val="0"/>
              </a:spcBef>
              <a:buClr>
                <a:srgbClr val="0000FF"/>
              </a:buClr>
              <a:buFont typeface="Wingdings 2" pitchFamily="18" charset="2"/>
              <a:buChar char=""/>
            </a:pPr>
            <a:r>
              <a:rPr lang="en-SG" sz="1600" dirty="0" smtClean="0"/>
              <a:t>S </a:t>
            </a:r>
            <a:r>
              <a:rPr lang="en-SG" sz="1600" dirty="0" smtClean="0"/>
              <a:t>Lee and S H Saw, “Pinch current limitation effect in plasma focus,” Appl. Phys. </a:t>
            </a:r>
            <a:r>
              <a:rPr lang="en-SG" sz="1600" dirty="0" err="1" smtClean="0"/>
              <a:t>Lett</a:t>
            </a:r>
            <a:r>
              <a:rPr lang="en-SG" sz="1600" dirty="0" smtClean="0"/>
              <a:t>. 92, 2008, 021503. </a:t>
            </a:r>
            <a:endParaRPr lang="en-GB" sz="1600" dirty="0" smtClean="0"/>
          </a:p>
          <a:p>
            <a:pPr eaLnBrk="1" hangingPunct="1">
              <a:spcBef>
                <a:spcPts val="0"/>
              </a:spcBef>
              <a:buClr>
                <a:srgbClr val="0000FF"/>
              </a:buClr>
              <a:buFont typeface="Wingdings 2" pitchFamily="18" charset="2"/>
              <a:buChar char=""/>
            </a:pPr>
            <a:r>
              <a:rPr lang="en-SG" sz="1600" dirty="0" smtClean="0"/>
              <a:t>S Lee and S H Saw, “Neutron scaling laws from numerical experiments,” J Fusion Energy 27, 2008, pp.  292-295.</a:t>
            </a:r>
            <a:endParaRPr lang="en-GB" sz="1600" dirty="0" smtClean="0"/>
          </a:p>
          <a:p>
            <a:pPr eaLnBrk="1" hangingPunct="1">
              <a:spcBef>
                <a:spcPts val="0"/>
              </a:spcBef>
              <a:buClr>
                <a:srgbClr val="0000FF"/>
              </a:buClr>
              <a:buFont typeface="Wingdings 2" pitchFamily="18" charset="2"/>
              <a:buChar char=""/>
            </a:pPr>
            <a:r>
              <a:rPr lang="en-SG" sz="1600" dirty="0" smtClean="0"/>
              <a:t>S Lee, P Lee, S H Saw and R S Rawat, “Numerical experiments on plasma focus pinch current limitation,” Plasma Phys. Control. Fusion 50, 2008, 065012 (8pp).</a:t>
            </a:r>
          </a:p>
          <a:p>
            <a:pPr eaLnBrk="1" hangingPunct="1">
              <a:spcBef>
                <a:spcPts val="0"/>
              </a:spcBef>
              <a:buClr>
                <a:srgbClr val="0000FF"/>
              </a:buClr>
              <a:buFont typeface="Wingdings 2" pitchFamily="18" charset="2"/>
              <a:buChar char=""/>
            </a:pPr>
            <a:r>
              <a:rPr lang="en-SG" sz="1600" dirty="0" smtClean="0"/>
              <a:t>S Lee, S H Saw, P C K Lee, R S Rawat and H Schmidt, “Computing plasma focus pinch current from total current measurement,” Appl. Phys. </a:t>
            </a:r>
            <a:r>
              <a:rPr lang="en-SG" sz="1600" dirty="0" err="1" smtClean="0"/>
              <a:t>Lett</a:t>
            </a:r>
            <a:r>
              <a:rPr lang="en-SG" sz="1600" dirty="0" smtClean="0"/>
              <a:t>. 92 , 2008, 111501.</a:t>
            </a:r>
            <a:endParaRPr lang="en-GB" sz="1600" dirty="0" smtClean="0"/>
          </a:p>
          <a:p>
            <a:pPr eaLnBrk="1" hangingPunct="1">
              <a:spcBef>
                <a:spcPts val="0"/>
              </a:spcBef>
              <a:buClr>
                <a:srgbClr val="0000FF"/>
              </a:buClr>
              <a:buFont typeface="Wingdings 2" pitchFamily="18" charset="2"/>
              <a:buChar char=""/>
            </a:pPr>
            <a:r>
              <a:rPr lang="en-SG" sz="1600" dirty="0" smtClean="0"/>
              <a:t>S Lee, “Current and neutron scaling for </a:t>
            </a:r>
            <a:r>
              <a:rPr lang="en-SG" sz="1600" dirty="0" err="1" smtClean="0"/>
              <a:t>megajoule</a:t>
            </a:r>
            <a:r>
              <a:rPr lang="en-SG" sz="1600" dirty="0" smtClean="0"/>
              <a:t> plasma focus machine,” Plasma Phys. Control. Fusion 50, 2008, 105005, (14pp).</a:t>
            </a:r>
          </a:p>
          <a:p>
            <a:pPr eaLnBrk="1" hangingPunct="1">
              <a:spcBef>
                <a:spcPts val="0"/>
              </a:spcBef>
              <a:buClr>
                <a:srgbClr val="0000FF"/>
              </a:buClr>
              <a:buFont typeface="Wingdings 2" pitchFamily="18" charset="2"/>
              <a:buChar char=""/>
            </a:pPr>
            <a:r>
              <a:rPr lang="en-SG" sz="1600" dirty="0" smtClean="0"/>
              <a:t>S Lee and S H Saw, “Response to “Comments on ‘Pinch current limitation effect in plasma focus’”[Appl. Phys. Lett.94,076101 (2009)],” Appl. Phys. Leet.94, 2009, 076102.</a:t>
            </a:r>
          </a:p>
          <a:p>
            <a:pPr eaLnBrk="1" hangingPunct="1">
              <a:spcBef>
                <a:spcPts val="0"/>
              </a:spcBef>
              <a:buClr>
                <a:srgbClr val="0000FF"/>
              </a:buClr>
              <a:buFont typeface="Wingdings 2" pitchFamily="18" charset="2"/>
              <a:buChar char=""/>
            </a:pPr>
            <a:r>
              <a:rPr lang="en-SG" sz="1600" dirty="0" smtClean="0"/>
              <a:t>S Lee, S H Saw, L Soto, S V </a:t>
            </a:r>
            <a:r>
              <a:rPr lang="en-SG" sz="1600" dirty="0" err="1" smtClean="0"/>
              <a:t>Springham</a:t>
            </a:r>
            <a:r>
              <a:rPr lang="en-SG" sz="1600" dirty="0" smtClean="0"/>
              <a:t> and S P Moo, “Numerical experiments on plasma focus neutron yield versus pressure compared with laboratory experiments,” Plasma Phys. Control. Fusion 51, 2009, 075006 (11 </a:t>
            </a:r>
            <a:r>
              <a:rPr lang="en-SG" sz="1600" dirty="0" err="1" smtClean="0"/>
              <a:t>pp</a:t>
            </a:r>
            <a:r>
              <a:rPr lang="en-SG" sz="1600" dirty="0" smtClean="0"/>
              <a:t>).</a:t>
            </a:r>
          </a:p>
          <a:p>
            <a:pPr eaLnBrk="1" hangingPunct="1">
              <a:spcBef>
                <a:spcPts val="0"/>
              </a:spcBef>
              <a:buClr>
                <a:srgbClr val="0000FF"/>
              </a:buClr>
              <a:buFont typeface="Wingdings 2" pitchFamily="18" charset="2"/>
              <a:buChar char=""/>
            </a:pPr>
            <a:r>
              <a:rPr lang="en-SG" sz="1600" dirty="0" smtClean="0"/>
              <a:t>S H Saw, P C K Lee, R S Rawat and S Lee, “Optimizing UNU/ICTP PFF Plasma Focus for Neon Soft X-ray Operation,” </a:t>
            </a:r>
            <a:r>
              <a:rPr lang="en-US" sz="1600" dirty="0" smtClean="0"/>
              <a:t>IEEE Trans Plasma </a:t>
            </a:r>
            <a:r>
              <a:rPr lang="en-US" sz="1600" dirty="0" err="1" smtClean="0"/>
              <a:t>Sci</a:t>
            </a:r>
            <a:r>
              <a:rPr lang="en-US" sz="1600" dirty="0" smtClean="0"/>
              <a:t>, VOL. 37, NO. 7, JULY (2009) </a:t>
            </a:r>
          </a:p>
          <a:p>
            <a:pPr eaLnBrk="1" hangingPunct="1">
              <a:spcBef>
                <a:spcPts val="0"/>
              </a:spcBef>
              <a:buClr>
                <a:srgbClr val="0000FF"/>
              </a:buClr>
              <a:buFont typeface="Wingdings 2" pitchFamily="18" charset="2"/>
              <a:buChar char=""/>
            </a:pPr>
            <a:r>
              <a:rPr lang="en-SG" sz="1600" dirty="0" smtClean="0"/>
              <a:t>Lee S, Rawat R S, Lee P and Saw S H. “Soft x-ray yield from NX2 plasma focus- correlation with plasma pinch parameters” </a:t>
            </a:r>
            <a:r>
              <a:rPr lang="en-US" sz="1600" dirty="0" smtClean="0"/>
              <a:t>JOURNAL OF APPLIED PHYSICS 106, 023309 (2009)</a:t>
            </a:r>
          </a:p>
          <a:p>
            <a:pPr eaLnBrk="1" hangingPunct="1">
              <a:spcBef>
                <a:spcPts val="0"/>
              </a:spcBef>
              <a:buClr>
                <a:srgbClr val="0000FF"/>
              </a:buClr>
              <a:buFont typeface="Wingdings 2" pitchFamily="18" charset="2"/>
              <a:buChar char=""/>
            </a:pPr>
            <a:r>
              <a:rPr lang="en-US" sz="1600" dirty="0" smtClean="0"/>
              <a:t>S Lee, S H Saw, P Lee and R S Rawat, “Numerical experiments on plasma focus neon soft x-ray scaling”, Plasma Physics and Controlled Fusion  51, 105013 (8pp) (2009</a:t>
            </a:r>
            <a:r>
              <a:rPr lang="en-US" sz="1600" dirty="0" smtClean="0"/>
              <a:t>)</a:t>
            </a:r>
            <a:endParaRPr lang="en-GB" sz="1600" dirty="0" smtClean="0"/>
          </a:p>
        </p:txBody>
      </p:sp>
    </p:spTree>
    <p:extLst>
      <p:ext uri="{BB962C8B-B14F-4D97-AF65-F5344CB8AC3E}">
        <p14:creationId xmlns:p14="http://schemas.microsoft.com/office/powerpoint/2010/main" val="2624628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type="body" idx="4294967295"/>
          </p:nvPr>
        </p:nvSpPr>
        <p:spPr>
          <a:xfrm>
            <a:off x="457200" y="1143000"/>
            <a:ext cx="8229600" cy="5181600"/>
          </a:xfrm>
        </p:spPr>
        <p:txBody>
          <a:bodyPr>
            <a:normAutofit lnSpcReduction="10000"/>
          </a:bodyPr>
          <a:lstStyle/>
          <a:p>
            <a:pPr eaLnBrk="1" hangingPunct="1">
              <a:spcBef>
                <a:spcPts val="0"/>
              </a:spcBef>
              <a:buClr>
                <a:srgbClr val="0000FF"/>
              </a:buClr>
            </a:pPr>
            <a:r>
              <a:rPr lang="en-US" sz="1600" dirty="0" smtClean="0"/>
              <a:t>M </a:t>
            </a:r>
            <a:r>
              <a:rPr lang="en-US" sz="1600" dirty="0" err="1" smtClean="0"/>
              <a:t>Akel</a:t>
            </a:r>
            <a:r>
              <a:rPr lang="en-US" sz="1600" dirty="0" smtClean="0"/>
              <a:t>, S </a:t>
            </a:r>
            <a:r>
              <a:rPr lang="en-US" sz="1600" dirty="0" err="1" smtClean="0"/>
              <a:t>Hawat</a:t>
            </a:r>
            <a:r>
              <a:rPr lang="en-US" sz="1600" dirty="0" smtClean="0"/>
              <a:t>, S Lee,  </a:t>
            </a:r>
            <a:r>
              <a:rPr lang="en-US" sz="1600" dirty="0" smtClean="0"/>
              <a:t>“</a:t>
            </a:r>
            <a:r>
              <a:rPr lang="en-US" sz="1600" dirty="0" smtClean="0"/>
              <a:t>Numerical </a:t>
            </a:r>
            <a:r>
              <a:rPr lang="en-US" sz="1600" dirty="0" smtClean="0"/>
              <a:t>Experiments on Soft X-Ray Emission Optimization of Nitrogen Plasma in 3 kJ Plasma Focus Using Modified Lee </a:t>
            </a:r>
            <a:r>
              <a:rPr lang="en-US" sz="1600" dirty="0" smtClean="0"/>
              <a:t>Model”,  </a:t>
            </a:r>
            <a:r>
              <a:rPr lang="en-US" sz="1600" dirty="0" smtClean="0">
                <a:hlinkClick r:id="rId2"/>
              </a:rPr>
              <a:t>J Fusion Energy  DOI 10.1007/s10894-009-9203-4</a:t>
            </a:r>
            <a:r>
              <a:rPr lang="en-US" sz="1600" dirty="0" smtClean="0"/>
              <a:t> First online Tuesday, May 19, 2009</a:t>
            </a:r>
          </a:p>
          <a:p>
            <a:pPr eaLnBrk="1" hangingPunct="1">
              <a:spcBef>
                <a:spcPts val="0"/>
              </a:spcBef>
              <a:buClr>
                <a:srgbClr val="0000FF"/>
              </a:buClr>
            </a:pPr>
            <a:r>
              <a:rPr lang="en-US" sz="1600" dirty="0" smtClean="0"/>
              <a:t>M </a:t>
            </a:r>
            <a:r>
              <a:rPr lang="en-US" sz="1600" dirty="0" err="1" smtClean="0"/>
              <a:t>Akel</a:t>
            </a:r>
            <a:r>
              <a:rPr lang="en-US" sz="1600" dirty="0" smtClean="0"/>
              <a:t>, S </a:t>
            </a:r>
            <a:r>
              <a:rPr lang="en-US" sz="1600" dirty="0" err="1" smtClean="0"/>
              <a:t>Hawat</a:t>
            </a:r>
            <a:r>
              <a:rPr lang="en-US" sz="1600" dirty="0" smtClean="0"/>
              <a:t>, S Lee,  </a:t>
            </a:r>
            <a:r>
              <a:rPr lang="en-US" sz="1600" dirty="0" smtClean="0"/>
              <a:t>“Pinch </a:t>
            </a:r>
            <a:r>
              <a:rPr lang="en-US" sz="1600" dirty="0" smtClean="0"/>
              <a:t>Current and Soft x-ray yield limitation  by numerical experiments on Nitrogen Plasma </a:t>
            </a:r>
            <a:r>
              <a:rPr lang="en-US" sz="1600" dirty="0" smtClean="0"/>
              <a:t>Focus”,   </a:t>
            </a:r>
            <a:r>
              <a:rPr lang="en-US" sz="1600" dirty="0" smtClean="0"/>
              <a:t>J Fusion Energy DOI 10.1007/s10894-009-9238 first online 21 August 2009</a:t>
            </a:r>
          </a:p>
          <a:p>
            <a:pPr eaLnBrk="1" hangingPunct="1">
              <a:spcBef>
                <a:spcPts val="0"/>
              </a:spcBef>
              <a:buClr>
                <a:srgbClr val="0000FF"/>
              </a:buClr>
            </a:pPr>
            <a:r>
              <a:rPr lang="en-US" sz="1600" dirty="0" smtClean="0"/>
              <a:t>S. </a:t>
            </a:r>
            <a:r>
              <a:rPr lang="en-US" sz="1600" dirty="0" smtClean="0"/>
              <a:t>Lee, “Neutron </a:t>
            </a:r>
            <a:r>
              <a:rPr lang="en-US" sz="1600" dirty="0" smtClean="0"/>
              <a:t>Yield Saturation in Plasma Focus-A fundamental </a:t>
            </a:r>
            <a:r>
              <a:rPr lang="en-US" sz="1600" dirty="0" smtClean="0"/>
              <a:t>cause”, </a:t>
            </a:r>
            <a:r>
              <a:rPr lang="en-US" sz="1600" dirty="0" err="1" smtClean="0"/>
              <a:t>Appl</a:t>
            </a:r>
            <a:r>
              <a:rPr lang="en-US" sz="1600" dirty="0" smtClean="0"/>
              <a:t> </a:t>
            </a:r>
            <a:r>
              <a:rPr lang="en-US" sz="1600" dirty="0" smtClean="0"/>
              <a:t>Phys Letts (2009) 95, 151503 93</a:t>
            </a:r>
            <a:r>
              <a:rPr lang="en-US" sz="1600" dirty="0" smtClean="0"/>
              <a:t>.</a:t>
            </a:r>
            <a:endParaRPr lang="en-US" sz="1600" dirty="0" smtClean="0"/>
          </a:p>
          <a:p>
            <a:pPr eaLnBrk="1" hangingPunct="1">
              <a:spcBef>
                <a:spcPts val="0"/>
              </a:spcBef>
              <a:buClr>
                <a:srgbClr val="0000FF"/>
              </a:buClr>
            </a:pPr>
            <a:r>
              <a:rPr lang="en-US" sz="1600" dirty="0" smtClean="0"/>
              <a:t>M. </a:t>
            </a:r>
            <a:r>
              <a:rPr lang="en-US" sz="1600" dirty="0" err="1" smtClean="0"/>
              <a:t>Akel</a:t>
            </a:r>
            <a:r>
              <a:rPr lang="en-US" sz="1600" dirty="0" smtClean="0"/>
              <a:t>, Sh. Al-</a:t>
            </a:r>
            <a:r>
              <a:rPr lang="en-US" sz="1600" dirty="0" err="1" smtClean="0"/>
              <a:t>Hawat</a:t>
            </a:r>
            <a:r>
              <a:rPr lang="en-US" sz="1600" dirty="0" smtClean="0"/>
              <a:t>, S. H. Saw and S. </a:t>
            </a:r>
            <a:r>
              <a:rPr lang="en-US" sz="1600" dirty="0" smtClean="0"/>
              <a:t>Lee, “Numerical </a:t>
            </a:r>
            <a:r>
              <a:rPr lang="en-US" sz="1600" dirty="0" smtClean="0"/>
              <a:t>Experiments on Oxygen Soft X-  Ray Emissions from Low Energy Plasma Focus Using Lee </a:t>
            </a:r>
            <a:r>
              <a:rPr lang="en-US" sz="1600" dirty="0" smtClean="0"/>
              <a:t>Model”,  </a:t>
            </a:r>
            <a:r>
              <a:rPr lang="en-US" sz="1600" dirty="0" smtClean="0">
                <a:hlinkClick r:id="rId3"/>
              </a:rPr>
              <a:t>J Fusion  Energy</a:t>
            </a:r>
            <a:r>
              <a:rPr lang="en-US" sz="1600" dirty="0" smtClean="0"/>
              <a:t> </a:t>
            </a:r>
            <a:r>
              <a:rPr lang="en-US" sz="1600" dirty="0" smtClean="0"/>
              <a:t>DOI  10.1007/s10894-009-9262-6  </a:t>
            </a:r>
            <a:r>
              <a:rPr lang="en-US" sz="1600" dirty="0" smtClean="0"/>
              <a:t>First online 22 November 2009</a:t>
            </a:r>
          </a:p>
          <a:p>
            <a:pPr eaLnBrk="1" hangingPunct="1">
              <a:spcBef>
                <a:spcPts val="0"/>
              </a:spcBef>
              <a:buClr>
                <a:srgbClr val="0000FF"/>
              </a:buClr>
            </a:pPr>
            <a:r>
              <a:rPr lang="it-IT" sz="1600" dirty="0" smtClean="0"/>
              <a:t>Sing Lee and Sor Heoh </a:t>
            </a:r>
            <a:r>
              <a:rPr lang="it-IT" sz="1600" dirty="0" smtClean="0"/>
              <a:t>Saw, </a:t>
            </a:r>
            <a:r>
              <a:rPr lang="en-US" sz="1600" dirty="0" smtClean="0"/>
              <a:t>Numerical </a:t>
            </a:r>
            <a:r>
              <a:rPr lang="en-US" sz="1600" dirty="0" smtClean="0"/>
              <a:t>Experiments providing new Insights into Plasma Focus Fusion Devices-</a:t>
            </a:r>
            <a:r>
              <a:rPr lang="en-US" sz="1600" i="1" dirty="0" smtClean="0"/>
              <a:t>Invited Review Paper: for Energy: special edition on “Fusion Energy”</a:t>
            </a:r>
            <a:endParaRPr lang="en-US" sz="1600" dirty="0" smtClean="0"/>
          </a:p>
          <a:p>
            <a:pPr eaLnBrk="1" hangingPunct="1">
              <a:spcBef>
                <a:spcPts val="0"/>
              </a:spcBef>
              <a:buClr>
                <a:srgbClr val="0000FF"/>
              </a:buClr>
              <a:buFontTx/>
              <a:buNone/>
            </a:pPr>
            <a:r>
              <a:rPr lang="en-US" sz="1600" i="1" dirty="0" smtClean="0"/>
              <a:t>	Energies </a:t>
            </a:r>
            <a:r>
              <a:rPr lang="en-US" sz="1600" dirty="0" smtClean="0"/>
              <a:t>2010, </a:t>
            </a:r>
            <a:r>
              <a:rPr lang="en-US" sz="1600" i="1" dirty="0" smtClean="0"/>
              <a:t>3</a:t>
            </a:r>
            <a:r>
              <a:rPr lang="en-US" sz="1600" dirty="0" smtClean="0"/>
              <a:t>, 711-737; doi:10.3390/en3040711-Published online 12 April 2010</a:t>
            </a:r>
          </a:p>
          <a:p>
            <a:pPr eaLnBrk="1" hangingPunct="1">
              <a:spcBef>
                <a:spcPts val="0"/>
              </a:spcBef>
              <a:buClr>
                <a:srgbClr val="0000FF"/>
              </a:buClr>
            </a:pPr>
            <a:r>
              <a:rPr lang="en-US" sz="1600" dirty="0" smtClean="0"/>
              <a:t>S H Saw, S Lee, F Roy, PL Chong, V </a:t>
            </a:r>
            <a:r>
              <a:rPr lang="en-US" sz="1600" dirty="0" err="1" smtClean="0"/>
              <a:t>Vengadeswaran</a:t>
            </a:r>
            <a:r>
              <a:rPr lang="en-US" sz="1600" dirty="0" smtClean="0"/>
              <a:t>, ASM Sidik, YW Leong &amp; A </a:t>
            </a:r>
            <a:r>
              <a:rPr lang="en-US" sz="1600" dirty="0" smtClean="0"/>
              <a:t>Singh, </a:t>
            </a:r>
            <a:r>
              <a:rPr lang="en-US" sz="1600" dirty="0" smtClean="0"/>
              <a:t>	In-situ determination of the static inductance and resistance of a plasma focus capacitor bank –Rev  </a:t>
            </a:r>
            <a:r>
              <a:rPr lang="en-US" sz="1600" dirty="0" err="1" smtClean="0"/>
              <a:t>Sci</a:t>
            </a:r>
            <a:r>
              <a:rPr lang="en-US" sz="1600" dirty="0" smtClean="0"/>
              <a:t> Instruments (2010) 81, 053505 </a:t>
            </a:r>
          </a:p>
          <a:p>
            <a:pPr eaLnBrk="1" hangingPunct="1">
              <a:spcBef>
                <a:spcPts val="0"/>
              </a:spcBef>
              <a:buClr>
                <a:srgbClr val="0000FF"/>
              </a:buClr>
            </a:pPr>
            <a:r>
              <a:rPr lang="en-US" sz="1600" dirty="0" smtClean="0"/>
              <a:t>S H Saw and S Lee, Scaling the Plasma Focus for Fusion Energy </a:t>
            </a:r>
            <a:r>
              <a:rPr lang="en-US" sz="1600" dirty="0" smtClean="0"/>
              <a:t>Considerations, </a:t>
            </a:r>
            <a:r>
              <a:rPr lang="en-US" sz="1600" dirty="0" smtClean="0"/>
              <a:t>Int. J. Energy Res. (2010)  Int. J. Energy Res. (2010) View this article online at wileyonlinelibrary.com. DOI: 10.1002/er.1758</a:t>
            </a:r>
            <a:endParaRPr lang="en-US" sz="1600" i="1" dirty="0" smtClean="0"/>
          </a:p>
          <a:p>
            <a:pPr eaLnBrk="1" hangingPunct="1">
              <a:spcBef>
                <a:spcPts val="0"/>
              </a:spcBef>
              <a:buClr>
                <a:srgbClr val="0000FF"/>
              </a:buClr>
            </a:pPr>
            <a:r>
              <a:rPr lang="en-US" sz="1600" dirty="0" smtClean="0"/>
              <a:t>S H Saw and S </a:t>
            </a:r>
            <a:r>
              <a:rPr lang="en-US" sz="1600" dirty="0" smtClean="0"/>
              <a:t>Lee. Scaling </a:t>
            </a:r>
            <a:r>
              <a:rPr lang="en-US" sz="1600" dirty="0" smtClean="0"/>
              <a:t>laws for plasma focus machines from numerical </a:t>
            </a:r>
            <a:r>
              <a:rPr lang="en-US" sz="1600" dirty="0" smtClean="0"/>
              <a:t>experiments, </a:t>
            </a:r>
            <a:r>
              <a:rPr lang="it-IT" sz="1600" dirty="0" smtClean="0"/>
              <a:t>Invited </a:t>
            </a:r>
            <a:r>
              <a:rPr lang="it-IT" sz="1600" dirty="0" smtClean="0"/>
              <a:t>paper </a:t>
            </a:r>
            <a:r>
              <a:rPr lang="en-US" sz="1600" i="1" dirty="0" smtClean="0"/>
              <a:t>Energy and Power Engineering</a:t>
            </a:r>
            <a:r>
              <a:rPr lang="en-US" sz="1600" dirty="0" smtClean="0"/>
              <a:t>, 2010, 65-72 doi:10.4236/epe.2010.21010 </a:t>
            </a:r>
            <a:endParaRPr lang="en-US" sz="1600" b="1" i="1" dirty="0" smtClean="0"/>
          </a:p>
        </p:txBody>
      </p:sp>
      <p:sp>
        <p:nvSpPr>
          <p:cNvPr id="4" name="Title 1"/>
          <p:cNvSpPr txBox="1">
            <a:spLocks/>
          </p:cNvSpPr>
          <p:nvPr/>
        </p:nvSpPr>
        <p:spPr>
          <a:xfrm>
            <a:off x="0" y="457200"/>
            <a:ext cx="91440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800" b="1" dirty="0" smtClean="0">
                <a:solidFill>
                  <a:srgbClr val="0000FF"/>
                </a:solidFill>
              </a:rPr>
              <a:t>Papers from Lee model code    (</a:t>
            </a:r>
            <a:r>
              <a:rPr lang="en-US" sz="2800" b="1" dirty="0" smtClean="0">
                <a:solidFill>
                  <a:srgbClr val="0000FF"/>
                </a:solidFill>
              </a:rPr>
              <a:t>2/4)</a:t>
            </a:r>
            <a:endParaRPr lang="en-GB" sz="2800" b="1" dirty="0">
              <a:solidFill>
                <a:srgbClr val="0000FF"/>
              </a:solidFill>
            </a:endParaRPr>
          </a:p>
        </p:txBody>
      </p:sp>
    </p:spTree>
    <p:extLst>
      <p:ext uri="{BB962C8B-B14F-4D97-AF65-F5344CB8AC3E}">
        <p14:creationId xmlns:p14="http://schemas.microsoft.com/office/powerpoint/2010/main" val="2141886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143000"/>
            <a:ext cx="8229600" cy="4062651"/>
          </a:xfrm>
          <a:prstGeom prst="rect">
            <a:avLst/>
          </a:prstGeom>
        </p:spPr>
        <p:txBody>
          <a:bodyPr wrap="square">
            <a:spAutoFit/>
          </a:bodyPr>
          <a:lstStyle/>
          <a:p>
            <a:pPr marL="285750" indent="-285750" hangingPunct="0">
              <a:buClr>
                <a:srgbClr val="0000FF"/>
              </a:buClr>
              <a:buFont typeface="Arial" panose="020B0604020202020204" pitchFamily="34" charset="0"/>
              <a:buChar char="•"/>
            </a:pPr>
            <a:r>
              <a:rPr lang="en-US" sz="1600" dirty="0"/>
              <a:t>S Lee and S H Saw, “Plasma Focus Ion Beam </a:t>
            </a:r>
            <a:r>
              <a:rPr lang="en-US" sz="1600" dirty="0" err="1"/>
              <a:t>Fluence</a:t>
            </a:r>
            <a:r>
              <a:rPr lang="en-US" sz="1600" dirty="0"/>
              <a:t> and Flux –Scaling with Stored Energy”,             Phys. Plasmas </a:t>
            </a:r>
            <a:r>
              <a:rPr lang="en-US" sz="1600" b="1" dirty="0"/>
              <a:t>19</a:t>
            </a:r>
            <a:r>
              <a:rPr lang="en-US" sz="1600" dirty="0"/>
              <a:t>, 112703 (2012); </a:t>
            </a:r>
            <a:r>
              <a:rPr lang="en-US" sz="1600" u="sng" dirty="0">
                <a:hlinkClick r:id="rId2"/>
              </a:rPr>
              <a:t>http://dx.doi.org/10.1063/1.4766744</a:t>
            </a:r>
            <a:endParaRPr lang="en-US" sz="1600" u="sng" dirty="0"/>
          </a:p>
          <a:p>
            <a:pPr marL="285750" lvl="0" indent="-285750" hangingPunct="0">
              <a:buClr>
                <a:srgbClr val="0000FF"/>
              </a:buClr>
              <a:buFont typeface="Arial" panose="020B0604020202020204" pitchFamily="34" charset="0"/>
              <a:buChar char="•"/>
            </a:pPr>
            <a:r>
              <a:rPr lang="en-MY" sz="1600" dirty="0" smtClean="0"/>
              <a:t>S</a:t>
            </a:r>
            <a:r>
              <a:rPr lang="en-MY" sz="1600" dirty="0"/>
              <a:t>. Lee, S. H. Saw, </a:t>
            </a:r>
            <a:r>
              <a:rPr lang="en-MY" sz="1600" dirty="0" err="1"/>
              <a:t>Jalil</a:t>
            </a:r>
            <a:r>
              <a:rPr lang="en-MY" sz="1600" dirty="0"/>
              <a:t> Ali, "Numerical Experiments on Radiative Cooling and Collapse in Plasma Focus Operated in </a:t>
            </a:r>
            <a:r>
              <a:rPr lang="en-MY" sz="1600" dirty="0" smtClean="0"/>
              <a:t>Krypton“, </a:t>
            </a:r>
            <a:r>
              <a:rPr lang="en-MY" sz="1600" dirty="0"/>
              <a:t>Journal of Fusion Energy, vol. 32, no. 1, pp. 42-49, (2012</a:t>
            </a:r>
            <a:r>
              <a:rPr lang="en-MY" sz="1600" dirty="0" smtClean="0"/>
              <a:t>)</a:t>
            </a:r>
          </a:p>
          <a:p>
            <a:pPr marL="285750" indent="-285750">
              <a:buClr>
                <a:srgbClr val="0000FF"/>
              </a:buClr>
              <a:buFont typeface="Arial" panose="020B0604020202020204" pitchFamily="34" charset="0"/>
              <a:buChar char="•"/>
            </a:pPr>
            <a:r>
              <a:rPr lang="en-US" sz="1600" dirty="0" smtClean="0"/>
              <a:t>S </a:t>
            </a:r>
            <a:r>
              <a:rPr lang="en-US" sz="1600" dirty="0"/>
              <a:t>Lee and S H </a:t>
            </a:r>
            <a:r>
              <a:rPr lang="en-US" sz="1600" dirty="0" smtClean="0"/>
              <a:t>Saw, “Plasma </a:t>
            </a:r>
            <a:r>
              <a:rPr lang="en-US" sz="1600" dirty="0"/>
              <a:t>Focus Ion Beam </a:t>
            </a:r>
            <a:r>
              <a:rPr lang="en-US" sz="1600" dirty="0" err="1"/>
              <a:t>Fluence</a:t>
            </a:r>
            <a:r>
              <a:rPr lang="en-US" sz="1600" dirty="0"/>
              <a:t> and Flux –for various </a:t>
            </a:r>
            <a:r>
              <a:rPr lang="en-US" sz="1600" dirty="0" smtClean="0"/>
              <a:t>gases”, Phys</a:t>
            </a:r>
            <a:r>
              <a:rPr lang="en-US" sz="1600" dirty="0"/>
              <a:t>. Plasmas 20, 062702 (2013); </a:t>
            </a:r>
            <a:r>
              <a:rPr lang="en-US" sz="1600" dirty="0" err="1"/>
              <a:t>doi</a:t>
            </a:r>
            <a:r>
              <a:rPr lang="en-US" sz="1600" dirty="0"/>
              <a:t>: 10.1063/1.48116503. </a:t>
            </a:r>
            <a:endParaRPr lang="en-US" sz="1600" dirty="0" smtClean="0"/>
          </a:p>
          <a:p>
            <a:pPr marL="285750" indent="-285750">
              <a:buClr>
                <a:srgbClr val="0000FF"/>
              </a:buClr>
              <a:buFont typeface="Arial" panose="020B0604020202020204" pitchFamily="34" charset="0"/>
              <a:buChar char="•"/>
            </a:pPr>
            <a:r>
              <a:rPr lang="en-US" sz="1600" dirty="0"/>
              <a:t>S H </a:t>
            </a:r>
            <a:r>
              <a:rPr lang="en-US" sz="1600" dirty="0" smtClean="0"/>
              <a:t>Saw &amp; S Lee, </a:t>
            </a:r>
            <a:r>
              <a:rPr lang="en-US" sz="1600" dirty="0"/>
              <a:t>Plasma </a:t>
            </a:r>
            <a:r>
              <a:rPr lang="en-US" sz="1600" dirty="0"/>
              <a:t>Focus Ion Beam- Scaling Laws , </a:t>
            </a:r>
            <a:r>
              <a:rPr lang="en-MY" sz="1600" dirty="0" smtClean="0"/>
              <a:t>Plasma </a:t>
            </a:r>
            <a:r>
              <a:rPr lang="en-MY" sz="1600" dirty="0"/>
              <a:t>Science and Applications (ICPSA 2013) </a:t>
            </a:r>
            <a:r>
              <a:rPr lang="en-MY" sz="1600" dirty="0" smtClean="0"/>
              <a:t> </a:t>
            </a:r>
            <a:r>
              <a:rPr lang="en-MY" sz="1600" dirty="0"/>
              <a:t>International Journal of Modern Physics: Conference Series, Vol. 32 (2014) 1460317 (11 pages) DOI: 10.1142/S2010194514603172</a:t>
            </a:r>
          </a:p>
          <a:p>
            <a:pPr marL="285750" indent="-285750">
              <a:buClr>
                <a:srgbClr val="0000FF"/>
              </a:buClr>
              <a:buFont typeface="Arial" panose="020B0604020202020204" pitchFamily="34" charset="0"/>
              <a:buChar char="•"/>
            </a:pPr>
            <a:r>
              <a:rPr lang="en-US" sz="1600" dirty="0"/>
              <a:t> </a:t>
            </a:r>
            <a:r>
              <a:rPr lang="en-MY" sz="1600" dirty="0" smtClean="0"/>
              <a:t>M </a:t>
            </a:r>
            <a:r>
              <a:rPr lang="en-MY" sz="1600" dirty="0" err="1"/>
              <a:t>Akel</a:t>
            </a:r>
            <a:r>
              <a:rPr lang="en-MY" sz="1600" dirty="0"/>
              <a:t> and S. </a:t>
            </a:r>
            <a:r>
              <a:rPr lang="en-MY" sz="1600" dirty="0" smtClean="0"/>
              <a:t>Lee, “Radiative </a:t>
            </a:r>
            <a:r>
              <a:rPr lang="en-MY" sz="1600" dirty="0"/>
              <a:t>Collapse in Plasma Focus Operated with Heavy Noble </a:t>
            </a:r>
            <a:r>
              <a:rPr lang="en-MY" sz="1600" dirty="0" smtClean="0"/>
              <a:t>Gases”,  </a:t>
            </a:r>
            <a:r>
              <a:rPr lang="en-MY" sz="1600" dirty="0"/>
              <a:t>J. Fusion </a:t>
            </a:r>
            <a:r>
              <a:rPr lang="en-MY" sz="1600" dirty="0" err="1"/>
              <a:t>Energ</a:t>
            </a:r>
            <a:r>
              <a:rPr lang="en-MY" sz="1600" dirty="0"/>
              <a:t> (2013) 32:111-116; </a:t>
            </a:r>
            <a:r>
              <a:rPr lang="en-AU" sz="1600" dirty="0"/>
              <a:t>DOI 10.1007/s10894-012-9535-3 </a:t>
            </a:r>
            <a:endParaRPr lang="en-AU" sz="1600" dirty="0" smtClean="0"/>
          </a:p>
          <a:p>
            <a:pPr marL="285750" indent="-285750">
              <a:buClr>
                <a:srgbClr val="0000FF"/>
              </a:buClr>
              <a:buFont typeface="Arial" panose="020B0604020202020204" pitchFamily="34" charset="0"/>
              <a:buChar char="•"/>
            </a:pPr>
            <a:r>
              <a:rPr lang="en-MY" sz="1600" dirty="0" smtClean="0"/>
              <a:t>S</a:t>
            </a:r>
            <a:r>
              <a:rPr lang="en-MY" sz="1600" dirty="0"/>
              <a:t>. Lee, "Plasma Focus Radiative Model: Review of the Lee Model </a:t>
            </a:r>
            <a:r>
              <a:rPr lang="en-MY" sz="1600" dirty="0" smtClean="0"/>
              <a:t>Code“, </a:t>
            </a:r>
            <a:r>
              <a:rPr lang="en-MY" sz="1600" dirty="0"/>
              <a:t>Journal of Fusion Energy, vol. 33, no. 4, pp. 319-335, (2014).</a:t>
            </a:r>
          </a:p>
          <a:p>
            <a:pPr marL="285750" indent="-285750">
              <a:buClr>
                <a:srgbClr val="0000FF"/>
              </a:buClr>
              <a:buFont typeface="Arial" panose="020B0604020202020204" pitchFamily="34" charset="0"/>
              <a:buChar char="•"/>
            </a:pPr>
            <a:r>
              <a:rPr lang="en-AU" sz="1600" dirty="0"/>
              <a:t> </a:t>
            </a:r>
            <a:r>
              <a:rPr lang="en-US" sz="1600" dirty="0" smtClean="0"/>
              <a:t>S </a:t>
            </a:r>
            <a:r>
              <a:rPr lang="en-US" sz="1600" dirty="0"/>
              <a:t>H Saw &amp; S Lee</a:t>
            </a:r>
            <a:r>
              <a:rPr lang="en-US" sz="1600" baseline="30000" dirty="0"/>
              <a:t> </a:t>
            </a:r>
            <a:r>
              <a:rPr lang="en-US" sz="1600" dirty="0"/>
              <a:t>. Measurement of Radiative Collapse in 2.2 kJ PF – Achieving   High Energy Density (HED) Conditions in a small Plasma Focus. J Fusion Energy (2016) 35: 702-708. DOI </a:t>
            </a:r>
            <a:r>
              <a:rPr lang="en-US" sz="1600" dirty="0" smtClean="0"/>
              <a:t>10.1007/s10894-016-0095-9</a:t>
            </a:r>
            <a:r>
              <a:rPr lang="en-US" b="1" i="1" dirty="0"/>
              <a:t>	</a:t>
            </a:r>
            <a:endParaRPr lang="en-MY" dirty="0"/>
          </a:p>
        </p:txBody>
      </p:sp>
      <p:sp>
        <p:nvSpPr>
          <p:cNvPr id="4" name="Title 1"/>
          <p:cNvSpPr txBox="1">
            <a:spLocks/>
          </p:cNvSpPr>
          <p:nvPr/>
        </p:nvSpPr>
        <p:spPr>
          <a:xfrm>
            <a:off x="0" y="457200"/>
            <a:ext cx="91440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800" b="1" dirty="0" smtClean="0">
                <a:solidFill>
                  <a:srgbClr val="0000FF"/>
                </a:solidFill>
              </a:rPr>
              <a:t>Papers from Lee model code    </a:t>
            </a:r>
            <a:r>
              <a:rPr lang="en-US" sz="2800" b="1" dirty="0" smtClean="0">
                <a:solidFill>
                  <a:srgbClr val="0000FF"/>
                </a:solidFill>
              </a:rPr>
              <a:t>(3/4)</a:t>
            </a:r>
            <a:endParaRPr lang="en-GB" sz="2800" b="1" dirty="0">
              <a:solidFill>
                <a:srgbClr val="0000FF"/>
              </a:solidFill>
            </a:endParaRPr>
          </a:p>
        </p:txBody>
      </p:sp>
    </p:spTree>
    <p:extLst>
      <p:ext uri="{BB962C8B-B14F-4D97-AF65-F5344CB8AC3E}">
        <p14:creationId xmlns:p14="http://schemas.microsoft.com/office/powerpoint/2010/main" val="3410486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4294967295"/>
          </p:nvPr>
        </p:nvSpPr>
        <p:spPr>
          <a:xfrm>
            <a:off x="730250" y="1447800"/>
            <a:ext cx="8413750" cy="4876800"/>
          </a:xfrm>
        </p:spPr>
        <p:txBody>
          <a:bodyPr>
            <a:normAutofit fontScale="92500" lnSpcReduction="10000"/>
          </a:bodyPr>
          <a:lstStyle/>
          <a:p>
            <a:pPr algn="just" eaLnBrk="1" hangingPunct="1">
              <a:lnSpc>
                <a:spcPct val="70000"/>
              </a:lnSpc>
              <a:buClr>
                <a:srgbClr val="CC0099"/>
              </a:buClr>
              <a:buFont typeface="Wingdings 2" pitchFamily="18" charset="2"/>
              <a:buNone/>
              <a:defRPr/>
            </a:pPr>
            <a:r>
              <a:rPr lang="en-SG" sz="4000" b="1" dirty="0" smtClean="0">
                <a:solidFill>
                  <a:srgbClr val="FFFF66"/>
                </a:solidFill>
              </a:rPr>
              <a:t>               </a:t>
            </a:r>
            <a:endParaRPr lang="en-SG" sz="2400" dirty="0" smtClean="0">
              <a:solidFill>
                <a:srgbClr val="FFFF66"/>
              </a:solidFill>
            </a:endParaRPr>
          </a:p>
          <a:p>
            <a:pPr eaLnBrk="1" hangingPunct="1">
              <a:lnSpc>
                <a:spcPct val="70000"/>
              </a:lnSpc>
              <a:buFont typeface="Wingdings 2" pitchFamily="18" charset="2"/>
              <a:buChar char=""/>
              <a:defRPr/>
            </a:pPr>
            <a:r>
              <a:rPr lang="en-SG" sz="2800" dirty="0" smtClean="0"/>
              <a:t>Plasma focus:  small fusion device, complements international efforts to build fusion reactor</a:t>
            </a:r>
          </a:p>
          <a:p>
            <a:pPr eaLnBrk="1" hangingPunct="1">
              <a:lnSpc>
                <a:spcPct val="70000"/>
              </a:lnSpc>
              <a:buClr>
                <a:schemeClr val="accent1">
                  <a:lumMod val="75000"/>
                </a:schemeClr>
              </a:buClr>
              <a:buFont typeface="Wingdings 2" pitchFamily="18" charset="2"/>
              <a:buNone/>
              <a:defRPr/>
            </a:pPr>
            <a:endParaRPr lang="en-SG" sz="2000" dirty="0" smtClean="0"/>
          </a:p>
          <a:p>
            <a:pPr eaLnBrk="1" hangingPunct="1">
              <a:lnSpc>
                <a:spcPct val="70000"/>
              </a:lnSpc>
              <a:buFont typeface="Wingdings 2" pitchFamily="18" charset="2"/>
              <a:buChar char=""/>
              <a:defRPr/>
            </a:pPr>
            <a:r>
              <a:rPr lang="en-SG" sz="2800" dirty="0" smtClean="0"/>
              <a:t>Multi-radiation </a:t>
            </a:r>
            <a:r>
              <a:rPr lang="en-SG" sz="2800" dirty="0" smtClean="0"/>
              <a:t>device: x-rays</a:t>
            </a:r>
            <a:r>
              <a:rPr lang="en-SG" sz="2800" dirty="0" smtClean="0"/>
              <a:t>, particle beams and fusion neutrons</a:t>
            </a:r>
          </a:p>
          <a:p>
            <a:pPr>
              <a:lnSpc>
                <a:spcPct val="70000"/>
              </a:lnSpc>
              <a:defRPr/>
            </a:pPr>
            <a:endParaRPr lang="en-SG" sz="2000" dirty="0" smtClean="0"/>
          </a:p>
          <a:p>
            <a:pPr eaLnBrk="1" hangingPunct="1">
              <a:lnSpc>
                <a:spcPct val="70000"/>
              </a:lnSpc>
              <a:buFont typeface="Wingdings 2" pitchFamily="18" charset="2"/>
              <a:buChar char=""/>
              <a:defRPr/>
            </a:pPr>
            <a:r>
              <a:rPr lang="en-SG" sz="2800" dirty="0" smtClean="0"/>
              <a:t>Neutrons for fusion studies</a:t>
            </a:r>
          </a:p>
          <a:p>
            <a:pPr>
              <a:lnSpc>
                <a:spcPct val="70000"/>
              </a:lnSpc>
              <a:defRPr/>
            </a:pPr>
            <a:endParaRPr lang="en-SG" sz="2000" dirty="0" smtClean="0"/>
          </a:p>
          <a:p>
            <a:pPr eaLnBrk="1" hangingPunct="1">
              <a:lnSpc>
                <a:spcPct val="70000"/>
              </a:lnSpc>
              <a:buFont typeface="Wingdings 2" pitchFamily="18" charset="2"/>
              <a:buChar char=""/>
              <a:defRPr/>
            </a:pPr>
            <a:r>
              <a:rPr lang="en-SG" sz="2800" dirty="0" smtClean="0"/>
              <a:t>Soft XR applications include microelectronics lithography and micro-machining</a:t>
            </a:r>
          </a:p>
          <a:p>
            <a:pPr>
              <a:lnSpc>
                <a:spcPct val="70000"/>
              </a:lnSpc>
              <a:defRPr/>
            </a:pPr>
            <a:endParaRPr lang="en-SG" sz="2000" dirty="0" smtClean="0"/>
          </a:p>
          <a:p>
            <a:pPr eaLnBrk="1" hangingPunct="1">
              <a:lnSpc>
                <a:spcPct val="70000"/>
              </a:lnSpc>
              <a:buFont typeface="Wingdings 2" pitchFamily="18" charset="2"/>
              <a:buChar char=""/>
              <a:defRPr/>
            </a:pPr>
            <a:r>
              <a:rPr lang="en-SG" sz="2800" dirty="0" smtClean="0"/>
              <a:t>Large range of device-from J to thousands of kJ</a:t>
            </a:r>
          </a:p>
          <a:p>
            <a:pPr>
              <a:lnSpc>
                <a:spcPct val="70000"/>
              </a:lnSpc>
              <a:defRPr/>
            </a:pPr>
            <a:endParaRPr lang="en-SG" sz="2000" dirty="0" smtClean="0"/>
          </a:p>
          <a:p>
            <a:pPr eaLnBrk="1" hangingPunct="1">
              <a:lnSpc>
                <a:spcPct val="70000"/>
              </a:lnSpc>
              <a:buFont typeface="Wingdings 2" pitchFamily="18" charset="2"/>
              <a:buChar char=""/>
              <a:defRPr/>
            </a:pPr>
            <a:r>
              <a:rPr lang="en-SG" sz="2800" dirty="0" smtClean="0"/>
              <a:t>Experiments: dynamics</a:t>
            </a:r>
            <a:r>
              <a:rPr lang="en-SG" sz="2800" dirty="0" smtClean="0"/>
              <a:t>, radiation, instabilities and non-linear phenomena</a:t>
            </a:r>
          </a:p>
          <a:p>
            <a:pPr eaLnBrk="1" hangingPunct="1">
              <a:lnSpc>
                <a:spcPct val="70000"/>
              </a:lnSpc>
              <a:buClr>
                <a:srgbClr val="CC0099"/>
              </a:buClr>
              <a:buFont typeface="Wingdings 2" pitchFamily="18" charset="2"/>
              <a:buNone/>
              <a:defRPr/>
            </a:pPr>
            <a:endParaRPr lang="en-SG" sz="2800" dirty="0" smtClean="0">
              <a:solidFill>
                <a:srgbClr val="FFFF66"/>
              </a:solidFill>
            </a:endParaRPr>
          </a:p>
          <a:p>
            <a:pPr eaLnBrk="1" hangingPunct="1">
              <a:lnSpc>
                <a:spcPct val="70000"/>
              </a:lnSpc>
              <a:buClr>
                <a:srgbClr val="CC0099"/>
              </a:buClr>
              <a:buFont typeface="Wingdings 2" pitchFamily="18" charset="2"/>
              <a:buNone/>
              <a:defRPr/>
            </a:pPr>
            <a:endParaRPr lang="en-SG" sz="2800" dirty="0" smtClean="0">
              <a:solidFill>
                <a:srgbClr val="FFFF66"/>
              </a:solidFill>
            </a:endParaRPr>
          </a:p>
          <a:p>
            <a:pPr algn="just" eaLnBrk="1" hangingPunct="1">
              <a:lnSpc>
                <a:spcPct val="70000"/>
              </a:lnSpc>
              <a:buClr>
                <a:srgbClr val="CC0099"/>
              </a:buClr>
              <a:buFont typeface="Wingdings 2" pitchFamily="18" charset="2"/>
              <a:buNone/>
              <a:defRPr/>
            </a:pPr>
            <a:endParaRPr lang="en-SG" sz="2800" dirty="0" smtClean="0">
              <a:solidFill>
                <a:srgbClr val="FFFF66"/>
              </a:solidFill>
            </a:endParaRPr>
          </a:p>
          <a:p>
            <a:pPr algn="just" eaLnBrk="1" hangingPunct="1">
              <a:lnSpc>
                <a:spcPct val="70000"/>
              </a:lnSpc>
              <a:buClr>
                <a:srgbClr val="CC0099"/>
              </a:buClr>
              <a:buFont typeface="Wingdings 2" pitchFamily="18" charset="2"/>
              <a:buNone/>
              <a:defRPr/>
            </a:pPr>
            <a:endParaRPr lang="en-SG" sz="2800" dirty="0" smtClean="0">
              <a:solidFill>
                <a:srgbClr val="C8D1F2"/>
              </a:solidFill>
            </a:endParaRPr>
          </a:p>
        </p:txBody>
      </p:sp>
      <p:sp>
        <p:nvSpPr>
          <p:cNvPr id="4" name="Rectangle 2"/>
          <p:cNvSpPr txBox="1">
            <a:spLocks noChangeArrowheads="1"/>
          </p:cNvSpPr>
          <p:nvPr/>
        </p:nvSpPr>
        <p:spPr>
          <a:xfrm>
            <a:off x="0" y="304800"/>
            <a:ext cx="89154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4800" dirty="0" smtClean="0">
                <a:solidFill>
                  <a:srgbClr val="FFFF00"/>
                </a:solidFill>
              </a:rPr>
              <a:t>       </a:t>
            </a:r>
            <a:r>
              <a:rPr lang="en-US" sz="4800" b="1" dirty="0" smtClean="0">
                <a:solidFill>
                  <a:srgbClr val="FF0000"/>
                </a:solidFill>
              </a:rPr>
              <a:t>The Plasma Focus         </a:t>
            </a:r>
            <a:r>
              <a:rPr lang="en-US" sz="2400" b="1" dirty="0">
                <a:solidFill>
                  <a:srgbClr val="FF0000"/>
                </a:solidFill>
              </a:rPr>
              <a:t>1</a:t>
            </a:r>
            <a:r>
              <a:rPr lang="en-US" sz="2400" b="1" dirty="0" smtClean="0">
                <a:solidFill>
                  <a:srgbClr val="FF0000"/>
                </a:solidFill>
              </a:rPr>
              <a:t>/2</a:t>
            </a:r>
          </a:p>
        </p:txBody>
      </p:sp>
    </p:spTree>
    <p:extLst>
      <p:ext uri="{BB962C8B-B14F-4D97-AF65-F5344CB8AC3E}">
        <p14:creationId xmlns:p14="http://schemas.microsoft.com/office/powerpoint/2010/main" val="3563260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143000"/>
            <a:ext cx="8229600" cy="4031873"/>
          </a:xfrm>
          <a:prstGeom prst="rect">
            <a:avLst/>
          </a:prstGeom>
        </p:spPr>
        <p:txBody>
          <a:bodyPr wrap="square">
            <a:spAutoFit/>
          </a:bodyPr>
          <a:lstStyle/>
          <a:p>
            <a:pPr marL="285750" indent="-285750">
              <a:buClr>
                <a:srgbClr val="0000FF"/>
              </a:buClr>
              <a:buFont typeface="Arial" panose="020B0604020202020204" pitchFamily="34" charset="0"/>
              <a:buChar char="•"/>
            </a:pPr>
            <a:r>
              <a:rPr lang="en-US" sz="1600" dirty="0" err="1"/>
              <a:t>D.Piriaei</a:t>
            </a:r>
            <a:r>
              <a:rPr lang="en-US" sz="1600" dirty="0"/>
              <a:t>, </a:t>
            </a:r>
            <a:r>
              <a:rPr lang="en-US" sz="1600" dirty="0" err="1"/>
              <a:t>T.D.Mahabadi</a:t>
            </a:r>
            <a:r>
              <a:rPr lang="en-US" sz="1600" dirty="0"/>
              <a:t>, </a:t>
            </a:r>
            <a:r>
              <a:rPr lang="en-US" sz="1600" dirty="0" err="1"/>
              <a:t>S.Javadi</a:t>
            </a:r>
            <a:r>
              <a:rPr lang="en-US" sz="1600" dirty="0"/>
              <a:t>, </a:t>
            </a:r>
            <a:r>
              <a:rPr lang="en-US" sz="1600" dirty="0" err="1"/>
              <a:t>M.Ghoranneviss</a:t>
            </a:r>
            <a:r>
              <a:rPr lang="en-US" sz="1600" dirty="0"/>
              <a:t>, S H </a:t>
            </a:r>
            <a:r>
              <a:rPr lang="en-US" sz="1600" dirty="0" smtClean="0"/>
              <a:t>Saw </a:t>
            </a:r>
            <a:r>
              <a:rPr lang="en-US" sz="1600" dirty="0"/>
              <a:t>and S </a:t>
            </a:r>
            <a:r>
              <a:rPr lang="en-US" sz="1600" dirty="0" smtClean="0"/>
              <a:t>Lee, “The </a:t>
            </a:r>
            <a:r>
              <a:rPr lang="en-US" sz="1600" dirty="0"/>
              <a:t>investigation of pinch regimes in a Mather type dense plasma focus device and their effects on hard x-ray </a:t>
            </a:r>
            <a:r>
              <a:rPr lang="en-US" sz="1600" dirty="0" smtClean="0"/>
              <a:t>emission”, </a:t>
            </a:r>
            <a:r>
              <a:rPr lang="en-MY" sz="1600" dirty="0" smtClean="0"/>
              <a:t>Physics </a:t>
            </a:r>
            <a:r>
              <a:rPr lang="en-MY" sz="1600" dirty="0"/>
              <a:t>of Plasmas </a:t>
            </a:r>
            <a:r>
              <a:rPr lang="en-MY" sz="1600" b="1" dirty="0"/>
              <a:t>22</a:t>
            </a:r>
            <a:r>
              <a:rPr lang="en-MY" sz="1600" dirty="0"/>
              <a:t>, 123507 (2015); </a:t>
            </a:r>
            <a:r>
              <a:rPr lang="en-MY" sz="1600" dirty="0" err="1"/>
              <a:t>doi</a:t>
            </a:r>
            <a:r>
              <a:rPr lang="en-MY" sz="1600" dirty="0"/>
              <a:t>: 10.1063/1.4936801</a:t>
            </a:r>
          </a:p>
          <a:p>
            <a:pPr marL="285750" indent="-285750">
              <a:buClr>
                <a:srgbClr val="0000FF"/>
              </a:buClr>
              <a:buFont typeface="Arial" panose="020B0604020202020204" pitchFamily="34" charset="0"/>
              <a:buChar char="•"/>
            </a:pPr>
            <a:r>
              <a:rPr lang="en-US" sz="1600" dirty="0"/>
              <a:t>Mohamad </a:t>
            </a:r>
            <a:r>
              <a:rPr lang="en-US" sz="1600" dirty="0" err="1"/>
              <a:t>Akel</a:t>
            </a:r>
            <a:r>
              <a:rPr lang="en-US" sz="1600" dirty="0"/>
              <a:t>, Jakub </a:t>
            </a:r>
            <a:r>
              <a:rPr lang="en-US" sz="1600" dirty="0" err="1"/>
              <a:t>Cikhardt</a:t>
            </a:r>
            <a:r>
              <a:rPr lang="en-US" sz="1600" dirty="0"/>
              <a:t>, Pavel </a:t>
            </a:r>
            <a:r>
              <a:rPr lang="en-US" sz="1600" dirty="0" err="1"/>
              <a:t>Kubes</a:t>
            </a:r>
            <a:r>
              <a:rPr lang="en-US" sz="1600" dirty="0"/>
              <a:t>, Hans-Joachim </a:t>
            </a:r>
            <a:r>
              <a:rPr lang="en-US" sz="1600" dirty="0" err="1"/>
              <a:t>Kunze</a:t>
            </a:r>
            <a:r>
              <a:rPr lang="en-US" sz="1600" dirty="0"/>
              <a:t>, Sing Lee, M. </a:t>
            </a:r>
            <a:r>
              <a:rPr lang="en-US" sz="1600" dirty="0" err="1"/>
              <a:t>Paduch</a:t>
            </a:r>
            <a:r>
              <a:rPr lang="en-US" sz="1600" dirty="0"/>
              <a:t>,  </a:t>
            </a:r>
            <a:r>
              <a:rPr lang="en-US" sz="1600" dirty="0" err="1"/>
              <a:t>Sor</a:t>
            </a:r>
            <a:r>
              <a:rPr lang="en-US" sz="1600" dirty="0"/>
              <a:t> </a:t>
            </a:r>
            <a:r>
              <a:rPr lang="en-US" sz="1600" dirty="0" err="1"/>
              <a:t>Heoh</a:t>
            </a:r>
            <a:r>
              <a:rPr lang="en-US" sz="1600" dirty="0"/>
              <a:t> Saw, </a:t>
            </a:r>
            <a:r>
              <a:rPr lang="en-US" sz="1600" dirty="0" smtClean="0"/>
              <a:t>“Experiments </a:t>
            </a:r>
            <a:r>
              <a:rPr lang="en-US" sz="1600" dirty="0"/>
              <a:t>and Simulations on the Possibility of Radiative Contraction/Collapse in the Plasma Focus </a:t>
            </a:r>
            <a:r>
              <a:rPr lang="en-US" sz="1600" dirty="0" smtClean="0"/>
              <a:t>PF-1000”, NUKLEONIKA </a:t>
            </a:r>
            <a:r>
              <a:rPr lang="en-US" sz="1600" dirty="0"/>
              <a:t>2016;61(2):145-148, </a:t>
            </a:r>
            <a:r>
              <a:rPr lang="en-US" sz="1600" dirty="0" err="1"/>
              <a:t>doi</a:t>
            </a:r>
            <a:r>
              <a:rPr lang="en-US" sz="1600" dirty="0"/>
              <a:t>: 10.1515/nuka-2016-0025</a:t>
            </a:r>
            <a:endParaRPr lang="en-MY" sz="1600" dirty="0"/>
          </a:p>
          <a:p>
            <a:pPr marL="285750" indent="-285750">
              <a:buClr>
                <a:srgbClr val="0000FF"/>
              </a:buClr>
              <a:buFont typeface="Arial" panose="020B0604020202020204" pitchFamily="34" charset="0"/>
              <a:buChar char="•"/>
            </a:pPr>
            <a:r>
              <a:rPr lang="en-US" sz="1600" dirty="0"/>
              <a:t>M </a:t>
            </a:r>
            <a:r>
              <a:rPr lang="en-US" sz="1600" dirty="0" err="1"/>
              <a:t>Akel</a:t>
            </a:r>
            <a:r>
              <a:rPr lang="en-US" sz="1600" dirty="0"/>
              <a:t>, S. </a:t>
            </a:r>
            <a:r>
              <a:rPr lang="en-US" sz="1600" dirty="0" err="1"/>
              <a:t>Alsheikh</a:t>
            </a:r>
            <a:r>
              <a:rPr lang="en-US" sz="1600" dirty="0"/>
              <a:t> </a:t>
            </a:r>
            <a:r>
              <a:rPr lang="en-US" sz="1600" dirty="0" err="1"/>
              <a:t>Salo</a:t>
            </a:r>
            <a:r>
              <a:rPr lang="en-US" sz="1600" dirty="0"/>
              <a:t>, Sh. Ismael, S. H. Saw, S. Lee</a:t>
            </a:r>
            <a:r>
              <a:rPr lang="en-US" sz="1600" dirty="0" smtClean="0"/>
              <a:t>, “Deuterium </a:t>
            </a:r>
            <a:r>
              <a:rPr lang="en-US" sz="1600" dirty="0"/>
              <a:t>Plasma Focus as a Tool for Testing Materials of Plasma Facing Walls in Thermonuclear Fusion </a:t>
            </a:r>
            <a:r>
              <a:rPr lang="en-US" sz="1600" dirty="0" smtClean="0"/>
              <a:t>Reactors”, J </a:t>
            </a:r>
            <a:r>
              <a:rPr lang="en-US" sz="1600" dirty="0"/>
              <a:t>Fusion Energy , 35(4) 694-701 DOI 10.1007/s10894-016-0092-z, 2016</a:t>
            </a:r>
            <a:r>
              <a:rPr lang="en-US" sz="1600" dirty="0" smtClean="0"/>
              <a:t>. </a:t>
            </a:r>
            <a:endParaRPr lang="en-MY" sz="1600" dirty="0"/>
          </a:p>
          <a:p>
            <a:pPr marL="285750" indent="-285750">
              <a:buClr>
                <a:srgbClr val="0000FF"/>
              </a:buClr>
              <a:buFont typeface="Arial" panose="020B0604020202020204" pitchFamily="34" charset="0"/>
              <a:buChar char="•"/>
            </a:pPr>
            <a:r>
              <a:rPr lang="en-SG" sz="1600" dirty="0"/>
              <a:t>S. H. Saw, S. Lee, </a:t>
            </a:r>
            <a:r>
              <a:rPr lang="en-SG" sz="1600" dirty="0" smtClean="0"/>
              <a:t>“</a:t>
            </a:r>
            <a:r>
              <a:rPr lang="en-MY" sz="1600" dirty="0" smtClean="0"/>
              <a:t>Measurement </a:t>
            </a:r>
            <a:r>
              <a:rPr lang="en-MY" sz="1600" dirty="0"/>
              <a:t>of Radiative Collapse in 2.2 kJ PF: Achieving High Energy Density (HED) Conditions in a Small Plasma </a:t>
            </a:r>
            <a:r>
              <a:rPr lang="en-MY" sz="1600" dirty="0" smtClean="0"/>
              <a:t>Focus”, J </a:t>
            </a:r>
            <a:r>
              <a:rPr lang="en-MY" sz="1600" dirty="0"/>
              <a:t>Fusion </a:t>
            </a:r>
            <a:r>
              <a:rPr lang="en-MY" sz="1600" dirty="0" err="1"/>
              <a:t>Energ</a:t>
            </a:r>
            <a:r>
              <a:rPr lang="en-MY" sz="1600" dirty="0"/>
              <a:t> (2016) 35:702–708, DOI 10.1007/s10894-016-0095-9</a:t>
            </a:r>
          </a:p>
          <a:p>
            <a:pPr marL="285750" indent="-285750">
              <a:buClr>
                <a:srgbClr val="0000FF"/>
              </a:buClr>
              <a:buFont typeface="Arial" panose="020B0604020202020204" pitchFamily="34" charset="0"/>
              <a:buChar char="•"/>
            </a:pPr>
            <a:r>
              <a:rPr lang="en-US" sz="1600" dirty="0" smtClean="0"/>
              <a:t>M. </a:t>
            </a:r>
            <a:r>
              <a:rPr lang="en-US" sz="1600" dirty="0" err="1" smtClean="0"/>
              <a:t>Akel</a:t>
            </a:r>
            <a:r>
              <a:rPr lang="en-US" sz="1600" dirty="0" smtClean="0"/>
              <a:t>, Sh. Ismael, S. Lee, S. H. Saw and H.J. </a:t>
            </a:r>
            <a:r>
              <a:rPr lang="en-US" sz="1600" dirty="0" err="1" smtClean="0"/>
              <a:t>Kunze</a:t>
            </a:r>
            <a:r>
              <a:rPr lang="en-US" sz="1600" dirty="0" smtClean="0"/>
              <a:t>, “Effects </a:t>
            </a:r>
            <a:r>
              <a:rPr lang="en-US" sz="1600" dirty="0"/>
              <a:t>of Power Terms and </a:t>
            </a:r>
            <a:r>
              <a:rPr lang="en-US" sz="1600" dirty="0" smtClean="0"/>
              <a:t>Thermodynamics </a:t>
            </a:r>
            <a:r>
              <a:rPr lang="en-US" sz="1600" dirty="0"/>
              <a:t>on the Contraction of Pinch Radius in Plasma Focus Devices using the Lee </a:t>
            </a:r>
            <a:r>
              <a:rPr lang="en-US" sz="1600" dirty="0" smtClean="0"/>
              <a:t>Model”, </a:t>
            </a:r>
            <a:r>
              <a:rPr lang="en-US" sz="1600" u="sng" dirty="0">
                <a:hlinkClick r:id="rId2"/>
              </a:rPr>
              <a:t>Journal of Fusion Energy</a:t>
            </a:r>
            <a:r>
              <a:rPr lang="en-US" sz="1600" dirty="0"/>
              <a:t> 35(6) · July 2016</a:t>
            </a:r>
            <a:endParaRPr lang="en-MY" sz="1600" dirty="0"/>
          </a:p>
        </p:txBody>
      </p:sp>
      <p:sp>
        <p:nvSpPr>
          <p:cNvPr id="4" name="Title 1"/>
          <p:cNvSpPr txBox="1">
            <a:spLocks/>
          </p:cNvSpPr>
          <p:nvPr/>
        </p:nvSpPr>
        <p:spPr>
          <a:xfrm>
            <a:off x="0" y="457200"/>
            <a:ext cx="91440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800" b="1" dirty="0" smtClean="0">
                <a:solidFill>
                  <a:srgbClr val="0000FF"/>
                </a:solidFill>
              </a:rPr>
              <a:t>Papers from Lee model code    </a:t>
            </a:r>
            <a:r>
              <a:rPr lang="en-US" sz="2800" b="1" dirty="0" smtClean="0">
                <a:solidFill>
                  <a:srgbClr val="0000FF"/>
                </a:solidFill>
              </a:rPr>
              <a:t>(4/4)</a:t>
            </a:r>
            <a:endParaRPr lang="en-GB" sz="2800" b="1" dirty="0">
              <a:solidFill>
                <a:srgbClr val="0000FF"/>
              </a:solidFill>
            </a:endParaRPr>
          </a:p>
        </p:txBody>
      </p:sp>
    </p:spTree>
    <p:extLst>
      <p:ext uri="{BB962C8B-B14F-4D97-AF65-F5344CB8AC3E}">
        <p14:creationId xmlns:p14="http://schemas.microsoft.com/office/powerpoint/2010/main" val="311323411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52" name="Picture 4" descr="May Aug 2010 03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687080"/>
            <a:ext cx="7010400" cy="5256520"/>
          </a:xfrm>
          <a:prstGeom prst="rect">
            <a:avLst/>
          </a:prstGeom>
          <a:ln/>
          <a:effectLst>
            <a:glow rad="139700">
              <a:schemeClr val="accent3">
                <a:satMod val="175000"/>
                <a:alpha val="40000"/>
              </a:schemeClr>
            </a:glow>
            <a:outerShdw blurRad="40000" dist="23000" dir="5400000" rotWithShape="0">
              <a:srgbClr val="000000">
                <a:alpha val="35000"/>
              </a:srgbClr>
            </a:outerShdw>
            <a:softEdge rad="317500"/>
          </a:effectLst>
        </p:spPr>
        <p:style>
          <a:lnRef idx="0">
            <a:schemeClr val="accent2"/>
          </a:lnRef>
          <a:fillRef idx="3">
            <a:schemeClr val="accent2"/>
          </a:fillRef>
          <a:effectRef idx="3">
            <a:schemeClr val="accent2"/>
          </a:effectRef>
          <a:fontRef idx="minor">
            <a:schemeClr val="lt1"/>
          </a:fontRef>
        </p:style>
      </p:pic>
      <p:sp>
        <p:nvSpPr>
          <p:cNvPr id="104453" name="Text Box 5"/>
          <p:cNvSpPr txBox="1">
            <a:spLocks noChangeArrowheads="1"/>
          </p:cNvSpPr>
          <p:nvPr/>
        </p:nvSpPr>
        <p:spPr bwMode="auto">
          <a:xfrm>
            <a:off x="1066800" y="974725"/>
            <a:ext cx="3276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defRPr/>
            </a:pPr>
            <a:r>
              <a:rPr lang="en-US" sz="4000" b="1" dirty="0" smtClean="0">
                <a:solidFill>
                  <a:srgbClr val="FF0000"/>
                </a:solidFill>
                <a:latin typeface="+mn-lt"/>
              </a:rPr>
              <a:t>Thank You</a:t>
            </a:r>
          </a:p>
        </p:txBody>
      </p:sp>
    </p:spTree>
    <p:extLst>
      <p:ext uri="{BB962C8B-B14F-4D97-AF65-F5344CB8AC3E}">
        <p14:creationId xmlns:p14="http://schemas.microsoft.com/office/powerpoint/2010/main" val="3078511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idx="4294967295"/>
          </p:nvPr>
        </p:nvSpPr>
        <p:spPr>
          <a:xfrm>
            <a:off x="0" y="304800"/>
            <a:ext cx="8915400" cy="1143000"/>
          </a:xfrm>
        </p:spPr>
        <p:txBody>
          <a:bodyPr/>
          <a:lstStyle/>
          <a:p>
            <a:pPr eaLnBrk="1" hangingPunct="1">
              <a:defRPr/>
            </a:pPr>
            <a:r>
              <a:rPr lang="en-US" sz="4800" dirty="0" smtClean="0">
                <a:solidFill>
                  <a:srgbClr val="FFFF00"/>
                </a:solidFill>
              </a:rPr>
              <a:t>       </a:t>
            </a:r>
            <a:r>
              <a:rPr lang="en-US" sz="4800" b="1" dirty="0" smtClean="0">
                <a:solidFill>
                  <a:srgbClr val="FF0000"/>
                </a:solidFill>
              </a:rPr>
              <a:t>The Plasma Focus         </a:t>
            </a:r>
            <a:r>
              <a:rPr lang="en-US" sz="2400" b="1" dirty="0" smtClean="0">
                <a:solidFill>
                  <a:srgbClr val="FF0000"/>
                </a:solidFill>
              </a:rPr>
              <a:t>2/2</a:t>
            </a:r>
          </a:p>
        </p:txBody>
      </p:sp>
      <p:sp>
        <p:nvSpPr>
          <p:cNvPr id="35843" name="Rectangle 7"/>
          <p:cNvSpPr>
            <a:spLocks noGrp="1" noChangeArrowheads="1"/>
          </p:cNvSpPr>
          <p:nvPr>
            <p:ph type="body" idx="4294967295"/>
          </p:nvPr>
        </p:nvSpPr>
        <p:spPr>
          <a:xfrm>
            <a:off x="457200" y="1600200"/>
            <a:ext cx="8686800" cy="4495800"/>
          </a:xfrm>
        </p:spPr>
        <p:txBody>
          <a:bodyPr/>
          <a:lstStyle/>
          <a:p>
            <a:pPr eaLnBrk="1" hangingPunct="1">
              <a:buFontTx/>
              <a:buNone/>
            </a:pPr>
            <a:r>
              <a:rPr lang="en-US" smtClean="0"/>
              <a:t>            Axial Phase                          Radial Phases</a:t>
            </a:r>
          </a:p>
        </p:txBody>
      </p:sp>
      <p:pic>
        <p:nvPicPr>
          <p:cNvPr id="3584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0"/>
            <a:ext cx="9144000" cy="293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8097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0" y="304800"/>
            <a:ext cx="9144000" cy="1143000"/>
          </a:xfrm>
        </p:spPr>
        <p:txBody>
          <a:bodyPr/>
          <a:lstStyle/>
          <a:p>
            <a:pPr eaLnBrk="1" hangingPunct="1">
              <a:defRPr/>
            </a:pPr>
            <a:r>
              <a:rPr lang="en-US" b="1" dirty="0" smtClean="0">
                <a:solidFill>
                  <a:srgbClr val="FF0000"/>
                </a:solidFill>
              </a:rPr>
              <a:t>The 5-phases of Lee Model code</a:t>
            </a:r>
          </a:p>
        </p:txBody>
      </p:sp>
      <p:sp>
        <p:nvSpPr>
          <p:cNvPr id="36867" name="Rectangle 3"/>
          <p:cNvSpPr>
            <a:spLocks noGrp="1" noChangeArrowheads="1"/>
          </p:cNvSpPr>
          <p:nvPr>
            <p:ph type="body" idx="4294967295"/>
          </p:nvPr>
        </p:nvSpPr>
        <p:spPr>
          <a:xfrm>
            <a:off x="457200" y="1524000"/>
            <a:ext cx="8229600" cy="4724400"/>
          </a:xfrm>
        </p:spPr>
        <p:txBody>
          <a:bodyPr/>
          <a:lstStyle/>
          <a:p>
            <a:pPr marL="0" indent="0" eaLnBrk="1" hangingPunct="1">
              <a:buFontTx/>
              <a:buNone/>
            </a:pPr>
            <a:r>
              <a:rPr lang="en-US" sz="2800" dirty="0" smtClean="0"/>
              <a:t>Includes </a:t>
            </a:r>
            <a:r>
              <a:rPr lang="en-US" sz="2800" dirty="0" err="1" smtClean="0"/>
              <a:t>electrodynamical</a:t>
            </a:r>
            <a:r>
              <a:rPr lang="en-US" sz="2800" dirty="0" smtClean="0"/>
              <a:t>- and radiation- coupled equations to portray the REGULAR mechanisms of the:</a:t>
            </a:r>
          </a:p>
          <a:p>
            <a:pPr eaLnBrk="1" hangingPunct="1"/>
            <a:r>
              <a:rPr lang="en-US" sz="2800" dirty="0" smtClean="0"/>
              <a:t> axial (phase 1) </a:t>
            </a:r>
          </a:p>
          <a:p>
            <a:pPr eaLnBrk="1" hangingPunct="1"/>
            <a:r>
              <a:rPr lang="en-US" sz="2800" dirty="0" smtClean="0"/>
              <a:t>radial inward shock (phase 2) </a:t>
            </a:r>
          </a:p>
          <a:p>
            <a:pPr eaLnBrk="1" hangingPunct="1"/>
            <a:r>
              <a:rPr lang="en-US" sz="2800" dirty="0" smtClean="0"/>
              <a:t>radial RS (phase 3)</a:t>
            </a:r>
          </a:p>
          <a:p>
            <a:pPr eaLnBrk="1" hangingPunct="1"/>
            <a:r>
              <a:rPr lang="en-US" sz="2800" dirty="0" smtClean="0"/>
              <a:t>slow compression radiation phase (phase 4) </a:t>
            </a:r>
          </a:p>
          <a:p>
            <a:pPr eaLnBrk="1" hangingPunct="1"/>
            <a:r>
              <a:rPr lang="en-US" sz="2800" dirty="0" smtClean="0"/>
              <a:t>the expanded axial post-pinch phase (phase 5)</a:t>
            </a:r>
          </a:p>
          <a:p>
            <a:pPr eaLnBrk="1" hangingPunct="1"/>
            <a:endParaRPr lang="en-US" sz="2400" dirty="0" smtClean="0"/>
          </a:p>
          <a:p>
            <a:pPr eaLnBrk="1" hangingPunct="1">
              <a:buFontTx/>
              <a:buNone/>
            </a:pPr>
            <a:r>
              <a:rPr lang="en-US" sz="2800" dirty="0" smtClean="0">
                <a:solidFill>
                  <a:srgbClr val="0000FF"/>
                </a:solidFill>
              </a:rPr>
              <a:t>Crucial technique of the code: Current Fitting</a:t>
            </a:r>
          </a:p>
        </p:txBody>
      </p:sp>
    </p:spTree>
    <p:extLst>
      <p:ext uri="{BB962C8B-B14F-4D97-AF65-F5344CB8AC3E}">
        <p14:creationId xmlns:p14="http://schemas.microsoft.com/office/powerpoint/2010/main" val="1885304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idx="4294967295"/>
          </p:nvPr>
        </p:nvSpPr>
        <p:spPr>
          <a:xfrm>
            <a:off x="0" y="381000"/>
            <a:ext cx="9144000" cy="685800"/>
          </a:xfrm>
        </p:spPr>
        <p:txBody>
          <a:bodyPr>
            <a:normAutofit fontScale="90000"/>
          </a:bodyPr>
          <a:lstStyle/>
          <a:p>
            <a:pPr eaLnBrk="1" hangingPunct="1">
              <a:defRPr/>
            </a:pPr>
            <a:r>
              <a:rPr lang="en-US" b="1" dirty="0" smtClean="0">
                <a:solidFill>
                  <a:srgbClr val="0000FF"/>
                </a:solidFill>
              </a:rPr>
              <a:t>Philosophy of Current fitting</a:t>
            </a:r>
            <a:endParaRPr lang="en-US" sz="3200" b="1" dirty="0" smtClean="0">
              <a:solidFill>
                <a:srgbClr val="0000FF"/>
              </a:solidFill>
            </a:endParaRPr>
          </a:p>
        </p:txBody>
      </p:sp>
      <p:sp>
        <p:nvSpPr>
          <p:cNvPr id="38915" name="Rectangle 3"/>
          <p:cNvSpPr>
            <a:spLocks noGrp="1" noChangeArrowheads="1"/>
          </p:cNvSpPr>
          <p:nvPr>
            <p:ph type="body" idx="4294967295"/>
          </p:nvPr>
        </p:nvSpPr>
        <p:spPr>
          <a:xfrm>
            <a:off x="228600" y="1295400"/>
            <a:ext cx="8915400" cy="4495800"/>
          </a:xfrm>
        </p:spPr>
        <p:txBody>
          <a:bodyPr/>
          <a:lstStyle/>
          <a:p>
            <a:pPr eaLnBrk="1" hangingPunct="1">
              <a:lnSpc>
                <a:spcPct val="80000"/>
              </a:lnSpc>
            </a:pPr>
            <a:r>
              <a:rPr lang="en-US" sz="2800" dirty="0" smtClean="0"/>
              <a:t>We relate to reality through a measured current </a:t>
            </a:r>
            <a:r>
              <a:rPr lang="en-US" sz="2800" dirty="0" smtClean="0"/>
              <a:t>trace.</a:t>
            </a:r>
            <a:endParaRPr lang="en-US" sz="2800" dirty="0" smtClean="0"/>
          </a:p>
          <a:p>
            <a:pPr eaLnBrk="1" hangingPunct="1">
              <a:lnSpc>
                <a:spcPct val="80000"/>
              </a:lnSpc>
            </a:pPr>
            <a:endParaRPr lang="en-US" sz="900" dirty="0" smtClean="0"/>
          </a:p>
          <a:p>
            <a:pPr eaLnBrk="1" hangingPunct="1">
              <a:lnSpc>
                <a:spcPct val="80000"/>
              </a:lnSpc>
              <a:tabLst>
                <a:tab pos="685800" algn="l"/>
              </a:tabLst>
            </a:pPr>
            <a:r>
              <a:rPr lang="en-US" sz="2800" dirty="0" smtClean="0">
                <a:solidFill>
                  <a:srgbClr val="0000FF"/>
                </a:solidFill>
              </a:rPr>
              <a:t>Computed</a:t>
            </a:r>
            <a:r>
              <a:rPr lang="en-US" sz="2800" dirty="0" smtClean="0"/>
              <a:t> current waveform is adjusted to </a:t>
            </a:r>
            <a:r>
              <a:rPr lang="en-US" sz="2800" dirty="0" smtClean="0">
                <a:solidFill>
                  <a:srgbClr val="0000FF"/>
                </a:solidFill>
              </a:rPr>
              <a:t>fit measured current</a:t>
            </a:r>
            <a:r>
              <a:rPr lang="en-US" sz="2800" dirty="0" smtClean="0"/>
              <a:t> </a:t>
            </a:r>
            <a:r>
              <a:rPr lang="en-US" sz="2800" dirty="0" smtClean="0"/>
              <a:t>waveform.</a:t>
            </a:r>
            <a:endParaRPr lang="en-US" sz="2800" dirty="0" smtClean="0"/>
          </a:p>
          <a:p>
            <a:pPr eaLnBrk="1" hangingPunct="1">
              <a:lnSpc>
                <a:spcPct val="80000"/>
              </a:lnSpc>
            </a:pPr>
            <a:r>
              <a:rPr lang="en-US" sz="2800" dirty="0" smtClean="0"/>
              <a:t>Adjustment by </a:t>
            </a:r>
            <a:r>
              <a:rPr lang="en-US" sz="2800" dirty="0" smtClean="0">
                <a:solidFill>
                  <a:srgbClr val="0000FF"/>
                </a:solidFill>
              </a:rPr>
              <a:t>model parameters </a:t>
            </a:r>
            <a:r>
              <a:rPr lang="en-US" sz="2800" dirty="0" err="1" smtClean="0">
                <a:solidFill>
                  <a:srgbClr val="0000FF"/>
                </a:solidFill>
              </a:rPr>
              <a:t>f</a:t>
            </a:r>
            <a:r>
              <a:rPr lang="en-US" sz="2800" baseline="-8000" dirty="0" err="1" smtClean="0">
                <a:solidFill>
                  <a:srgbClr val="0000FF"/>
                </a:solidFill>
              </a:rPr>
              <a:t>m</a:t>
            </a:r>
            <a:r>
              <a:rPr lang="en-US" sz="2800" dirty="0" smtClean="0">
                <a:solidFill>
                  <a:srgbClr val="0000FF"/>
                </a:solidFill>
              </a:rPr>
              <a:t>, f</a:t>
            </a:r>
            <a:r>
              <a:rPr lang="en-US" sz="2800" baseline="-8000" dirty="0" smtClean="0">
                <a:solidFill>
                  <a:srgbClr val="0000FF"/>
                </a:solidFill>
              </a:rPr>
              <a:t>c</a:t>
            </a:r>
            <a:r>
              <a:rPr lang="en-US" sz="2800" dirty="0" smtClean="0">
                <a:solidFill>
                  <a:srgbClr val="0000FF"/>
                </a:solidFill>
              </a:rPr>
              <a:t>, </a:t>
            </a:r>
            <a:r>
              <a:rPr lang="en-US" sz="2800" dirty="0" err="1" smtClean="0">
                <a:solidFill>
                  <a:srgbClr val="0000FF"/>
                </a:solidFill>
              </a:rPr>
              <a:t>f</a:t>
            </a:r>
            <a:r>
              <a:rPr lang="en-US" sz="2800" baseline="-8000" dirty="0" err="1" smtClean="0">
                <a:solidFill>
                  <a:srgbClr val="0000FF"/>
                </a:solidFill>
              </a:rPr>
              <a:t>mr</a:t>
            </a:r>
            <a:r>
              <a:rPr lang="en-US" sz="2800" dirty="0" smtClean="0">
                <a:solidFill>
                  <a:srgbClr val="0000FF"/>
                </a:solidFill>
              </a:rPr>
              <a:t>, </a:t>
            </a:r>
            <a:r>
              <a:rPr lang="en-US" sz="2800" dirty="0" err="1" smtClean="0">
                <a:solidFill>
                  <a:srgbClr val="0000FF"/>
                </a:solidFill>
              </a:rPr>
              <a:t>f</a:t>
            </a:r>
            <a:r>
              <a:rPr lang="en-US" sz="2800" baseline="-8000" dirty="0" err="1" smtClean="0">
                <a:solidFill>
                  <a:srgbClr val="0000FF"/>
                </a:solidFill>
              </a:rPr>
              <a:t>cr</a:t>
            </a:r>
            <a:r>
              <a:rPr lang="en-US" sz="2800" dirty="0">
                <a:solidFill>
                  <a:srgbClr val="0000FF"/>
                </a:solidFill>
              </a:rPr>
              <a:t> </a:t>
            </a:r>
            <a:r>
              <a:rPr lang="en-US" sz="2800" dirty="0" smtClean="0"/>
              <a:t>account </a:t>
            </a:r>
            <a:r>
              <a:rPr lang="en-US" sz="2800" dirty="0" smtClean="0"/>
              <a:t>for </a:t>
            </a:r>
            <a:r>
              <a:rPr lang="en-US" sz="2800" b="1" dirty="0" smtClean="0"/>
              <a:t>all factors</a:t>
            </a:r>
            <a:r>
              <a:rPr lang="en-US" sz="2800" dirty="0" smtClean="0"/>
              <a:t> affecting mass flow and force field flows not specifically modelled including all KNOWN and UNKNOWN effects. </a:t>
            </a:r>
          </a:p>
          <a:p>
            <a:pPr eaLnBrk="1" hangingPunct="1">
              <a:lnSpc>
                <a:spcPct val="80000"/>
              </a:lnSpc>
            </a:pPr>
            <a:endParaRPr lang="en-US" sz="800" dirty="0" smtClean="0"/>
          </a:p>
          <a:p>
            <a:pPr eaLnBrk="1" hangingPunct="1">
              <a:lnSpc>
                <a:spcPct val="80000"/>
              </a:lnSpc>
            </a:pPr>
            <a:r>
              <a:rPr lang="en-US" sz="2800" dirty="0" smtClean="0"/>
              <a:t>When adjustments are completed so that the computed waveform </a:t>
            </a:r>
            <a:r>
              <a:rPr lang="en-US" sz="2800" dirty="0" smtClean="0"/>
              <a:t>fits </a:t>
            </a:r>
            <a:r>
              <a:rPr lang="en-US" sz="2800" dirty="0" smtClean="0"/>
              <a:t>the measured waveform, the </a:t>
            </a:r>
            <a:r>
              <a:rPr lang="en-US" sz="2800" b="1" dirty="0" smtClean="0"/>
              <a:t>computed system is energetically</a:t>
            </a:r>
            <a:r>
              <a:rPr lang="en-US" sz="2800" dirty="0" smtClean="0"/>
              <a:t> and </a:t>
            </a:r>
            <a:r>
              <a:rPr lang="en-US" sz="2800" b="1" dirty="0" smtClean="0"/>
              <a:t>mass-wise equivalent to the real system.</a:t>
            </a:r>
          </a:p>
        </p:txBody>
      </p:sp>
    </p:spTree>
    <p:extLst>
      <p:ext uri="{BB962C8B-B14F-4D97-AF65-F5344CB8AC3E}">
        <p14:creationId xmlns:p14="http://schemas.microsoft.com/office/powerpoint/2010/main" val="4025883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04800"/>
            <a:ext cx="9144000" cy="1143000"/>
          </a:xfrm>
        </p:spPr>
        <p:txBody>
          <a:bodyPr rtlCol="0">
            <a:noAutofit/>
          </a:bodyPr>
          <a:lstStyle/>
          <a:p>
            <a:pPr eaLnBrk="1" fontAlgn="auto" hangingPunct="1">
              <a:spcAft>
                <a:spcPts val="0"/>
              </a:spcAft>
              <a:defRPr/>
            </a:pPr>
            <a:r>
              <a:rPr lang="en-GB" sz="4000" b="1" dirty="0">
                <a:solidFill>
                  <a:srgbClr val="FF0000"/>
                </a:solidFill>
              </a:rPr>
              <a:t>Computation of Neutron yield </a:t>
            </a:r>
            <a:r>
              <a:rPr lang="en-GB" sz="3200" b="1" dirty="0">
                <a:solidFill>
                  <a:srgbClr val="FF0000"/>
                </a:solidFill>
              </a:rPr>
              <a:t>(1/2)</a:t>
            </a:r>
          </a:p>
        </p:txBody>
      </p:sp>
      <p:sp>
        <p:nvSpPr>
          <p:cNvPr id="71683" name="Content Placeholder 2"/>
          <p:cNvSpPr>
            <a:spLocks noGrp="1"/>
          </p:cNvSpPr>
          <p:nvPr>
            <p:ph idx="4294967295"/>
          </p:nvPr>
        </p:nvSpPr>
        <p:spPr>
          <a:xfrm>
            <a:off x="822325" y="1447800"/>
            <a:ext cx="7499350" cy="4572000"/>
          </a:xfrm>
        </p:spPr>
        <p:txBody>
          <a:bodyPr/>
          <a:lstStyle/>
          <a:p>
            <a:pPr eaLnBrk="1" hangingPunct="1">
              <a:lnSpc>
                <a:spcPct val="60000"/>
              </a:lnSpc>
              <a:buClr>
                <a:srgbClr val="CC0099"/>
              </a:buClr>
            </a:pPr>
            <a:endParaRPr lang="en-SG" sz="800" smtClean="0">
              <a:solidFill>
                <a:srgbClr val="C8D1F2"/>
              </a:solidFill>
            </a:endParaRPr>
          </a:p>
          <a:p>
            <a:pPr eaLnBrk="1" hangingPunct="1">
              <a:lnSpc>
                <a:spcPct val="60000"/>
              </a:lnSpc>
              <a:buClr>
                <a:srgbClr val="000000"/>
              </a:buClr>
              <a:buFont typeface="Wingdings 2" pitchFamily="18" charset="2"/>
              <a:buChar char=""/>
            </a:pPr>
            <a:r>
              <a:rPr lang="en-SG" sz="2200" smtClean="0"/>
              <a:t>Adapted from </a:t>
            </a:r>
            <a:r>
              <a:rPr lang="en-SG" sz="2200" smtClean="0">
                <a:solidFill>
                  <a:srgbClr val="0000FF"/>
                </a:solidFill>
              </a:rPr>
              <a:t>Beam-target neutron </a:t>
            </a:r>
            <a:r>
              <a:rPr lang="en-SG" sz="2200" smtClean="0"/>
              <a:t>generating mechanism </a:t>
            </a:r>
          </a:p>
          <a:p>
            <a:pPr eaLnBrk="1" hangingPunct="1">
              <a:lnSpc>
                <a:spcPct val="60000"/>
              </a:lnSpc>
              <a:buClr>
                <a:srgbClr val="CC0099"/>
              </a:buClr>
              <a:buFont typeface="Wingdings 2" pitchFamily="18" charset="2"/>
              <a:buNone/>
            </a:pPr>
            <a:r>
              <a:rPr lang="en-SG" sz="2200" smtClean="0"/>
              <a:t>    (ref Gribkov et al) </a:t>
            </a:r>
          </a:p>
          <a:p>
            <a:pPr eaLnBrk="1" hangingPunct="1">
              <a:lnSpc>
                <a:spcPct val="1000"/>
              </a:lnSpc>
              <a:buClr>
                <a:srgbClr val="CC0099"/>
              </a:buClr>
              <a:buSzPct val="140000"/>
              <a:buFontTx/>
              <a:buNone/>
            </a:pPr>
            <a:endParaRPr lang="en-SG" sz="2200" smtClean="0"/>
          </a:p>
          <a:p>
            <a:pPr eaLnBrk="1" hangingPunct="1">
              <a:lnSpc>
                <a:spcPct val="60000"/>
              </a:lnSpc>
              <a:buSzPct val="140000"/>
            </a:pPr>
            <a:r>
              <a:rPr lang="en-SG" sz="2200" smtClean="0"/>
              <a:t>A beam of fast deuteron ions close to the anode</a:t>
            </a:r>
          </a:p>
          <a:p>
            <a:pPr eaLnBrk="1" hangingPunct="1">
              <a:lnSpc>
                <a:spcPct val="60000"/>
              </a:lnSpc>
              <a:buSzPct val="140000"/>
            </a:pPr>
            <a:r>
              <a:rPr lang="en-SG" sz="2200" smtClean="0"/>
              <a:t>Interacts with the hot dense plasma of the focus pinch column</a:t>
            </a:r>
          </a:p>
          <a:p>
            <a:pPr eaLnBrk="1" hangingPunct="1">
              <a:lnSpc>
                <a:spcPct val="60000"/>
              </a:lnSpc>
              <a:buSzPct val="140000"/>
            </a:pPr>
            <a:r>
              <a:rPr lang="en-SG" sz="2200" smtClean="0"/>
              <a:t>Produces the fusion neutrons</a:t>
            </a:r>
          </a:p>
          <a:p>
            <a:pPr eaLnBrk="1" hangingPunct="1">
              <a:lnSpc>
                <a:spcPct val="1000"/>
              </a:lnSpc>
              <a:buSzPct val="140000"/>
              <a:buFont typeface="Wingdings" pitchFamily="2" charset="2"/>
              <a:buChar char="§"/>
            </a:pPr>
            <a:endParaRPr lang="en-SG" sz="2200" smtClean="0"/>
          </a:p>
          <a:p>
            <a:pPr eaLnBrk="1" hangingPunct="1">
              <a:lnSpc>
                <a:spcPct val="40000"/>
              </a:lnSpc>
              <a:buFont typeface="Wingdings 2" pitchFamily="18" charset="2"/>
              <a:buChar char=""/>
            </a:pPr>
            <a:r>
              <a:rPr lang="en-SG" sz="2200" smtClean="0"/>
              <a:t>Given by:                                                            </a:t>
            </a:r>
            <a:r>
              <a:rPr lang="en-SG" sz="2200" smtClean="0">
                <a:solidFill>
                  <a:srgbClr val="C8D1F2"/>
                </a:solidFill>
              </a:rPr>
              <a:t>		</a:t>
            </a:r>
          </a:p>
          <a:p>
            <a:pPr algn="ctr" eaLnBrk="1" hangingPunct="1">
              <a:lnSpc>
                <a:spcPct val="60000"/>
              </a:lnSpc>
              <a:buClr>
                <a:srgbClr val="CC0099"/>
              </a:buClr>
              <a:buFontTx/>
              <a:buNone/>
            </a:pPr>
            <a:r>
              <a:rPr lang="en-SG" sz="2800" b="1" smtClean="0">
                <a:solidFill>
                  <a:srgbClr val="FF0000"/>
                </a:solidFill>
              </a:rPr>
              <a:t>Y</a:t>
            </a:r>
            <a:r>
              <a:rPr lang="en-SG" sz="2800" b="1" baseline="-25000" smtClean="0">
                <a:solidFill>
                  <a:srgbClr val="FF0000"/>
                </a:solidFill>
              </a:rPr>
              <a:t>b-t</a:t>
            </a:r>
            <a:r>
              <a:rPr lang="en-SG" sz="2800" b="1" smtClean="0">
                <a:solidFill>
                  <a:srgbClr val="FF0000"/>
                </a:solidFill>
              </a:rPr>
              <a:t>= C</a:t>
            </a:r>
            <a:r>
              <a:rPr lang="en-SG" sz="2800" b="1" baseline="-25000" smtClean="0">
                <a:solidFill>
                  <a:srgbClr val="FF0000"/>
                </a:solidFill>
              </a:rPr>
              <a:t>n</a:t>
            </a:r>
            <a:r>
              <a:rPr lang="en-SG" sz="2800" b="1" smtClean="0">
                <a:solidFill>
                  <a:srgbClr val="FF0000"/>
                </a:solidFill>
              </a:rPr>
              <a:t> n</a:t>
            </a:r>
            <a:r>
              <a:rPr lang="en-SG" sz="2800" b="1" baseline="-25000" smtClean="0">
                <a:solidFill>
                  <a:srgbClr val="FF0000"/>
                </a:solidFill>
              </a:rPr>
              <a:t>i</a:t>
            </a:r>
            <a:r>
              <a:rPr lang="en-SG" sz="2800" b="1" smtClean="0">
                <a:solidFill>
                  <a:srgbClr val="FF0000"/>
                </a:solidFill>
              </a:rPr>
              <a:t>I</a:t>
            </a:r>
            <a:r>
              <a:rPr lang="en-SG" sz="2800" b="1" baseline="-25000" smtClean="0">
                <a:solidFill>
                  <a:srgbClr val="FF0000"/>
                </a:solidFill>
              </a:rPr>
              <a:t>pinch</a:t>
            </a:r>
            <a:r>
              <a:rPr lang="en-SG" sz="2800" b="1" baseline="30000" smtClean="0">
                <a:solidFill>
                  <a:srgbClr val="FF0000"/>
                </a:solidFill>
              </a:rPr>
              <a:t>2</a:t>
            </a:r>
            <a:r>
              <a:rPr lang="en-SG" sz="2800" b="1" smtClean="0">
                <a:solidFill>
                  <a:srgbClr val="FF0000"/>
                </a:solidFill>
              </a:rPr>
              <a:t>z</a:t>
            </a:r>
            <a:r>
              <a:rPr lang="en-SG" sz="2800" b="1" baseline="-25000" smtClean="0">
                <a:solidFill>
                  <a:srgbClr val="FF0000"/>
                </a:solidFill>
              </a:rPr>
              <a:t>p</a:t>
            </a:r>
            <a:r>
              <a:rPr lang="en-SG" sz="2800" b="1" baseline="30000" smtClean="0">
                <a:solidFill>
                  <a:srgbClr val="FF0000"/>
                </a:solidFill>
              </a:rPr>
              <a:t>2</a:t>
            </a:r>
            <a:r>
              <a:rPr lang="en-SG" sz="2800" b="1" smtClean="0">
                <a:solidFill>
                  <a:srgbClr val="FF0000"/>
                </a:solidFill>
              </a:rPr>
              <a:t>(ln(b/r</a:t>
            </a:r>
            <a:r>
              <a:rPr lang="en-SG" sz="2800" b="1" baseline="-25000" smtClean="0">
                <a:solidFill>
                  <a:srgbClr val="FF0000"/>
                </a:solidFill>
              </a:rPr>
              <a:t>p</a:t>
            </a:r>
            <a:r>
              <a:rPr lang="en-SG" sz="2800" b="1" smtClean="0">
                <a:solidFill>
                  <a:srgbClr val="FF0000"/>
                </a:solidFill>
              </a:rPr>
              <a:t>))σ /U</a:t>
            </a:r>
            <a:r>
              <a:rPr lang="en-SG" sz="2800" b="1" baseline="30000" smtClean="0">
                <a:solidFill>
                  <a:srgbClr val="FF0000"/>
                </a:solidFill>
              </a:rPr>
              <a:t>0.5</a:t>
            </a:r>
            <a:endParaRPr lang="en-SG" sz="2800" b="1" smtClean="0">
              <a:solidFill>
                <a:srgbClr val="FF0000"/>
              </a:solidFill>
            </a:endParaRPr>
          </a:p>
          <a:p>
            <a:pPr eaLnBrk="1" hangingPunct="1">
              <a:lnSpc>
                <a:spcPct val="60000"/>
              </a:lnSpc>
              <a:buClr>
                <a:srgbClr val="CC0099"/>
              </a:buClr>
              <a:buFontTx/>
              <a:buNone/>
            </a:pPr>
            <a:r>
              <a:rPr lang="en-SG" sz="1200" smtClean="0">
                <a:solidFill>
                  <a:srgbClr val="C8D1F2"/>
                </a:solidFill>
              </a:rPr>
              <a:t>	</a:t>
            </a:r>
          </a:p>
          <a:p>
            <a:pPr lvl="1" eaLnBrk="1" hangingPunct="1">
              <a:lnSpc>
                <a:spcPct val="60000"/>
              </a:lnSpc>
              <a:buClr>
                <a:srgbClr val="CC0099"/>
              </a:buClr>
              <a:buFontTx/>
              <a:buNone/>
            </a:pPr>
            <a:r>
              <a:rPr lang="en-SG" sz="2000" smtClean="0"/>
              <a:t>where </a:t>
            </a:r>
          </a:p>
          <a:p>
            <a:pPr lvl="1" eaLnBrk="1" hangingPunct="1">
              <a:lnSpc>
                <a:spcPct val="60000"/>
              </a:lnSpc>
              <a:buClr>
                <a:srgbClr val="CC0099"/>
              </a:buClr>
              <a:buFontTx/>
              <a:buNone/>
            </a:pPr>
            <a:r>
              <a:rPr lang="en-SG" sz="2000" smtClean="0"/>
              <a:t>n</a:t>
            </a:r>
            <a:r>
              <a:rPr lang="en-SG" sz="2000" baseline="-25000" smtClean="0"/>
              <a:t>i </a:t>
            </a:r>
            <a:r>
              <a:rPr lang="en-SG" sz="2000" smtClean="0"/>
              <a:t>= ion density</a:t>
            </a:r>
          </a:p>
          <a:p>
            <a:pPr lvl="1" eaLnBrk="1" hangingPunct="1">
              <a:lnSpc>
                <a:spcPct val="60000"/>
              </a:lnSpc>
              <a:buClr>
                <a:srgbClr val="CC0099"/>
              </a:buClr>
              <a:buFontTx/>
              <a:buNone/>
            </a:pPr>
            <a:r>
              <a:rPr lang="en-SG" sz="2000" smtClean="0"/>
              <a:t>b = cathode radius, </a:t>
            </a:r>
          </a:p>
          <a:p>
            <a:pPr lvl="1" eaLnBrk="1" hangingPunct="1">
              <a:lnSpc>
                <a:spcPct val="60000"/>
              </a:lnSpc>
              <a:buClr>
                <a:srgbClr val="CC0099"/>
              </a:buClr>
              <a:buFontTx/>
              <a:buNone/>
            </a:pPr>
            <a:r>
              <a:rPr lang="en-SG" sz="2000" smtClean="0"/>
              <a:t>r</a:t>
            </a:r>
            <a:r>
              <a:rPr lang="en-SG" sz="2000" baseline="-25000" smtClean="0"/>
              <a:t>p</a:t>
            </a:r>
            <a:r>
              <a:rPr lang="en-SG" sz="2000" smtClean="0"/>
              <a:t> = radius of the plasma pinch column with length z</a:t>
            </a:r>
            <a:r>
              <a:rPr lang="en-SG" sz="2000" baseline="-25000" smtClean="0"/>
              <a:t>p</a:t>
            </a:r>
            <a:r>
              <a:rPr lang="en-SG" sz="2000" smtClean="0"/>
              <a:t>, </a:t>
            </a:r>
          </a:p>
          <a:p>
            <a:pPr lvl="1" eaLnBrk="1" hangingPunct="1">
              <a:lnSpc>
                <a:spcPct val="60000"/>
              </a:lnSpc>
              <a:buClr>
                <a:srgbClr val="CC0099"/>
              </a:buClr>
              <a:buFontTx/>
              <a:buNone/>
            </a:pPr>
            <a:r>
              <a:rPr lang="en-SG" sz="2000" smtClean="0"/>
              <a:t>σ = cross-section of the D-D fusion reaction, n- branch,</a:t>
            </a:r>
          </a:p>
          <a:p>
            <a:pPr lvl="1" eaLnBrk="1" hangingPunct="1">
              <a:lnSpc>
                <a:spcPct val="60000"/>
              </a:lnSpc>
              <a:buClr>
                <a:srgbClr val="CC0099"/>
              </a:buClr>
              <a:buFontTx/>
              <a:buNone/>
            </a:pPr>
            <a:r>
              <a:rPr lang="en-SG" sz="2000" smtClean="0"/>
              <a:t>U= beam energy, and</a:t>
            </a:r>
          </a:p>
          <a:p>
            <a:pPr lvl="1" eaLnBrk="1" hangingPunct="1">
              <a:lnSpc>
                <a:spcPct val="60000"/>
              </a:lnSpc>
              <a:buClr>
                <a:srgbClr val="CC0099"/>
              </a:buClr>
              <a:buFontTx/>
              <a:buNone/>
            </a:pPr>
            <a:r>
              <a:rPr lang="en-SG" sz="2000" smtClean="0"/>
              <a:t>C</a:t>
            </a:r>
            <a:r>
              <a:rPr lang="en-SG" sz="2000" baseline="-25000" smtClean="0"/>
              <a:t>n </a:t>
            </a:r>
            <a:r>
              <a:rPr lang="en-SG" sz="2000" smtClean="0"/>
              <a:t>= calibration constant </a:t>
            </a:r>
            <a:endParaRPr lang="en-SG" sz="2000" dirty="0" smtClean="0"/>
          </a:p>
        </p:txBody>
      </p:sp>
      <p:sp>
        <p:nvSpPr>
          <p:cNvPr id="4" name="Rectangle 3"/>
          <p:cNvSpPr/>
          <p:nvPr/>
        </p:nvSpPr>
        <p:spPr>
          <a:xfrm>
            <a:off x="0" y="6019800"/>
            <a:ext cx="9144000" cy="307777"/>
          </a:xfrm>
          <a:prstGeom prst="rect">
            <a:avLst/>
          </a:prstGeom>
        </p:spPr>
        <p:txBody>
          <a:bodyPr wrap="square">
            <a:spAutoFit/>
          </a:bodyPr>
          <a:lstStyle/>
          <a:p>
            <a:r>
              <a:rPr lang="en-US" sz="1400" b="1" dirty="0">
                <a:solidFill>
                  <a:schemeClr val="accent1">
                    <a:lumMod val="75000"/>
                  </a:schemeClr>
                </a:solidFill>
              </a:rPr>
              <a:t>S Lee and S </a:t>
            </a:r>
            <a:r>
              <a:rPr lang="en-US" sz="1400" b="1" dirty="0" smtClean="0">
                <a:solidFill>
                  <a:schemeClr val="accent1">
                    <a:lumMod val="75000"/>
                  </a:schemeClr>
                </a:solidFill>
              </a:rPr>
              <a:t>H Saw, “Pinch current limitation effect in plasma focus,” </a:t>
            </a:r>
            <a:r>
              <a:rPr lang="en-US" sz="1400" b="1" dirty="0">
                <a:solidFill>
                  <a:schemeClr val="accent1">
                    <a:lumMod val="75000"/>
                  </a:schemeClr>
                </a:solidFill>
              </a:rPr>
              <a:t>Appl. Phys. Lett. 92, 2008, 021503</a:t>
            </a:r>
          </a:p>
        </p:txBody>
      </p:sp>
    </p:spTree>
    <p:extLst>
      <p:ext uri="{BB962C8B-B14F-4D97-AF65-F5344CB8AC3E}">
        <p14:creationId xmlns:p14="http://schemas.microsoft.com/office/powerpoint/2010/main" val="2902750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1604</TotalTime>
  <Words>4979</Words>
  <Application>Microsoft Office PowerPoint</Application>
  <PresentationFormat>On-screen Show (4:3)</PresentationFormat>
  <Paragraphs>385</Paragraphs>
  <Slides>51</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51</vt:i4>
      </vt:variant>
    </vt:vector>
  </HeadingPairs>
  <TitlesOfParts>
    <vt:vector size="64" baseType="lpstr">
      <vt:lpstr>SimSun</vt:lpstr>
      <vt:lpstr>Arial</vt:lpstr>
      <vt:lpstr>Calibri</vt:lpstr>
      <vt:lpstr>Mangal</vt:lpstr>
      <vt:lpstr>MathematicalPi-One</vt:lpstr>
      <vt:lpstr>MS Mincho</vt:lpstr>
      <vt:lpstr>Symbol</vt:lpstr>
      <vt:lpstr>Times</vt:lpstr>
      <vt:lpstr>Times New Roman</vt:lpstr>
      <vt:lpstr>Times-Italic</vt:lpstr>
      <vt:lpstr>Wingdings</vt:lpstr>
      <vt:lpstr>Wingdings 2</vt:lpstr>
      <vt:lpstr>Office Theme</vt:lpstr>
      <vt:lpstr>Knowing the Dense Plasma Focus – The Coming of Age (of the PF) with Broad-ranging Scaling Laws  </vt:lpstr>
      <vt:lpstr>Abstract</vt:lpstr>
      <vt:lpstr>The 4 phases of study of a device</vt:lpstr>
      <vt:lpstr>General scaling rule-of-thumb</vt:lpstr>
      <vt:lpstr>PowerPoint Presentation</vt:lpstr>
      <vt:lpstr>       The Plasma Focus         2/2</vt:lpstr>
      <vt:lpstr>The 5-phases of Lee Model code</vt:lpstr>
      <vt:lpstr>Philosophy of Current fitting</vt:lpstr>
      <vt:lpstr>Computation of Neutron yield (1/2)</vt:lpstr>
      <vt:lpstr>PowerPoint Presentation</vt:lpstr>
      <vt:lpstr>Computation of Neon SXR yield (1/2)</vt:lpstr>
      <vt:lpstr>PowerPoint Presentation</vt:lpstr>
      <vt:lpstr>Computation of Ion beam flux and fluence (1/5)</vt:lpstr>
      <vt:lpstr> We derive nb from pinch inductive energy considerations </vt:lpstr>
      <vt:lpstr>We derive vb from the accelerating voltage taken as the diode voltage U</vt:lpstr>
      <vt:lpstr>From (1) multiplying both sides of equation by vb, we have</vt:lpstr>
      <vt:lpstr>The fluence is the flux multiplied by pulse duration τ;  Thus:                                                          </vt:lpstr>
      <vt:lpstr>Assumptions</vt:lpstr>
      <vt:lpstr>Results: Scaling laws for neutrons from numerical experiments over a range of energies from  10kJ to 25 MJ  (1/4)</vt:lpstr>
      <vt:lpstr>Scaling laws for neutrons from numerical experiments over a range of energies from  10kJ to 25 MJ (2/4)</vt:lpstr>
      <vt:lpstr>Scaling laws for neutrons from numerical experiments over a range of energies from  10kJ to 25 MJ (3/4)</vt:lpstr>
      <vt:lpstr>Scaling laws for neutrons from numerical experiments over a range of energies from  10kJ to 25 MJ (4/4)</vt:lpstr>
      <vt:lpstr>Scaling laws for neon SXR  from numerical experiments over a range of energies from  0.2 kJ to 1 MJ (1/4)</vt:lpstr>
      <vt:lpstr>PowerPoint Presentation</vt:lpstr>
      <vt:lpstr>PowerPoint Presentation</vt:lpstr>
      <vt:lpstr>PowerPoint Presentation</vt:lpstr>
      <vt:lpstr>PowerPoint Presentation</vt:lpstr>
      <vt:lpstr>Argon SXR               (1/3)</vt:lpstr>
      <vt:lpstr>PowerPoint Presentation</vt:lpstr>
      <vt:lpstr>PowerPoint Presentation</vt:lpstr>
      <vt:lpstr>Experimental Confirmation</vt:lpstr>
      <vt:lpstr>Argon all-line yield</vt:lpstr>
      <vt:lpstr>Argon All-line yield- scaling law</vt:lpstr>
      <vt:lpstr>Scaling Laws for Deuteron Beams at DPF pinch exit   (1/2)</vt:lpstr>
      <vt:lpstr>PowerPoint Presentation</vt:lpstr>
      <vt:lpstr>PowerPoint Presentation</vt:lpstr>
      <vt:lpstr>   Scaling law for radiative compression</vt:lpstr>
      <vt:lpstr>Systematic computation for gases including hydrogen, helium, neon, argon, krypton and xenon suggests a scaling law of min = rmin/a  as a function of atomic number </vt:lpstr>
      <vt:lpstr>PowerPoint Presentation</vt:lpstr>
      <vt:lpstr>PowerPoint Presentation</vt:lpstr>
      <vt:lpstr>Summary of scaling laws compiled in this paper   (1/2) </vt:lpstr>
      <vt:lpstr>Summary of scaling laws compiled in this paper   (2/2) </vt:lpstr>
      <vt:lpstr>PowerPoint Presentation</vt:lpstr>
      <vt:lpstr>Scaling laws against Ipinch most robust</vt:lpstr>
      <vt:lpstr>Scaling laws serve as platform for launching applications</vt:lpstr>
      <vt:lpstr>Acknowledgement  We acknowledge the contributions of colleagues and students in the compilation of this paper  </vt:lpstr>
      <vt:lpstr>Papers from Lee model code    (1/4)</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Saw Sor Heoh, Prof. Dr.</dc:creator>
  <cp:lastModifiedBy>saw</cp:lastModifiedBy>
  <cp:revision>83</cp:revision>
  <dcterms:created xsi:type="dcterms:W3CDTF">2014-01-23T02:19:27Z</dcterms:created>
  <dcterms:modified xsi:type="dcterms:W3CDTF">2016-11-28T15:12:30Z</dcterms:modified>
</cp:coreProperties>
</file>