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1" r:id="rId3"/>
    <p:sldId id="262" r:id="rId4"/>
    <p:sldId id="263" r:id="rId5"/>
    <p:sldId id="259" r:id="rId6"/>
    <p:sldId id="260" r:id="rId7"/>
    <p:sldId id="257" r:id="rId8"/>
    <p:sldId id="297" r:id="rId9"/>
    <p:sldId id="299" r:id="rId10"/>
    <p:sldId id="264" r:id="rId11"/>
    <p:sldId id="265" r:id="rId12"/>
    <p:sldId id="292" r:id="rId13"/>
    <p:sldId id="266" r:id="rId14"/>
    <p:sldId id="287" r:id="rId15"/>
    <p:sldId id="291" r:id="rId16"/>
    <p:sldId id="267" r:id="rId17"/>
    <p:sldId id="268" r:id="rId18"/>
    <p:sldId id="269" r:id="rId19"/>
    <p:sldId id="288" r:id="rId20"/>
    <p:sldId id="289" r:id="rId21"/>
    <p:sldId id="290" r:id="rId22"/>
    <p:sldId id="271" r:id="rId23"/>
    <p:sldId id="273" r:id="rId24"/>
    <p:sldId id="274" r:id="rId25"/>
    <p:sldId id="275" r:id="rId26"/>
    <p:sldId id="293" r:id="rId27"/>
    <p:sldId id="276" r:id="rId28"/>
    <p:sldId id="277" r:id="rId29"/>
    <p:sldId id="278" r:id="rId30"/>
    <p:sldId id="279" r:id="rId31"/>
    <p:sldId id="280" r:id="rId32"/>
    <p:sldId id="294" r:id="rId33"/>
    <p:sldId id="295" r:id="rId34"/>
    <p:sldId id="296" r:id="rId35"/>
    <p:sldId id="281" r:id="rId36"/>
    <p:sldId id="282" r:id="rId37"/>
    <p:sldId id="283" r:id="rId38"/>
    <p:sldId id="284" r:id="rId39"/>
    <p:sldId id="28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450" y="-4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C37217-C772-4EFC-9DE8-24C0033B34F8}" type="datetimeFigureOut">
              <a:rPr lang="en-MY" smtClean="0"/>
              <a:t>27/11/2016</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C7A74-F745-41E4-B4AD-C1E67AB40C1C}" type="slidenum">
              <a:rPr lang="en-MY" smtClean="0"/>
              <a:t>‹#›</a:t>
            </a:fld>
            <a:endParaRPr lang="en-MY"/>
          </a:p>
        </p:txBody>
      </p:sp>
    </p:spTree>
    <p:extLst>
      <p:ext uri="{BB962C8B-B14F-4D97-AF65-F5344CB8AC3E}">
        <p14:creationId xmlns:p14="http://schemas.microsoft.com/office/powerpoint/2010/main" val="3727296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F09C7A74-F745-41E4-B4AD-C1E67AB40C1C}" type="slidenum">
              <a:rPr lang="en-MY" smtClean="0"/>
              <a:t>2</a:t>
            </a:fld>
            <a:endParaRPr lang="en-MY"/>
          </a:p>
        </p:txBody>
      </p:sp>
    </p:spTree>
    <p:extLst>
      <p:ext uri="{BB962C8B-B14F-4D97-AF65-F5344CB8AC3E}">
        <p14:creationId xmlns:p14="http://schemas.microsoft.com/office/powerpoint/2010/main" val="1346828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F19D9E9D-DCE3-40DD-8689-0EC80F3E8803}" type="datetimeFigureOut">
              <a:rPr lang="en-MY" smtClean="0"/>
              <a:t>27/11/2016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CBE0C0D-46C8-4481-9FB5-B73FFA6EE178}" type="slidenum">
              <a:rPr lang="en-MY" smtClean="0"/>
              <a:t>‹#›</a:t>
            </a:fld>
            <a:endParaRPr lang="en-MY"/>
          </a:p>
        </p:txBody>
      </p:sp>
    </p:spTree>
    <p:extLst>
      <p:ext uri="{BB962C8B-B14F-4D97-AF65-F5344CB8AC3E}">
        <p14:creationId xmlns:p14="http://schemas.microsoft.com/office/powerpoint/2010/main" val="391830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F19D9E9D-DCE3-40DD-8689-0EC80F3E8803}" type="datetimeFigureOut">
              <a:rPr lang="en-MY" smtClean="0"/>
              <a:t>27/11/2016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CBE0C0D-46C8-4481-9FB5-B73FFA6EE178}" type="slidenum">
              <a:rPr lang="en-MY" smtClean="0"/>
              <a:t>‹#›</a:t>
            </a:fld>
            <a:endParaRPr lang="en-MY"/>
          </a:p>
        </p:txBody>
      </p:sp>
    </p:spTree>
    <p:extLst>
      <p:ext uri="{BB962C8B-B14F-4D97-AF65-F5344CB8AC3E}">
        <p14:creationId xmlns:p14="http://schemas.microsoft.com/office/powerpoint/2010/main" val="56056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F19D9E9D-DCE3-40DD-8689-0EC80F3E8803}" type="datetimeFigureOut">
              <a:rPr lang="en-MY" smtClean="0"/>
              <a:t>27/11/2016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CBE0C0D-46C8-4481-9FB5-B73FFA6EE178}" type="slidenum">
              <a:rPr lang="en-MY" smtClean="0"/>
              <a:t>‹#›</a:t>
            </a:fld>
            <a:endParaRPr lang="en-MY"/>
          </a:p>
        </p:txBody>
      </p:sp>
    </p:spTree>
    <p:extLst>
      <p:ext uri="{BB962C8B-B14F-4D97-AF65-F5344CB8AC3E}">
        <p14:creationId xmlns:p14="http://schemas.microsoft.com/office/powerpoint/2010/main" val="235644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F19D9E9D-DCE3-40DD-8689-0EC80F3E8803}" type="datetimeFigureOut">
              <a:rPr lang="en-MY" smtClean="0"/>
              <a:t>27/11/2016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CBE0C0D-46C8-4481-9FB5-B73FFA6EE178}" type="slidenum">
              <a:rPr lang="en-MY" smtClean="0"/>
              <a:t>‹#›</a:t>
            </a:fld>
            <a:endParaRPr lang="en-MY"/>
          </a:p>
        </p:txBody>
      </p:sp>
    </p:spTree>
    <p:extLst>
      <p:ext uri="{BB962C8B-B14F-4D97-AF65-F5344CB8AC3E}">
        <p14:creationId xmlns:p14="http://schemas.microsoft.com/office/powerpoint/2010/main" val="3481410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9D9E9D-DCE3-40DD-8689-0EC80F3E8803}" type="datetimeFigureOut">
              <a:rPr lang="en-MY" smtClean="0"/>
              <a:t>27/11/2016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CBE0C0D-46C8-4481-9FB5-B73FFA6EE178}" type="slidenum">
              <a:rPr lang="en-MY" smtClean="0"/>
              <a:t>‹#›</a:t>
            </a:fld>
            <a:endParaRPr lang="en-MY"/>
          </a:p>
        </p:txBody>
      </p:sp>
    </p:spTree>
    <p:extLst>
      <p:ext uri="{BB962C8B-B14F-4D97-AF65-F5344CB8AC3E}">
        <p14:creationId xmlns:p14="http://schemas.microsoft.com/office/powerpoint/2010/main" val="409188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F19D9E9D-DCE3-40DD-8689-0EC80F3E8803}" type="datetimeFigureOut">
              <a:rPr lang="en-MY" smtClean="0"/>
              <a:t>27/11/2016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CBE0C0D-46C8-4481-9FB5-B73FFA6EE178}" type="slidenum">
              <a:rPr lang="en-MY" smtClean="0"/>
              <a:t>‹#›</a:t>
            </a:fld>
            <a:endParaRPr lang="en-MY"/>
          </a:p>
        </p:txBody>
      </p:sp>
    </p:spTree>
    <p:extLst>
      <p:ext uri="{BB962C8B-B14F-4D97-AF65-F5344CB8AC3E}">
        <p14:creationId xmlns:p14="http://schemas.microsoft.com/office/powerpoint/2010/main" val="368926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F19D9E9D-DCE3-40DD-8689-0EC80F3E8803}" type="datetimeFigureOut">
              <a:rPr lang="en-MY" smtClean="0"/>
              <a:t>27/11/2016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8CBE0C0D-46C8-4481-9FB5-B73FFA6EE178}" type="slidenum">
              <a:rPr lang="en-MY" smtClean="0"/>
              <a:t>‹#›</a:t>
            </a:fld>
            <a:endParaRPr lang="en-MY"/>
          </a:p>
        </p:txBody>
      </p:sp>
    </p:spTree>
    <p:extLst>
      <p:ext uri="{BB962C8B-B14F-4D97-AF65-F5344CB8AC3E}">
        <p14:creationId xmlns:p14="http://schemas.microsoft.com/office/powerpoint/2010/main" val="179540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F19D9E9D-DCE3-40DD-8689-0EC80F3E8803}" type="datetimeFigureOut">
              <a:rPr lang="en-MY" smtClean="0"/>
              <a:t>27/11/2016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8CBE0C0D-46C8-4481-9FB5-B73FFA6EE178}" type="slidenum">
              <a:rPr lang="en-MY" smtClean="0"/>
              <a:t>‹#›</a:t>
            </a:fld>
            <a:endParaRPr lang="en-MY"/>
          </a:p>
        </p:txBody>
      </p:sp>
    </p:spTree>
    <p:extLst>
      <p:ext uri="{BB962C8B-B14F-4D97-AF65-F5344CB8AC3E}">
        <p14:creationId xmlns:p14="http://schemas.microsoft.com/office/powerpoint/2010/main" val="21164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D9E9D-DCE3-40DD-8689-0EC80F3E8803}" type="datetimeFigureOut">
              <a:rPr lang="en-MY" smtClean="0"/>
              <a:t>27/11/2016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8CBE0C0D-46C8-4481-9FB5-B73FFA6EE178}" type="slidenum">
              <a:rPr lang="en-MY" smtClean="0"/>
              <a:t>‹#›</a:t>
            </a:fld>
            <a:endParaRPr lang="en-MY"/>
          </a:p>
        </p:txBody>
      </p:sp>
    </p:spTree>
    <p:extLst>
      <p:ext uri="{BB962C8B-B14F-4D97-AF65-F5344CB8AC3E}">
        <p14:creationId xmlns:p14="http://schemas.microsoft.com/office/powerpoint/2010/main" val="267942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9D9E9D-DCE3-40DD-8689-0EC80F3E8803}" type="datetimeFigureOut">
              <a:rPr lang="en-MY" smtClean="0"/>
              <a:t>27/11/2016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CBE0C0D-46C8-4481-9FB5-B73FFA6EE178}" type="slidenum">
              <a:rPr lang="en-MY" smtClean="0"/>
              <a:t>‹#›</a:t>
            </a:fld>
            <a:endParaRPr lang="en-MY"/>
          </a:p>
        </p:txBody>
      </p:sp>
    </p:spTree>
    <p:extLst>
      <p:ext uri="{BB962C8B-B14F-4D97-AF65-F5344CB8AC3E}">
        <p14:creationId xmlns:p14="http://schemas.microsoft.com/office/powerpoint/2010/main" val="104570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9D9E9D-DCE3-40DD-8689-0EC80F3E8803}" type="datetimeFigureOut">
              <a:rPr lang="en-MY" smtClean="0"/>
              <a:t>27/11/2016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CBE0C0D-46C8-4481-9FB5-B73FFA6EE178}" type="slidenum">
              <a:rPr lang="en-MY" smtClean="0"/>
              <a:t>‹#›</a:t>
            </a:fld>
            <a:endParaRPr lang="en-MY"/>
          </a:p>
        </p:txBody>
      </p:sp>
    </p:spTree>
    <p:extLst>
      <p:ext uri="{BB962C8B-B14F-4D97-AF65-F5344CB8AC3E}">
        <p14:creationId xmlns:p14="http://schemas.microsoft.com/office/powerpoint/2010/main" val="11246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D9E9D-DCE3-40DD-8689-0EC80F3E8803}" type="datetimeFigureOut">
              <a:rPr lang="en-MY" smtClean="0"/>
              <a:t>27/11/2016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E0C0D-46C8-4481-9FB5-B73FFA6EE178}" type="slidenum">
              <a:rPr lang="en-MY" smtClean="0"/>
              <a:t>‹#›</a:t>
            </a:fld>
            <a:endParaRPr lang="en-MY"/>
          </a:p>
        </p:txBody>
      </p:sp>
    </p:spTree>
    <p:extLst>
      <p:ext uri="{BB962C8B-B14F-4D97-AF65-F5344CB8AC3E}">
        <p14:creationId xmlns:p14="http://schemas.microsoft.com/office/powerpoint/2010/main" val="769476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2209800"/>
          </a:xfrm>
        </p:spPr>
        <p:txBody>
          <a:bodyPr>
            <a:normAutofit fontScale="90000"/>
          </a:bodyPr>
          <a:lstStyle/>
          <a:p>
            <a:r>
              <a:rPr lang="en-US" dirty="0" smtClean="0">
                <a:latin typeface="Times New Roman" panose="02020603050405020304" pitchFamily="18" charset="0"/>
              </a:rPr>
              <a:t>Compression Mechanisms in the Plasma Focus Pinch</a:t>
            </a:r>
            <a:br>
              <a:rPr lang="en-US" dirty="0" smtClean="0">
                <a:latin typeface="Times New Roman" panose="02020603050405020304" pitchFamily="18" charset="0"/>
              </a:rPr>
            </a:br>
            <a:r>
              <a:rPr lang="en-US" dirty="0" smtClean="0">
                <a:latin typeface="Times New Roman" panose="02020603050405020304" pitchFamily="18" charset="0"/>
              </a:rPr>
              <a:t/>
            </a:r>
            <a:br>
              <a:rPr lang="en-US" dirty="0" smtClean="0">
                <a:latin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S. Lee</a:t>
            </a:r>
            <a:r>
              <a:rPr lang="en-US" sz="2700" b="1" baseline="30000" dirty="0">
                <a:latin typeface="Times New Roman" panose="02020603050405020304" pitchFamily="18" charset="0"/>
                <a:cs typeface="Times New Roman" panose="02020603050405020304" pitchFamily="18" charset="0"/>
              </a:rPr>
              <a:t>1,2,3,4</a:t>
            </a:r>
            <a:r>
              <a:rPr lang="en-US" sz="2700" b="1" dirty="0">
                <a:latin typeface="Times New Roman" panose="02020603050405020304" pitchFamily="18" charset="0"/>
                <a:cs typeface="Times New Roman" panose="02020603050405020304" pitchFamily="18" charset="0"/>
              </a:rPr>
              <a:t>, S. H. Saw</a:t>
            </a:r>
            <a:r>
              <a:rPr lang="en-US" sz="2700" b="1" baseline="30000" dirty="0">
                <a:latin typeface="Times New Roman" panose="02020603050405020304" pitchFamily="18" charset="0"/>
                <a:cs typeface="Times New Roman" panose="02020603050405020304" pitchFamily="18" charset="0"/>
              </a:rPr>
              <a:t>1,2</a:t>
            </a:r>
            <a:r>
              <a:rPr lang="en-US" sz="2700" b="1" baseline="-25000" dirty="0">
                <a:latin typeface="Times New Roman" panose="02020603050405020304" pitchFamily="18" charset="0"/>
                <a:cs typeface="Times New Roman" panose="02020603050405020304" pitchFamily="18" charset="0"/>
              </a:rPr>
              <a: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Jalil</a:t>
            </a:r>
            <a:r>
              <a:rPr lang="en-US" sz="2700" b="1" dirty="0">
                <a:latin typeface="Times New Roman" panose="02020603050405020304" pitchFamily="18" charset="0"/>
                <a:cs typeface="Times New Roman" panose="02020603050405020304" pitchFamily="18" charset="0"/>
              </a:rPr>
              <a:t> Ali</a:t>
            </a:r>
            <a:r>
              <a:rPr lang="en-US" sz="2700" b="1" baseline="30000" dirty="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rPr>
              <a:t/>
            </a:r>
            <a:br>
              <a:rPr lang="en-US" dirty="0" smtClean="0">
                <a:latin typeface="Times New Roman" panose="02020603050405020304" pitchFamily="18" charset="0"/>
              </a:rPr>
            </a:br>
            <a:r>
              <a:rPr lang="en-US" dirty="0" smtClean="0">
                <a:latin typeface="Times New Roman" panose="02020603050405020304" pitchFamily="18" charset="0"/>
              </a:rPr>
              <a:t/>
            </a:r>
            <a:br>
              <a:rPr lang="en-US" dirty="0" smtClean="0">
                <a:latin typeface="Times New Roman" panose="02020603050405020304" pitchFamily="18" charset="0"/>
              </a:rPr>
            </a:br>
            <a:endParaRPr lang="en-MY" dirty="0">
              <a:latin typeface="Times New Roman" panose="02020603050405020304" pitchFamily="18" charset="0"/>
            </a:endParaRPr>
          </a:p>
        </p:txBody>
      </p:sp>
      <p:sp>
        <p:nvSpPr>
          <p:cNvPr id="3" name="Subtitle 2"/>
          <p:cNvSpPr>
            <a:spLocks noGrp="1"/>
          </p:cNvSpPr>
          <p:nvPr>
            <p:ph type="subTitle" idx="1"/>
          </p:nvPr>
        </p:nvSpPr>
        <p:spPr>
          <a:xfrm>
            <a:off x="609600" y="3886200"/>
            <a:ext cx="7848600" cy="1752600"/>
          </a:xfrm>
        </p:spPr>
        <p:txBody>
          <a:bodyPr>
            <a:normAutofit fontScale="47500" lnSpcReduction="20000"/>
          </a:bodyPr>
          <a:lstStyle/>
          <a:p>
            <a:pPr>
              <a:lnSpc>
                <a:spcPct val="120000"/>
              </a:lnSpc>
            </a:pPr>
            <a:r>
              <a:rPr lang="en-US" sz="3400" b="1" baseline="30000" dirty="0">
                <a:latin typeface="Times New Roman" panose="02020603050405020304" pitchFamily="18" charset="0"/>
              </a:rPr>
              <a:t>1</a:t>
            </a:r>
            <a:r>
              <a:rPr lang="en-US" sz="3400" b="1" dirty="0">
                <a:latin typeface="Times New Roman" panose="02020603050405020304" pitchFamily="18" charset="0"/>
              </a:rPr>
              <a:t>Institute for Plasma Focus Studies, 32 </a:t>
            </a:r>
            <a:r>
              <a:rPr lang="en-US" sz="3400" b="1" dirty="0" err="1">
                <a:latin typeface="Times New Roman" panose="02020603050405020304" pitchFamily="18" charset="0"/>
              </a:rPr>
              <a:t>Oakpark</a:t>
            </a:r>
            <a:r>
              <a:rPr lang="en-US" sz="3400" b="1" dirty="0">
                <a:latin typeface="Times New Roman" panose="02020603050405020304" pitchFamily="18" charset="0"/>
              </a:rPr>
              <a:t> Drive, </a:t>
            </a:r>
            <a:r>
              <a:rPr lang="en-US" sz="3400" b="1" dirty="0" err="1">
                <a:latin typeface="Times New Roman" panose="02020603050405020304" pitchFamily="18" charset="0"/>
              </a:rPr>
              <a:t>Chadstone</a:t>
            </a:r>
            <a:r>
              <a:rPr lang="en-US" sz="3400" b="1" dirty="0">
                <a:latin typeface="Times New Roman" panose="02020603050405020304" pitchFamily="18" charset="0"/>
              </a:rPr>
              <a:t>, VIC 3148, Australia</a:t>
            </a:r>
            <a:endParaRPr lang="en-MY" sz="3400" b="1" dirty="0">
              <a:latin typeface="Times New Roman" panose="02020603050405020304" pitchFamily="18" charset="0"/>
            </a:endParaRPr>
          </a:p>
          <a:p>
            <a:pPr>
              <a:lnSpc>
                <a:spcPct val="120000"/>
              </a:lnSpc>
            </a:pPr>
            <a:r>
              <a:rPr lang="en-US" sz="3400" b="1" baseline="30000" dirty="0">
                <a:latin typeface="Times New Roman" panose="02020603050405020304" pitchFamily="18" charset="0"/>
              </a:rPr>
              <a:t>2</a:t>
            </a:r>
            <a:r>
              <a:rPr lang="en-US" sz="3400" b="1" dirty="0">
                <a:latin typeface="Times New Roman" panose="02020603050405020304" pitchFamily="18" charset="0"/>
              </a:rPr>
              <a:t>Nilai University, 1, </a:t>
            </a:r>
            <a:r>
              <a:rPr lang="en-US" sz="3400" b="1" dirty="0" err="1">
                <a:latin typeface="Times New Roman" panose="02020603050405020304" pitchFamily="18" charset="0"/>
              </a:rPr>
              <a:t>Persiaran</a:t>
            </a:r>
            <a:r>
              <a:rPr lang="en-US" sz="3400" b="1" dirty="0">
                <a:latin typeface="Times New Roman" panose="02020603050405020304" pitchFamily="18" charset="0"/>
              </a:rPr>
              <a:t> </a:t>
            </a:r>
            <a:r>
              <a:rPr lang="en-US" sz="3400" b="1" dirty="0" err="1">
                <a:latin typeface="Times New Roman" panose="02020603050405020304" pitchFamily="18" charset="0"/>
              </a:rPr>
              <a:t>Universiti</a:t>
            </a:r>
            <a:r>
              <a:rPr lang="en-US" sz="3400" b="1" dirty="0">
                <a:latin typeface="Times New Roman" panose="02020603050405020304" pitchFamily="18" charset="0"/>
              </a:rPr>
              <a:t>, Putra </a:t>
            </a:r>
            <a:r>
              <a:rPr lang="en-US" sz="3400" b="1" dirty="0" err="1">
                <a:latin typeface="Times New Roman" panose="02020603050405020304" pitchFamily="18" charset="0"/>
              </a:rPr>
              <a:t>Nilai</a:t>
            </a:r>
            <a:r>
              <a:rPr lang="en-US" sz="3400" b="1" dirty="0">
                <a:latin typeface="Times New Roman" panose="02020603050405020304" pitchFamily="18" charset="0"/>
              </a:rPr>
              <a:t>, 71800 </a:t>
            </a:r>
            <a:r>
              <a:rPr lang="en-US" sz="3400" b="1" dirty="0" err="1">
                <a:latin typeface="Times New Roman" panose="02020603050405020304" pitchFamily="18" charset="0"/>
              </a:rPr>
              <a:t>Nilai</a:t>
            </a:r>
            <a:r>
              <a:rPr lang="en-US" sz="3400" b="1" dirty="0">
                <a:latin typeface="Times New Roman" panose="02020603050405020304" pitchFamily="18" charset="0"/>
              </a:rPr>
              <a:t>, Malaysia</a:t>
            </a:r>
            <a:endParaRPr lang="en-MY" sz="3400" b="1" dirty="0">
              <a:latin typeface="Times New Roman" panose="02020603050405020304" pitchFamily="18" charset="0"/>
            </a:endParaRPr>
          </a:p>
          <a:p>
            <a:pPr>
              <a:lnSpc>
                <a:spcPct val="120000"/>
              </a:lnSpc>
            </a:pPr>
            <a:r>
              <a:rPr lang="en-US" sz="3400" b="1" baseline="30000" dirty="0">
                <a:latin typeface="Times New Roman" panose="02020603050405020304" pitchFamily="18" charset="0"/>
              </a:rPr>
              <a:t>3</a:t>
            </a:r>
            <a:r>
              <a:rPr lang="en-US" sz="3400" b="1" dirty="0">
                <a:latin typeface="Times New Roman" panose="02020603050405020304" pitchFamily="18" charset="0"/>
              </a:rPr>
              <a:t>University of Malaya, Kuala Lumpur, Malaysia</a:t>
            </a:r>
            <a:endParaRPr lang="en-MY" sz="3400" b="1" dirty="0">
              <a:latin typeface="Times New Roman" panose="02020603050405020304" pitchFamily="18" charset="0"/>
            </a:endParaRPr>
          </a:p>
          <a:p>
            <a:pPr>
              <a:lnSpc>
                <a:spcPct val="120000"/>
              </a:lnSpc>
            </a:pPr>
            <a:r>
              <a:rPr lang="en-US" sz="3400" b="1" baseline="30000" dirty="0">
                <a:latin typeface="Times New Roman" panose="02020603050405020304" pitchFamily="18" charset="0"/>
              </a:rPr>
              <a:t>4</a:t>
            </a:r>
            <a:r>
              <a:rPr lang="en-US" sz="3400" b="1" dirty="0">
                <a:latin typeface="Times New Roman" panose="02020603050405020304" pitchFamily="18" charset="0"/>
              </a:rPr>
              <a:t>INTI International University, 71800 </a:t>
            </a:r>
            <a:r>
              <a:rPr lang="en-US" sz="3400" b="1" dirty="0" err="1">
                <a:latin typeface="Times New Roman" panose="02020603050405020304" pitchFamily="18" charset="0"/>
              </a:rPr>
              <a:t>Nilai</a:t>
            </a:r>
            <a:r>
              <a:rPr lang="en-US" sz="3400" b="1" dirty="0">
                <a:latin typeface="Times New Roman" panose="02020603050405020304" pitchFamily="18" charset="0"/>
              </a:rPr>
              <a:t>, Malaysia</a:t>
            </a:r>
            <a:endParaRPr lang="en-MY" sz="3400" b="1" dirty="0">
              <a:latin typeface="Times New Roman" panose="02020603050405020304" pitchFamily="18" charset="0"/>
            </a:endParaRPr>
          </a:p>
          <a:p>
            <a:pPr>
              <a:lnSpc>
                <a:spcPct val="120000"/>
              </a:lnSpc>
            </a:pPr>
            <a:r>
              <a:rPr lang="en-US" sz="3400" b="1" baseline="30000" dirty="0">
                <a:latin typeface="Times New Roman" panose="02020603050405020304" pitchFamily="18" charset="0"/>
              </a:rPr>
              <a:t>5</a:t>
            </a:r>
            <a:r>
              <a:rPr lang="en-US" sz="3400" b="1" dirty="0">
                <a:latin typeface="Times New Roman" panose="02020603050405020304" pitchFamily="18" charset="0"/>
              </a:rPr>
              <a:t> Nanotechnology Research Alliance, </a:t>
            </a:r>
            <a:r>
              <a:rPr lang="en-US" sz="3400" b="1" dirty="0" err="1">
                <a:latin typeface="Times New Roman" panose="02020603050405020304" pitchFamily="18" charset="0"/>
              </a:rPr>
              <a:t>Universiti</a:t>
            </a:r>
            <a:r>
              <a:rPr lang="en-US" sz="3400" b="1" dirty="0">
                <a:latin typeface="Times New Roman" panose="02020603050405020304" pitchFamily="18" charset="0"/>
              </a:rPr>
              <a:t> </a:t>
            </a:r>
            <a:r>
              <a:rPr lang="en-US" sz="3400" b="1" dirty="0" err="1">
                <a:latin typeface="Times New Roman" panose="02020603050405020304" pitchFamily="18" charset="0"/>
              </a:rPr>
              <a:t>Teknologi</a:t>
            </a:r>
            <a:r>
              <a:rPr lang="en-US" sz="3400" b="1" dirty="0">
                <a:latin typeface="Times New Roman" panose="02020603050405020304" pitchFamily="18" charset="0"/>
              </a:rPr>
              <a:t> Malaysia, Johor, Malaysia</a:t>
            </a:r>
            <a:endParaRPr lang="en-MY" sz="3400" b="1" dirty="0">
              <a:latin typeface="Times New Roman" panose="02020603050405020304" pitchFamily="18" charset="0"/>
            </a:endParaRPr>
          </a:p>
          <a:p>
            <a:endParaRPr lang="en-MY" dirty="0"/>
          </a:p>
        </p:txBody>
      </p:sp>
    </p:spTree>
    <p:extLst>
      <p:ext uri="{BB962C8B-B14F-4D97-AF65-F5344CB8AC3E}">
        <p14:creationId xmlns:p14="http://schemas.microsoft.com/office/powerpoint/2010/main" val="219170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More generally: Effect of specific heat ratio on compression</a:t>
            </a:r>
            <a:endParaRPr lang="en-MY" sz="36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fontScale="70000" lnSpcReduction="20000"/>
          </a:bodyPr>
          <a:lstStyle/>
          <a:p>
            <a:r>
              <a:rPr lang="en-AU" dirty="0" smtClean="0">
                <a:latin typeface="Times New Roman" panose="02020603050405020304" pitchFamily="18" charset="0"/>
                <a:cs typeface="Times New Roman" panose="02020603050405020304" pitchFamily="18" charset="0"/>
              </a:rPr>
              <a:t>Effect of </a:t>
            </a:r>
            <a:r>
              <a:rPr lang="en-AU" dirty="0" smtClean="0">
                <a:latin typeface="Symbol" panose="05050102010706020507" pitchFamily="18" charset="2"/>
                <a:cs typeface="Times New Roman" panose="02020603050405020304" pitchFamily="18" charset="0"/>
              </a:rPr>
              <a:t>g</a:t>
            </a:r>
            <a:r>
              <a:rPr lang="en-AU" dirty="0" smtClean="0">
                <a:latin typeface="Times New Roman" panose="02020603050405020304" pitchFamily="18" charset="0"/>
                <a:cs typeface="Times New Roman" panose="02020603050405020304" pitchFamily="18" charset="0"/>
              </a:rPr>
              <a:t>:</a:t>
            </a:r>
          </a:p>
          <a:p>
            <a:r>
              <a:rPr lang="en-AU" dirty="0" smtClean="0">
                <a:latin typeface="Times New Roman" panose="02020603050405020304" pitchFamily="18" charset="0"/>
                <a:cs typeface="Times New Roman" panose="02020603050405020304" pitchFamily="18" charset="0"/>
              </a:rPr>
              <a:t>Consider </a:t>
            </a:r>
            <a:r>
              <a:rPr lang="en-AU" dirty="0">
                <a:latin typeface="Symbol" panose="05050102010706020507" pitchFamily="18" charset="2"/>
                <a:cs typeface="Times New Roman" panose="02020603050405020304" pitchFamily="18" charset="0"/>
              </a:rPr>
              <a:t>g</a:t>
            </a:r>
            <a:r>
              <a:rPr lang="en-AU" dirty="0" smtClean="0">
                <a:latin typeface="Times New Roman" panose="02020603050405020304" pitchFamily="18" charset="0"/>
                <a:cs typeface="Times New Roman" panose="02020603050405020304" pitchFamily="18" charset="0"/>
              </a:rPr>
              <a:t> as a measure of degree of freedom.</a:t>
            </a:r>
          </a:p>
          <a:p>
            <a:r>
              <a:rPr lang="en-AU" dirty="0" smtClean="0">
                <a:latin typeface="Times New Roman" panose="02020603050405020304" pitchFamily="18" charset="0"/>
                <a:cs typeface="Times New Roman" panose="02020603050405020304" pitchFamily="18" charset="0"/>
              </a:rPr>
              <a:t>If an ensemble of particles at temperature T has one degree of freedom (f=1) then (1/2)</a:t>
            </a:r>
            <a:r>
              <a:rPr lang="en-AU" dirty="0" err="1" smtClean="0">
                <a:latin typeface="Times New Roman" panose="02020603050405020304" pitchFamily="18" charset="0"/>
                <a:cs typeface="Times New Roman" panose="02020603050405020304" pitchFamily="18" charset="0"/>
              </a:rPr>
              <a:t>kT</a:t>
            </a:r>
            <a:r>
              <a:rPr lang="en-AU" dirty="0" smtClean="0">
                <a:latin typeface="Times New Roman" panose="02020603050405020304" pitchFamily="18" charset="0"/>
                <a:cs typeface="Times New Roman" panose="02020603050405020304" pitchFamily="18" charset="0"/>
              </a:rPr>
              <a:t> of energy has to be provided per particle  to raise its temperature by 1 degree K.</a:t>
            </a:r>
          </a:p>
          <a:p>
            <a:r>
              <a:rPr lang="en-AU" dirty="0" smtClean="0">
                <a:latin typeface="Times New Roman" panose="02020603050405020304" pitchFamily="18" charset="0"/>
                <a:cs typeface="Times New Roman" panose="02020603050405020304" pitchFamily="18" charset="0"/>
              </a:rPr>
              <a:t>Thus if a gaseous ensemble has infinite degrees of freedom (</a:t>
            </a:r>
            <a:r>
              <a:rPr lang="en-AU" dirty="0" err="1" smtClean="0">
                <a:latin typeface="Times New Roman" panose="02020603050405020304" pitchFamily="18" charset="0"/>
                <a:cs typeface="Times New Roman" panose="02020603050405020304" pitchFamily="18" charset="0"/>
              </a:rPr>
              <a:t>ie</a:t>
            </a:r>
            <a:r>
              <a:rPr lang="en-AU" dirty="0" smtClean="0">
                <a:latin typeface="Times New Roman" panose="02020603050405020304" pitchFamily="18" charset="0"/>
                <a:cs typeface="Times New Roman" panose="02020603050405020304" pitchFamily="18" charset="0"/>
              </a:rPr>
              <a:t> f = infinity) then the gas will not heat up however much energy is provided. Such a gas is perfectly compressible; since it will not heat up and does not provide any opposing pressure to any compression pressure.</a:t>
            </a:r>
          </a:p>
          <a:p>
            <a:r>
              <a:rPr lang="en-AU" dirty="0" smtClean="0">
                <a:latin typeface="Symbol" panose="05050102010706020507" pitchFamily="18" charset="2"/>
                <a:cs typeface="Times New Roman" panose="02020603050405020304" pitchFamily="18" charset="0"/>
              </a:rPr>
              <a:t>g </a:t>
            </a:r>
            <a:r>
              <a:rPr lang="en-AU" dirty="0" smtClean="0">
                <a:latin typeface="Times New Roman" panose="02020603050405020304" pitchFamily="18" charset="0"/>
                <a:cs typeface="Times New Roman" panose="02020603050405020304" pitchFamily="18" charset="0"/>
              </a:rPr>
              <a:t>= (f+2)/f can be considered to be an index of compressibility.</a:t>
            </a:r>
          </a:p>
          <a:p>
            <a:r>
              <a:rPr lang="en-AU" dirty="0" smtClean="0">
                <a:latin typeface="Times New Roman" panose="02020603050405020304" pitchFamily="18" charset="0"/>
                <a:cs typeface="Times New Roman" panose="02020603050405020304" pitchFamily="18" charset="0"/>
              </a:rPr>
              <a:t>If </a:t>
            </a:r>
            <a:r>
              <a:rPr lang="en-AU" dirty="0">
                <a:latin typeface="Symbol" panose="05050102010706020507" pitchFamily="18" charset="2"/>
                <a:cs typeface="Times New Roman" panose="02020603050405020304" pitchFamily="18" charset="0"/>
              </a:rPr>
              <a:t>g </a:t>
            </a:r>
            <a:r>
              <a:rPr lang="en-AU" dirty="0" smtClean="0">
                <a:latin typeface="Times New Roman" panose="02020603050405020304" pitchFamily="18" charset="0"/>
                <a:cs typeface="Times New Roman" panose="02020603050405020304" pitchFamily="18" charset="0"/>
              </a:rPr>
              <a:t>= 1, </a:t>
            </a:r>
            <a:r>
              <a:rPr lang="en-AU" dirty="0" err="1" smtClean="0">
                <a:latin typeface="Times New Roman" panose="02020603050405020304" pitchFamily="18" charset="0"/>
                <a:cs typeface="Times New Roman" panose="02020603050405020304" pitchFamily="18" charset="0"/>
              </a:rPr>
              <a:t>ie</a:t>
            </a:r>
            <a:r>
              <a:rPr lang="en-AU" dirty="0" smtClean="0">
                <a:latin typeface="Times New Roman" panose="02020603050405020304" pitchFamily="18" charset="0"/>
                <a:cs typeface="Times New Roman" panose="02020603050405020304" pitchFamily="18" charset="0"/>
              </a:rPr>
              <a:t> f = infinity, gas is perfectly compressible.</a:t>
            </a:r>
          </a:p>
          <a:p>
            <a:r>
              <a:rPr lang="en-AU" dirty="0" smtClean="0">
                <a:latin typeface="Times New Roman" panose="02020603050405020304" pitchFamily="18" charset="0"/>
                <a:cs typeface="Times New Roman" panose="02020603050405020304" pitchFamily="18" charset="0"/>
              </a:rPr>
              <a:t>If </a:t>
            </a:r>
            <a:r>
              <a:rPr lang="en-AU" dirty="0">
                <a:latin typeface="Symbol" panose="05050102010706020507" pitchFamily="18" charset="2"/>
                <a:cs typeface="Times New Roman" panose="02020603050405020304" pitchFamily="18" charset="0"/>
              </a:rPr>
              <a:t>g </a:t>
            </a:r>
            <a:r>
              <a:rPr lang="en-AU" dirty="0" smtClean="0">
                <a:latin typeface="Times New Roman" panose="02020603050405020304" pitchFamily="18" charset="0"/>
                <a:cs typeface="Times New Roman" panose="02020603050405020304" pitchFamily="18" charset="0"/>
              </a:rPr>
              <a:t>= 2, </a:t>
            </a:r>
            <a:r>
              <a:rPr lang="en-AU" dirty="0" err="1" smtClean="0">
                <a:latin typeface="Times New Roman" panose="02020603050405020304" pitchFamily="18" charset="0"/>
                <a:cs typeface="Times New Roman" panose="02020603050405020304" pitchFamily="18" charset="0"/>
              </a:rPr>
              <a:t>ie</a:t>
            </a:r>
            <a:r>
              <a:rPr lang="en-AU" dirty="0" smtClean="0">
                <a:latin typeface="Times New Roman" panose="02020603050405020304" pitchFamily="18" charset="0"/>
                <a:cs typeface="Times New Roman" panose="02020603050405020304" pitchFamily="18" charset="0"/>
              </a:rPr>
              <a:t> f = 2 (minimum value of 2; case of fully ionized gas in a strong B field) gas is least compressible.</a:t>
            </a:r>
          </a:p>
          <a:p>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267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839200" cy="1143000"/>
          </a:xfrm>
        </p:spPr>
        <p:txBody>
          <a:bodyPr>
            <a:normAutofit fontScale="90000"/>
          </a:bodyPr>
          <a:lstStyle/>
          <a:p>
            <a:pPr marL="1371600" marR="0">
              <a:lnSpc>
                <a:spcPct val="115000"/>
              </a:lnSpc>
              <a:spcBef>
                <a:spcPts val="0"/>
              </a:spcBef>
              <a:spcAft>
                <a:spcPts val="1000"/>
              </a:spcAft>
            </a:pP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Specific </a:t>
            </a:r>
            <a:r>
              <a:rPr lang="en-US" sz="3200" dirty="0">
                <a:latin typeface="Times New Roman" panose="02020603050405020304" pitchFamily="18" charset="0"/>
                <a:cs typeface="Times New Roman" panose="02020603050405020304" pitchFamily="18" charset="0"/>
              </a:rPr>
              <a:t>heat ratio and </a:t>
            </a:r>
            <a:r>
              <a:rPr lang="en-US" sz="3200" dirty="0" smtClean="0">
                <a:latin typeface="Times New Roman" panose="02020603050405020304" pitchFamily="18" charset="0"/>
                <a:cs typeface="Times New Roman" panose="02020603050405020304" pitchFamily="18" charset="0"/>
              </a:rPr>
              <a:t>compressibility regimes</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1800" dirty="0" err="1" smtClean="0">
                <a:latin typeface="Times New Roman"/>
                <a:ea typeface="Calibri"/>
                <a:cs typeface="Times New Roman"/>
              </a:rPr>
              <a:t>Regimes</a:t>
            </a:r>
            <a:r>
              <a:rPr lang="en-US" sz="1800" dirty="0" smtClean="0">
                <a:latin typeface="Times New Roman"/>
                <a:ea typeface="Calibri"/>
                <a:cs typeface="Times New Roman"/>
              </a:rPr>
              <a:t> </a:t>
            </a:r>
            <a:r>
              <a:rPr lang="en-US" sz="1800" dirty="0">
                <a:latin typeface="Times New Roman"/>
                <a:ea typeface="Calibri"/>
                <a:cs typeface="Times New Roman"/>
              </a:rPr>
              <a:t>of compressibility showing the least compressible (f = 2, </a:t>
            </a:r>
            <a:r>
              <a:rPr lang="en-US" sz="1800" dirty="0">
                <a:latin typeface="Symbol"/>
                <a:ea typeface="Calibri"/>
                <a:cs typeface="Times New Roman"/>
              </a:rPr>
              <a:t>g</a:t>
            </a:r>
            <a:r>
              <a:rPr lang="en-US" sz="1800" dirty="0">
                <a:latin typeface="Times New Roman"/>
                <a:ea typeface="Calibri"/>
                <a:cs typeface="Times New Roman"/>
              </a:rPr>
              <a:t> = 2), </a:t>
            </a:r>
            <a:r>
              <a:rPr lang="en-US" sz="1800" b="1" dirty="0">
                <a:latin typeface="Times New Roman"/>
                <a:ea typeface="Calibri"/>
                <a:cs typeface="Times New Roman"/>
              </a:rPr>
              <a:t>ideal reference compression</a:t>
            </a:r>
            <a:r>
              <a:rPr lang="en-US" sz="1800" dirty="0">
                <a:latin typeface="Times New Roman"/>
                <a:ea typeface="Calibri"/>
                <a:cs typeface="Times New Roman"/>
              </a:rPr>
              <a:t> (f  = 3, </a:t>
            </a:r>
            <a:r>
              <a:rPr lang="en-US" sz="1800" dirty="0">
                <a:latin typeface="Symbol"/>
                <a:ea typeface="Calibri"/>
                <a:cs typeface="Times New Roman"/>
              </a:rPr>
              <a:t>g</a:t>
            </a:r>
            <a:r>
              <a:rPr lang="en-US" sz="1800" dirty="0">
                <a:latin typeface="Times New Roman"/>
                <a:ea typeface="Calibri"/>
                <a:cs typeface="Times New Roman"/>
              </a:rPr>
              <a:t> = 3), freely ionizing regime, SHR  due to thermodynamics (exclude radiation losses) (f = 4-20, </a:t>
            </a:r>
            <a:r>
              <a:rPr lang="en-US" sz="1800" dirty="0">
                <a:latin typeface="Symbol"/>
                <a:ea typeface="Calibri"/>
                <a:cs typeface="Times New Roman"/>
              </a:rPr>
              <a:t>g </a:t>
            </a:r>
            <a:r>
              <a:rPr lang="en-US" sz="1800" dirty="0">
                <a:latin typeface="Times New Roman"/>
                <a:ea typeface="Calibri"/>
                <a:cs typeface="Times New Roman"/>
              </a:rPr>
              <a:t>= 1.4 – 1.1) and infinitely compressible ( f  = infinity, </a:t>
            </a:r>
            <a:r>
              <a:rPr lang="en-US" sz="1800" dirty="0">
                <a:latin typeface="Symbol"/>
                <a:ea typeface="Calibri"/>
                <a:cs typeface="Times New Roman"/>
              </a:rPr>
              <a:t>g </a:t>
            </a:r>
            <a:r>
              <a:rPr lang="en-US" sz="1800" dirty="0">
                <a:latin typeface="Times New Roman"/>
                <a:ea typeface="Calibri"/>
                <a:cs typeface="Times New Roman"/>
              </a:rPr>
              <a:t>= 1)</a:t>
            </a:r>
            <a:endParaRPr lang="en-MY" sz="1800" dirty="0">
              <a:ea typeface="Calibri"/>
              <a:cs typeface="Times New Roman"/>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762000"/>
            <a:ext cx="6349996" cy="4137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94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Numerical experiments are run on NX2</a:t>
            </a:r>
            <a:endParaRPr lang="en-MY" sz="3600" b="1" dirty="0">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2451100" y="2970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2451100" y="2970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19200"/>
            <a:ext cx="1137351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767959"/>
            <a:ext cx="3824287" cy="267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3731173"/>
            <a:ext cx="2743200" cy="287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959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latin typeface="Times New Roman" panose="02020603050405020304" pitchFamily="18" charset="0"/>
                <a:cs typeface="Times New Roman" panose="02020603050405020304" pitchFamily="18" charset="0"/>
              </a:rPr>
              <a:t>PF pinch </a:t>
            </a:r>
            <a:r>
              <a:rPr lang="en-US" sz="2700" dirty="0">
                <a:latin typeface="Times New Roman" panose="02020603050405020304" pitchFamily="18" charset="0"/>
                <a:cs typeface="Times New Roman" panose="02020603050405020304" pitchFamily="18" charset="0"/>
              </a:rPr>
              <a:t>temperature: 1-10 x10</a:t>
            </a:r>
            <a:r>
              <a:rPr lang="en-US" sz="2700" baseline="30000" dirty="0">
                <a:latin typeface="Times New Roman" panose="02020603050405020304" pitchFamily="18" charset="0"/>
                <a:cs typeface="Times New Roman" panose="02020603050405020304" pitchFamily="18" charset="0"/>
              </a:rPr>
              <a:t>6</a:t>
            </a:r>
            <a:r>
              <a:rPr lang="en-US" sz="2700" dirty="0">
                <a:latin typeface="Times New Roman" panose="02020603050405020304" pitchFamily="18" charset="0"/>
                <a:cs typeface="Times New Roman" panose="02020603050405020304" pitchFamily="18" charset="0"/>
              </a:rPr>
              <a:t> K or 100 eV to 1 </a:t>
            </a:r>
            <a:r>
              <a:rPr lang="en-US" sz="2700" dirty="0" err="1">
                <a:latin typeface="Times New Roman" panose="02020603050405020304" pitchFamily="18" charset="0"/>
                <a:cs typeface="Times New Roman" panose="02020603050405020304" pitchFamily="18" charset="0"/>
              </a:rPr>
              <a:t>keV</a:t>
            </a:r>
            <a:r>
              <a:rPr lang="en-US" sz="2700" dirty="0">
                <a:latin typeface="Times New Roman" panose="02020603050405020304" pitchFamily="18" charset="0"/>
                <a:cs typeface="Times New Roman" panose="02020603050405020304" pitchFamily="18" charset="0"/>
              </a:rPr>
              <a:t>;   </a:t>
            </a:r>
            <a:r>
              <a:rPr lang="en-MY" sz="2700" dirty="0">
                <a:latin typeface="Times New Roman" panose="02020603050405020304" pitchFamily="18" charset="0"/>
                <a:cs typeface="Times New Roman" panose="02020603050405020304" pitchFamily="18" charset="0"/>
              </a:rPr>
              <a:t/>
            </a:r>
            <a:br>
              <a:rPr lang="en-MY"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Deuterium is fully ionized; SHR=1.6667   effectively  f=3; </a:t>
            </a:r>
            <a:r>
              <a:rPr lang="en-MY" dirty="0">
                <a:latin typeface="Times New Roman" panose="02020603050405020304" pitchFamily="18" charset="0"/>
                <a:cs typeface="Times New Roman" panose="02020603050405020304" pitchFamily="18" charset="0"/>
              </a:rPr>
              <a:t/>
            </a:r>
            <a:br>
              <a:rPr lang="en-MY" dirty="0">
                <a:latin typeface="Times New Roman" panose="02020603050405020304" pitchFamily="18" charset="0"/>
                <a:cs typeface="Times New Roman" panose="02020603050405020304" pitchFamily="18" charset="0"/>
              </a:rPr>
            </a:br>
            <a:endParaRPr lang="en-MY"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573054" cy="532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439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a:bodyPr>
          <a:lstStyle/>
          <a:p>
            <a:r>
              <a:rPr lang="en-US" sz="2700" dirty="0" smtClean="0">
                <a:latin typeface="Times New Roman" panose="02020603050405020304" pitchFamily="18" charset="0"/>
                <a:cs typeface="Times New Roman" panose="02020603050405020304" pitchFamily="18" charset="0"/>
              </a:rPr>
              <a:t>Deuterium</a:t>
            </a:r>
            <a:r>
              <a:rPr lang="en-US" sz="2700" dirty="0">
                <a:latin typeface="Times New Roman" panose="02020603050405020304" pitchFamily="18" charset="0"/>
                <a:cs typeface="Times New Roman" panose="02020603050405020304" pitchFamily="18" charset="0"/>
              </a:rPr>
              <a:t>, f = 3; negligible </a:t>
            </a:r>
            <a:r>
              <a:rPr lang="en-US" sz="2700" dirty="0" smtClean="0">
                <a:latin typeface="Times New Roman" panose="02020603050405020304" pitchFamily="18" charset="0"/>
                <a:cs typeface="Times New Roman" panose="02020603050405020304" pitchFamily="18" charset="0"/>
              </a:rPr>
              <a:t>radiation; </a:t>
            </a:r>
            <a:r>
              <a:rPr lang="en-US" sz="2700" dirty="0" err="1" smtClean="0">
                <a:latin typeface="Times New Roman" panose="02020603050405020304" pitchFamily="18" charset="0"/>
                <a:cs typeface="Times New Roman" panose="02020603050405020304" pitchFamily="18" charset="0"/>
              </a:rPr>
              <a:t>dQ</a:t>
            </a:r>
            <a:r>
              <a:rPr lang="en-US" sz="2700" dirty="0" smtClean="0">
                <a:latin typeface="Times New Roman" panose="02020603050405020304" pitchFamily="18" charset="0"/>
                <a:cs typeface="Times New Roman" panose="02020603050405020304" pitchFamily="18" charset="0"/>
              </a:rPr>
              <a:t>/</a:t>
            </a:r>
            <a:r>
              <a:rPr lang="en-US" sz="2700" dirty="0" err="1" smtClean="0">
                <a:latin typeface="Times New Roman" panose="02020603050405020304" pitchFamily="18" charset="0"/>
                <a:cs typeface="Times New Roman" panose="02020603050405020304" pitchFamily="18" charset="0"/>
              </a:rPr>
              <a:t>dt</a:t>
            </a:r>
            <a:r>
              <a:rPr lang="en-US" sz="2700" dirty="0" smtClean="0">
                <a:latin typeface="Times New Roman" panose="02020603050405020304" pitchFamily="18" charset="0"/>
                <a:cs typeface="Times New Roman" panose="02020603050405020304" pitchFamily="18" charset="0"/>
              </a:rPr>
              <a:t> minimal effect; slightly opposes compression, minimum </a:t>
            </a:r>
            <a:r>
              <a:rPr lang="en-US" sz="2700" dirty="0">
                <a:latin typeface="Times New Roman" panose="02020603050405020304" pitchFamily="18" charset="0"/>
                <a:cs typeface="Times New Roman" panose="02020603050405020304" pitchFamily="18" charset="0"/>
              </a:rPr>
              <a:t>pinch radius ratio versus pressure- </a:t>
            </a:r>
            <a:r>
              <a:rPr lang="en-US" sz="2700" dirty="0">
                <a:solidFill>
                  <a:srgbClr val="FF0000"/>
                </a:solidFill>
                <a:latin typeface="Times New Roman" panose="02020603050405020304" pitchFamily="18" charset="0"/>
                <a:cs typeface="Times New Roman" panose="02020603050405020304" pitchFamily="18" charset="0"/>
              </a:rPr>
              <a:t>Reference compression</a:t>
            </a:r>
            <a:r>
              <a:rPr lang="en-US" sz="2700" dirty="0">
                <a:latin typeface="Times New Roman" panose="02020603050405020304" pitchFamily="18" charset="0"/>
                <a:cs typeface="Times New Roman" panose="02020603050405020304" pitchFamily="18" charset="0"/>
              </a:rPr>
              <a:t>, </a:t>
            </a:r>
            <a:r>
              <a:rPr lang="en-MY" dirty="0"/>
              <a:t/>
            </a:r>
            <a:br>
              <a:rPr lang="en-MY" dirty="0"/>
            </a:br>
            <a:endParaRPr lang="en-MY"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981200"/>
            <a:ext cx="6934200" cy="4627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419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latin typeface="Times New Roman" panose="02020603050405020304" pitchFamily="18" charset="0"/>
                <a:cs typeface="Times New Roman" panose="02020603050405020304" pitchFamily="18" charset="0"/>
              </a:rPr>
              <a:t>From the first law of thermodynamics, t</a:t>
            </a:r>
            <a:r>
              <a:rPr lang="en-MY" sz="4000" dirty="0" smtClean="0">
                <a:latin typeface="Times New Roman" panose="02020603050405020304" pitchFamily="18" charset="0"/>
                <a:cs typeface="Times New Roman" panose="02020603050405020304" pitchFamily="18" charset="0"/>
              </a:rPr>
              <a:t>he equation governing PF compression is:</a:t>
            </a:r>
            <a:endParaRPr lang="en-MY" sz="4000" dirty="0">
              <a:latin typeface="Times New Roman" panose="02020603050405020304" pitchFamily="18" charset="0"/>
              <a:cs typeface="Times New Roman" panose="02020603050405020304" pitchFamily="18" charset="0"/>
            </a:endParaRPr>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438400"/>
            <a:ext cx="7475429" cy="172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66800" y="4495800"/>
            <a:ext cx="6934200" cy="2308324"/>
          </a:xfrm>
          <a:prstGeom prst="rect">
            <a:avLst/>
          </a:prstGeom>
        </p:spPr>
        <p:txBody>
          <a:bodyPr wrap="square">
            <a:spAutoFit/>
          </a:bodyPr>
          <a:lstStyle/>
          <a:p>
            <a:r>
              <a:rPr lang="en-AU" dirty="0" smtClean="0"/>
              <a:t>D may be taken as reference plasma for PF compression</a:t>
            </a:r>
          </a:p>
          <a:p>
            <a:endParaRPr lang="en-AU" dirty="0"/>
          </a:p>
          <a:p>
            <a:r>
              <a:rPr lang="en-AU" dirty="0" smtClean="0"/>
              <a:t>1.	Thermodynamics: SHR  </a:t>
            </a:r>
            <a:r>
              <a:rPr lang="en-AU" dirty="0" smtClean="0">
                <a:latin typeface="Symbol" panose="05050102010706020507" pitchFamily="18" charset="2"/>
              </a:rPr>
              <a:t></a:t>
            </a:r>
            <a:r>
              <a:rPr lang="en-AU" dirty="0" smtClean="0"/>
              <a:t>, reflecting additional degrees of freedom due to ionization; </a:t>
            </a:r>
          </a:p>
          <a:p>
            <a:r>
              <a:rPr lang="en-AU" dirty="0">
                <a:latin typeface="Symbol" panose="05050102010706020507" pitchFamily="18" charset="2"/>
                <a:cs typeface="Times New Roman" panose="02020603050405020304" pitchFamily="18" charset="0"/>
              </a:rPr>
              <a:t>g </a:t>
            </a:r>
            <a:r>
              <a:rPr lang="en-AU" dirty="0" smtClean="0"/>
              <a:t>= (f+2)/f    or f =2/(</a:t>
            </a:r>
            <a:r>
              <a:rPr lang="en-AU" dirty="0">
                <a:latin typeface="Symbol" panose="05050102010706020507" pitchFamily="18" charset="2"/>
                <a:cs typeface="Times New Roman" panose="02020603050405020304" pitchFamily="18" charset="0"/>
              </a:rPr>
              <a:t>g </a:t>
            </a:r>
            <a:r>
              <a:rPr lang="en-AU" dirty="0" smtClean="0"/>
              <a:t>-1); </a:t>
            </a:r>
            <a:r>
              <a:rPr lang="en-AU" dirty="0" smtClean="0">
                <a:solidFill>
                  <a:srgbClr val="FF0000"/>
                </a:solidFill>
              </a:rPr>
              <a:t>For D: </a:t>
            </a:r>
            <a:r>
              <a:rPr lang="en-AU" dirty="0" smtClean="0">
                <a:solidFill>
                  <a:srgbClr val="FF0000"/>
                </a:solidFill>
                <a:latin typeface="Symbol" panose="05050102010706020507" pitchFamily="18" charset="2"/>
              </a:rPr>
              <a:t>g</a:t>
            </a:r>
            <a:r>
              <a:rPr lang="en-AU" dirty="0" smtClean="0">
                <a:solidFill>
                  <a:srgbClr val="FF0000"/>
                </a:solidFill>
              </a:rPr>
              <a:t>=5/3, </a:t>
            </a:r>
            <a:r>
              <a:rPr lang="en-AU" dirty="0" err="1" smtClean="0">
                <a:solidFill>
                  <a:srgbClr val="FF0000"/>
                </a:solidFill>
              </a:rPr>
              <a:t>dQ</a:t>
            </a:r>
            <a:r>
              <a:rPr lang="en-AU" dirty="0" smtClean="0">
                <a:solidFill>
                  <a:srgbClr val="FF0000"/>
                </a:solidFill>
              </a:rPr>
              <a:t>/dt~0</a:t>
            </a:r>
          </a:p>
          <a:p>
            <a:r>
              <a:rPr lang="en-AU" dirty="0" smtClean="0"/>
              <a:t>2.	Nett emission power </a:t>
            </a:r>
            <a:r>
              <a:rPr lang="en-AU" dirty="0" err="1" smtClean="0"/>
              <a:t>dQ</a:t>
            </a:r>
            <a:r>
              <a:rPr lang="en-AU" dirty="0" smtClean="0"/>
              <a:t>/</a:t>
            </a:r>
            <a:r>
              <a:rPr lang="en-AU" dirty="0" err="1" smtClean="0"/>
              <a:t>dt</a:t>
            </a:r>
            <a:r>
              <a:rPr lang="en-AU" dirty="0" smtClean="0"/>
              <a:t>: reflecting emission power less joule heating-    </a:t>
            </a:r>
            <a:r>
              <a:rPr lang="en-AU" dirty="0" smtClean="0">
                <a:solidFill>
                  <a:srgbClr val="FF0000"/>
                </a:solidFill>
              </a:rPr>
              <a:t>For D: </a:t>
            </a:r>
            <a:r>
              <a:rPr lang="en-AU" dirty="0" err="1" smtClean="0">
                <a:solidFill>
                  <a:srgbClr val="FF0000"/>
                </a:solidFill>
              </a:rPr>
              <a:t>dQ</a:t>
            </a:r>
            <a:r>
              <a:rPr lang="en-AU" dirty="0" smtClean="0">
                <a:solidFill>
                  <a:srgbClr val="FF0000"/>
                </a:solidFill>
              </a:rPr>
              <a:t>/dt~0 or slightly positive</a:t>
            </a:r>
            <a:endParaRPr lang="en-AU" dirty="0">
              <a:solidFill>
                <a:srgbClr val="FF0000"/>
              </a:solidFill>
            </a:endParaRPr>
          </a:p>
          <a:p>
            <a:endParaRPr lang="en-AU" dirty="0"/>
          </a:p>
        </p:txBody>
      </p:sp>
    </p:spTree>
    <p:extLst>
      <p:ext uri="{BB962C8B-B14F-4D97-AF65-F5344CB8AC3E}">
        <p14:creationId xmlns:p14="http://schemas.microsoft.com/office/powerpoint/2010/main" val="1625450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Effect of </a:t>
            </a:r>
            <a:r>
              <a:rPr lang="en-US" sz="3200" b="1" dirty="0" err="1" smtClean="0">
                <a:latin typeface="Times New Roman" panose="02020603050405020304" pitchFamily="18" charset="0"/>
                <a:cs typeface="Times New Roman" panose="02020603050405020304" pitchFamily="18" charset="0"/>
              </a:rPr>
              <a:t>dQ</a:t>
            </a:r>
            <a:r>
              <a:rPr lang="en-US" sz="3200" b="1" dirty="0" smtClean="0">
                <a:latin typeface="Times New Roman" panose="02020603050405020304" pitchFamily="18" charset="0"/>
                <a:cs typeface="Times New Roman" panose="02020603050405020304" pitchFamily="18" charset="0"/>
              </a:rPr>
              <a:t>/</a:t>
            </a:r>
            <a:r>
              <a:rPr lang="en-US" sz="3200" b="1" dirty="0" err="1" smtClean="0">
                <a:latin typeface="Times New Roman" panose="02020603050405020304" pitchFamily="18" charset="0"/>
                <a:cs typeface="Times New Roman" panose="02020603050405020304" pitchFamily="18" charset="0"/>
              </a:rPr>
              <a:t>dt</a:t>
            </a:r>
            <a:endParaRPr lang="en-MY"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533400" y="1295400"/>
                <a:ext cx="8229600" cy="5410200"/>
              </a:xfrm>
            </p:spPr>
            <p:txBody>
              <a:bodyPr>
                <a:normAutofit fontScale="47500" lnSpcReduction="20000"/>
              </a:bodyPr>
              <a:lstStyle/>
              <a:p>
                <a:pPr marL="0" marR="0" indent="228600" algn="just">
                  <a:lnSpc>
                    <a:spcPct val="150000"/>
                  </a:lnSpc>
                  <a:spcBef>
                    <a:spcPts val="0"/>
                  </a:spcBef>
                  <a:spcAft>
                    <a:spcPts val="0"/>
                  </a:spcAft>
                </a:pPr>
                <a:r>
                  <a:rPr lang="en-US" dirty="0">
                    <a:latin typeface="Times New Roman" panose="02020603050405020304" pitchFamily="18" charset="0"/>
                    <a:ea typeface="Times New Roman"/>
                    <a:cs typeface="Times New Roman" panose="02020603050405020304" pitchFamily="18" charset="0"/>
                  </a:rPr>
                  <a:t>Effect of </a:t>
                </a:r>
                <a:r>
                  <a:rPr lang="en-US" dirty="0" err="1">
                    <a:latin typeface="Times New Roman" panose="02020603050405020304" pitchFamily="18" charset="0"/>
                    <a:ea typeface="Times New Roman"/>
                    <a:cs typeface="Times New Roman" panose="02020603050405020304" pitchFamily="18" charset="0"/>
                  </a:rPr>
                  <a:t>dQ</a:t>
                </a:r>
                <a:r>
                  <a:rPr lang="en-US" dirty="0">
                    <a:latin typeface="Times New Roman" panose="02020603050405020304" pitchFamily="18" charset="0"/>
                    <a:ea typeface="Times New Roman"/>
                    <a:cs typeface="Times New Roman" panose="02020603050405020304" pitchFamily="18" charset="0"/>
                  </a:rPr>
                  <a:t>/</a:t>
                </a:r>
                <a:r>
                  <a:rPr lang="en-US" dirty="0" err="1">
                    <a:latin typeface="Times New Roman" panose="02020603050405020304" pitchFamily="18" charset="0"/>
                    <a:ea typeface="Times New Roman"/>
                    <a:cs typeface="Times New Roman" panose="02020603050405020304" pitchFamily="18" charset="0"/>
                  </a:rPr>
                  <a:t>dt</a:t>
                </a:r>
                <a:r>
                  <a:rPr lang="en-US" dirty="0">
                    <a:latin typeface="Times New Roman" panose="02020603050405020304" pitchFamily="18" charset="0"/>
                    <a:ea typeface="Times New Roman"/>
                    <a:cs typeface="Times New Roman" panose="02020603050405020304" pitchFamily="18" charset="0"/>
                  </a:rPr>
                  <a:t>:    compare value of ((4</a:t>
                </a:r>
                <a:r>
                  <a:rPr lang="en-US" dirty="0">
                    <a:effectLst/>
                    <a:latin typeface="Times New Roman" panose="02020603050405020304" pitchFamily="18" charset="0"/>
                    <a:ea typeface="Times New Roman"/>
                    <a:cs typeface="Times New Roman" panose="02020603050405020304" pitchFamily="18" charset="0"/>
                  </a:rPr>
                  <a:t>p/m)/f</a:t>
                </a:r>
                <a:r>
                  <a:rPr lang="en-US" baseline="-25000" dirty="0">
                    <a:effectLst/>
                    <a:latin typeface="Times New Roman" panose="02020603050405020304" pitchFamily="18" charset="0"/>
                    <a:ea typeface="Times New Roman"/>
                    <a:cs typeface="Times New Roman" panose="02020603050405020304" pitchFamily="18" charset="0"/>
                  </a:rPr>
                  <a:t>c</a:t>
                </a:r>
                <a:r>
                  <a:rPr lang="en-US" baseline="30000" dirty="0">
                    <a:effectLst/>
                    <a:latin typeface="Times New Roman" panose="02020603050405020304" pitchFamily="18" charset="0"/>
                    <a:ea typeface="Times New Roman"/>
                    <a:cs typeface="Times New Roman" panose="02020603050405020304" pitchFamily="18" charset="0"/>
                  </a:rPr>
                  <a:t>2</a:t>
                </a:r>
                <a:r>
                  <a:rPr lang="en-US" dirty="0">
                    <a:effectLst/>
                    <a:latin typeface="Times New Roman" panose="02020603050405020304" pitchFamily="18" charset="0"/>
                    <a:ea typeface="Times New Roman"/>
                    <a:cs typeface="Times New Roman" panose="02020603050405020304" pitchFamily="18" charset="0"/>
                  </a:rPr>
                  <a:t>)(</a:t>
                </a:r>
                <a:r>
                  <a:rPr lang="en-US" dirty="0" err="1">
                    <a:effectLst/>
                    <a:latin typeface="Times New Roman" panose="02020603050405020304" pitchFamily="18" charset="0"/>
                    <a:ea typeface="Times New Roman"/>
                    <a:cs typeface="Times New Roman" panose="02020603050405020304" pitchFamily="18" charset="0"/>
                  </a:rPr>
                  <a:t>r</a:t>
                </a:r>
                <a:r>
                  <a:rPr lang="en-US" baseline="-25000" dirty="0" err="1">
                    <a:effectLst/>
                    <a:latin typeface="Times New Roman" panose="02020603050405020304" pitchFamily="18" charset="0"/>
                    <a:ea typeface="Times New Roman"/>
                    <a:cs typeface="Times New Roman" panose="02020603050405020304" pitchFamily="18" charset="0"/>
                  </a:rPr>
                  <a:t>p</a:t>
                </a:r>
                <a:r>
                  <a:rPr lang="en-US" dirty="0">
                    <a:effectLst/>
                    <a:latin typeface="Times New Roman" panose="02020603050405020304" pitchFamily="18" charset="0"/>
                    <a:ea typeface="Times New Roman"/>
                    <a:cs typeface="Times New Roman" panose="02020603050405020304" pitchFamily="18" charset="0"/>
                  </a:rPr>
                  <a:t>/</a:t>
                </a:r>
                <a:r>
                  <a:rPr lang="en-US" dirty="0" err="1">
                    <a:effectLst/>
                    <a:latin typeface="Times New Roman" panose="02020603050405020304" pitchFamily="18" charset="0"/>
                    <a:ea typeface="Times New Roman"/>
                    <a:cs typeface="Times New Roman" panose="02020603050405020304" pitchFamily="18" charset="0"/>
                  </a:rPr>
                  <a:t>z</a:t>
                </a:r>
                <a:r>
                  <a:rPr lang="en-US" baseline="-25000" dirty="0" err="1">
                    <a:effectLst/>
                    <a:latin typeface="Times New Roman" panose="02020603050405020304" pitchFamily="18" charset="0"/>
                    <a:ea typeface="Times New Roman"/>
                    <a:cs typeface="Times New Roman" panose="02020603050405020304" pitchFamily="18" charset="0"/>
                  </a:rPr>
                  <a:t>f</a:t>
                </a:r>
                <a:r>
                  <a:rPr lang="en-US" dirty="0">
                    <a:effectLst/>
                    <a:latin typeface="Times New Roman" panose="02020603050405020304" pitchFamily="18" charset="0"/>
                    <a:ea typeface="Times New Roman"/>
                    <a:cs typeface="Times New Roman" panose="02020603050405020304" pitchFamily="18" charset="0"/>
                  </a:rPr>
                  <a:t>)(1/I</a:t>
                </a:r>
                <a:r>
                  <a:rPr lang="en-US" baseline="30000" dirty="0">
                    <a:effectLst/>
                    <a:latin typeface="Times New Roman" panose="02020603050405020304" pitchFamily="18" charset="0"/>
                    <a:ea typeface="Times New Roman"/>
                    <a:cs typeface="Times New Roman" panose="02020603050405020304" pitchFamily="18" charset="0"/>
                  </a:rPr>
                  <a:t>2</a:t>
                </a:r>
                <a:r>
                  <a:rPr lang="en-US" dirty="0">
                    <a:effectLst/>
                    <a:latin typeface="Times New Roman" panose="02020603050405020304" pitchFamily="18" charset="0"/>
                    <a:ea typeface="Times New Roman"/>
                    <a:cs typeface="Times New Roman" panose="02020603050405020304" pitchFamily="18" charset="0"/>
                  </a:rPr>
                  <a:t>)*</a:t>
                </a:r>
                <a:r>
                  <a:rPr lang="en-US" dirty="0" err="1">
                    <a:effectLst/>
                    <a:latin typeface="Times New Roman" panose="02020603050405020304" pitchFamily="18" charset="0"/>
                    <a:ea typeface="Times New Roman"/>
                    <a:cs typeface="Times New Roman" panose="02020603050405020304" pitchFamily="18" charset="0"/>
                  </a:rPr>
                  <a:t>dQ</a:t>
                </a:r>
                <a:r>
                  <a:rPr lang="en-US" dirty="0">
                    <a:effectLst/>
                    <a:latin typeface="Times New Roman" panose="02020603050405020304" pitchFamily="18" charset="0"/>
                    <a:ea typeface="Times New Roman"/>
                    <a:cs typeface="Times New Roman" panose="02020603050405020304" pitchFamily="18" charset="0"/>
                  </a:rPr>
                  <a:t>/</a:t>
                </a:r>
                <a:r>
                  <a:rPr lang="en-US" dirty="0" err="1">
                    <a:effectLst/>
                    <a:latin typeface="Times New Roman" panose="02020603050405020304" pitchFamily="18" charset="0"/>
                    <a:ea typeface="Times New Roman"/>
                    <a:cs typeface="Times New Roman" panose="02020603050405020304" pitchFamily="18" charset="0"/>
                  </a:rPr>
                  <a:t>dt</a:t>
                </a:r>
                <a:r>
                  <a:rPr lang="en-US" dirty="0">
                    <a:effectLst/>
                    <a:latin typeface="Times New Roman" panose="02020603050405020304" pitchFamily="18" charset="0"/>
                    <a:ea typeface="Times New Roman"/>
                    <a:cs typeface="Times New Roman" panose="02020603050405020304" pitchFamily="18" charset="0"/>
                  </a:rPr>
                  <a:t> with </a:t>
                </a:r>
                <a:endParaRPr lang="en-MY" sz="2800" dirty="0">
                  <a:latin typeface="Times New Roman" panose="02020603050405020304" pitchFamily="18" charset="0"/>
                  <a:ea typeface="Calibri"/>
                  <a:cs typeface="Times New Roman" panose="02020603050405020304" pitchFamily="18" charset="0"/>
                </a:endParaRPr>
              </a:p>
              <a:p>
                <a:pPr marL="0" marR="0" indent="228600" algn="just">
                  <a:lnSpc>
                    <a:spcPct val="150000"/>
                  </a:lnSpc>
                  <a:spcBef>
                    <a:spcPts val="0"/>
                  </a:spcBef>
                  <a:spcAft>
                    <a:spcPts val="0"/>
                  </a:spcAft>
                </a:pPr>
                <a:r>
                  <a:rPr lang="en-US" dirty="0">
                    <a:effectLst/>
                    <a:latin typeface="Times New Roman" panose="02020603050405020304" pitchFamily="18" charset="0"/>
                    <a:ea typeface="Times New Roman"/>
                    <a:cs typeface="Times New Roman" panose="02020603050405020304" pitchFamily="18" charset="0"/>
                  </a:rPr>
                  <a:t>(</a:t>
                </a:r>
                <a:r>
                  <a:rPr lang="en-US" dirty="0" err="1">
                    <a:effectLst/>
                    <a:latin typeface="Times New Roman" panose="02020603050405020304" pitchFamily="18" charset="0"/>
                    <a:ea typeface="Times New Roman"/>
                    <a:cs typeface="Times New Roman" panose="02020603050405020304" pitchFamily="18" charset="0"/>
                  </a:rPr>
                  <a:t>r</a:t>
                </a:r>
                <a:r>
                  <a:rPr lang="en-US" baseline="-25000" dirty="0" err="1">
                    <a:effectLst/>
                    <a:latin typeface="Times New Roman" panose="02020603050405020304" pitchFamily="18" charset="0"/>
                    <a:ea typeface="Times New Roman"/>
                    <a:cs typeface="Times New Roman" panose="02020603050405020304" pitchFamily="18" charset="0"/>
                  </a:rPr>
                  <a:t>p</a:t>
                </a:r>
                <a:r>
                  <a:rPr lang="en-US" dirty="0">
                    <a:effectLst/>
                    <a:latin typeface="Times New Roman" panose="02020603050405020304" pitchFamily="18" charset="0"/>
                    <a:ea typeface="Times New Roman"/>
                    <a:cs typeface="Times New Roman" panose="02020603050405020304" pitchFamily="18" charset="0"/>
                  </a:rPr>
                  <a:t>/I)*</a:t>
                </a:r>
                <a:r>
                  <a:rPr lang="en-US" dirty="0" err="1">
                    <a:effectLst/>
                    <a:latin typeface="Times New Roman" panose="02020603050405020304" pitchFamily="18" charset="0"/>
                    <a:ea typeface="Times New Roman"/>
                    <a:cs typeface="Times New Roman" panose="02020603050405020304" pitchFamily="18" charset="0"/>
                  </a:rPr>
                  <a:t>dI</a:t>
                </a:r>
                <a:r>
                  <a:rPr lang="en-US" dirty="0">
                    <a:effectLst/>
                    <a:latin typeface="Times New Roman" panose="02020603050405020304" pitchFamily="18" charset="0"/>
                    <a:ea typeface="Times New Roman"/>
                    <a:cs typeface="Times New Roman" panose="02020603050405020304" pitchFamily="18" charset="0"/>
                  </a:rPr>
                  <a:t>/</a:t>
                </a:r>
                <a:r>
                  <a:rPr lang="en-US" dirty="0" err="1">
                    <a:effectLst/>
                    <a:latin typeface="Times New Roman" panose="02020603050405020304" pitchFamily="18" charset="0"/>
                    <a:ea typeface="Times New Roman"/>
                    <a:cs typeface="Times New Roman" panose="02020603050405020304" pitchFamily="18" charset="0"/>
                  </a:rPr>
                  <a:t>dt</a:t>
                </a:r>
                <a:r>
                  <a:rPr lang="en-US" dirty="0">
                    <a:effectLst/>
                    <a:latin typeface="Times New Roman" panose="02020603050405020304" pitchFamily="18" charset="0"/>
                    <a:ea typeface="Times New Roman"/>
                    <a:cs typeface="Times New Roman" panose="02020603050405020304" pitchFamily="18" charset="0"/>
                  </a:rPr>
                  <a:t>* (1/g-1) or equivalently compare </a:t>
                </a:r>
                <a:r>
                  <a:rPr lang="en-US" dirty="0">
                    <a:solidFill>
                      <a:srgbClr val="FF0000"/>
                    </a:solidFill>
                    <a:effectLst/>
                    <a:latin typeface="Times New Roman" panose="02020603050405020304" pitchFamily="18" charset="0"/>
                    <a:ea typeface="Times New Roman"/>
                    <a:cs typeface="Times New Roman" panose="02020603050405020304" pitchFamily="18" charset="0"/>
                  </a:rPr>
                  <a:t>energy depletion time </a:t>
                </a:r>
                <a:r>
                  <a:rPr lang="en-US" dirty="0">
                    <a:effectLst/>
                    <a:latin typeface="Times New Roman" panose="02020603050405020304" pitchFamily="18" charset="0"/>
                    <a:ea typeface="Times New Roman"/>
                    <a:cs typeface="Times New Roman" panose="02020603050405020304" pitchFamily="18" charset="0"/>
                  </a:rPr>
                  <a:t>with expected </a:t>
                </a:r>
                <a:r>
                  <a:rPr lang="en-US" dirty="0">
                    <a:solidFill>
                      <a:srgbClr val="FF0000"/>
                    </a:solidFill>
                    <a:effectLst/>
                    <a:latin typeface="Times New Roman" panose="02020603050405020304" pitchFamily="18" charset="0"/>
                    <a:ea typeface="Times New Roman"/>
                    <a:cs typeface="Times New Roman" panose="02020603050405020304" pitchFamily="18" charset="0"/>
                  </a:rPr>
                  <a:t>pinch lifetime</a:t>
                </a:r>
                <a:endParaRPr lang="en-MY" sz="2800" dirty="0">
                  <a:latin typeface="Times New Roman" panose="02020603050405020304" pitchFamily="18" charset="0"/>
                  <a:ea typeface="Calibri"/>
                  <a:cs typeface="Times New Roman" panose="02020603050405020304" pitchFamily="18" charset="0"/>
                </a:endParaRPr>
              </a:p>
              <a:p>
                <a:pPr marL="0" marR="0" indent="0" algn="just">
                  <a:lnSpc>
                    <a:spcPct val="150000"/>
                  </a:lnSpc>
                  <a:spcBef>
                    <a:spcPts val="0"/>
                  </a:spcBef>
                  <a:spcAft>
                    <a:spcPts val="0"/>
                  </a:spcAft>
                  <a:buNone/>
                </a:pPr>
                <a:endParaRPr lang="en-MY" sz="2800" dirty="0">
                  <a:latin typeface="Times New Roman" panose="02020603050405020304" pitchFamily="18" charset="0"/>
                  <a:ea typeface="Calibri"/>
                  <a:cs typeface="Times New Roman" panose="02020603050405020304" pitchFamily="18" charset="0"/>
                </a:endParaRPr>
              </a:p>
              <a:p>
                <a:pPr marL="0" marR="0" indent="228600" algn="just">
                  <a:lnSpc>
                    <a:spcPct val="150000"/>
                  </a:lnSpc>
                  <a:spcBef>
                    <a:spcPts val="0"/>
                  </a:spcBef>
                  <a:spcAft>
                    <a:spcPts val="0"/>
                  </a:spcAft>
                </a:pPr>
                <a:r>
                  <a:rPr lang="en-US" dirty="0" err="1">
                    <a:effectLst/>
                    <a:latin typeface="Times New Roman" panose="02020603050405020304" pitchFamily="18" charset="0"/>
                    <a:ea typeface="Times New Roman"/>
                    <a:cs typeface="Times New Roman" panose="02020603050405020304" pitchFamily="18" charset="0"/>
                  </a:rPr>
                  <a:t>dQ</a:t>
                </a:r>
                <a:r>
                  <a:rPr lang="en-US" dirty="0">
                    <a:effectLst/>
                    <a:latin typeface="Times New Roman" panose="02020603050405020304" pitchFamily="18" charset="0"/>
                    <a:ea typeface="Times New Roman"/>
                    <a:cs typeface="Times New Roman" panose="02020603050405020304" pitchFamily="18" charset="0"/>
                  </a:rPr>
                  <a:t>/</a:t>
                </a:r>
                <a:r>
                  <a:rPr lang="en-US" dirty="0" err="1">
                    <a:effectLst/>
                    <a:latin typeface="Times New Roman" panose="02020603050405020304" pitchFamily="18" charset="0"/>
                    <a:ea typeface="Times New Roman"/>
                    <a:cs typeface="Times New Roman" panose="02020603050405020304" pitchFamily="18" charset="0"/>
                  </a:rPr>
                  <a:t>dt</a:t>
                </a:r>
                <a:r>
                  <a:rPr lang="en-US" dirty="0">
                    <a:effectLst/>
                    <a:latin typeface="Times New Roman" panose="02020603050405020304" pitchFamily="18" charset="0"/>
                    <a:ea typeface="Times New Roman"/>
                    <a:cs typeface="Times New Roman" panose="02020603050405020304" pitchFamily="18" charset="0"/>
                  </a:rPr>
                  <a:t>: components are respectively Joule heating, Bremsstrahlung and line radiation generated in a plasma column of radius </a:t>
                </a:r>
                <a:r>
                  <a:rPr lang="en-US" dirty="0" err="1">
                    <a:effectLst/>
                    <a:latin typeface="Times New Roman" panose="02020603050405020304" pitchFamily="18" charset="0"/>
                    <a:ea typeface="Times New Roman"/>
                    <a:cs typeface="Times New Roman" panose="02020603050405020304" pitchFamily="18" charset="0"/>
                  </a:rPr>
                  <a:t>r</a:t>
                </a:r>
                <a:r>
                  <a:rPr lang="en-US" baseline="-25000" dirty="0" err="1">
                    <a:effectLst/>
                    <a:latin typeface="Times New Roman" panose="02020603050405020304" pitchFamily="18" charset="0"/>
                    <a:ea typeface="Times New Roman"/>
                    <a:cs typeface="Times New Roman" panose="02020603050405020304" pitchFamily="18" charset="0"/>
                  </a:rPr>
                  <a:t>p</a:t>
                </a:r>
                <a:r>
                  <a:rPr lang="en-US" dirty="0">
                    <a:effectLst/>
                    <a:latin typeface="Times New Roman" panose="02020603050405020304" pitchFamily="18" charset="0"/>
                    <a:ea typeface="Times New Roman"/>
                    <a:cs typeface="Times New Roman" panose="02020603050405020304" pitchFamily="18" charset="0"/>
                  </a:rPr>
                  <a:t>, length </a:t>
                </a:r>
                <a:r>
                  <a:rPr lang="en-US" dirty="0" err="1">
                    <a:effectLst/>
                    <a:latin typeface="Times New Roman" panose="02020603050405020304" pitchFamily="18" charset="0"/>
                    <a:ea typeface="Times New Roman"/>
                    <a:cs typeface="Times New Roman" panose="02020603050405020304" pitchFamily="18" charset="0"/>
                  </a:rPr>
                  <a:t>z</a:t>
                </a:r>
                <a:r>
                  <a:rPr lang="en-US" baseline="-25000" dirty="0" err="1">
                    <a:effectLst/>
                    <a:latin typeface="Times New Roman" panose="02020603050405020304" pitchFamily="18" charset="0"/>
                    <a:ea typeface="Times New Roman"/>
                    <a:cs typeface="Times New Roman" panose="02020603050405020304" pitchFamily="18" charset="0"/>
                  </a:rPr>
                  <a:t>p</a:t>
                </a:r>
                <a:r>
                  <a:rPr lang="en-US" dirty="0">
                    <a:effectLst/>
                    <a:latin typeface="Times New Roman" panose="02020603050405020304" pitchFamily="18" charset="0"/>
                    <a:ea typeface="Times New Roman"/>
                    <a:cs typeface="Times New Roman" panose="02020603050405020304" pitchFamily="18" charset="0"/>
                  </a:rPr>
                  <a:t> at temperature T:</a:t>
                </a:r>
                <a:endParaRPr lang="en-MY" sz="2800" dirty="0">
                  <a:latin typeface="Times New Roman" panose="02020603050405020304" pitchFamily="18" charset="0"/>
                  <a:ea typeface="Calibri"/>
                  <a:cs typeface="Times New Roman" panose="02020603050405020304" pitchFamily="18" charset="0"/>
                </a:endParaRPr>
              </a:p>
              <a:p>
                <a:pPr marL="0" marR="0" indent="228600">
                  <a:lnSpc>
                    <a:spcPct val="150000"/>
                  </a:lnSpc>
                  <a:spcBef>
                    <a:spcPts val="0"/>
                  </a:spcBef>
                  <a:spcAft>
                    <a:spcPts val="0"/>
                  </a:spcAft>
                </a:pPr>
                <a14:m>
                  <m:oMath xmlns:m="http://schemas.openxmlformats.org/officeDocument/2006/math">
                    <m:sSub>
                      <m:sSubPr>
                        <m:ctrlPr>
                          <a:rPr lang="en-MY" i="1">
                            <a:effectLst/>
                            <a:latin typeface="Cambria Math"/>
                            <a:ea typeface="Calibri"/>
                            <a:cs typeface="Times New Roman"/>
                          </a:rPr>
                        </m:ctrlPr>
                      </m:sSubPr>
                      <m:e>
                        <m:r>
                          <a:rPr lang="en-MY" i="1">
                            <a:effectLst/>
                            <a:latin typeface="Cambria Math"/>
                            <a:ea typeface="Calibri"/>
                            <a:cs typeface="Times New Roman"/>
                          </a:rPr>
                          <m:t>𝑃</m:t>
                        </m:r>
                      </m:e>
                      <m:sub>
                        <m:r>
                          <a:rPr lang="en-MY" i="1">
                            <a:effectLst/>
                            <a:latin typeface="Cambria Math"/>
                            <a:ea typeface="Calibri"/>
                            <a:cs typeface="Times New Roman"/>
                          </a:rPr>
                          <m:t>𝐽</m:t>
                        </m:r>
                      </m:sub>
                    </m:sSub>
                    <m:r>
                      <a:rPr lang="en-MY" i="1">
                        <a:effectLst/>
                        <a:latin typeface="Cambria Math"/>
                        <a:ea typeface="Calibri"/>
                        <a:cs typeface="Times New Roman"/>
                      </a:rPr>
                      <m:t>= </m:t>
                    </m:r>
                    <m:sSub>
                      <m:sSubPr>
                        <m:ctrlPr>
                          <a:rPr lang="en-MY" i="1">
                            <a:effectLst/>
                            <a:latin typeface="Cambria Math"/>
                            <a:ea typeface="Calibri"/>
                            <a:cs typeface="Times New Roman"/>
                          </a:rPr>
                        </m:ctrlPr>
                      </m:sSubPr>
                      <m:e>
                        <m:r>
                          <a:rPr lang="en-MY" i="1">
                            <a:effectLst/>
                            <a:latin typeface="Cambria Math"/>
                            <a:ea typeface="Calibri"/>
                            <a:cs typeface="Times New Roman"/>
                          </a:rPr>
                          <m:t>𝐶</m:t>
                        </m:r>
                      </m:e>
                      <m:sub>
                        <m:r>
                          <a:rPr lang="en-MY" i="1">
                            <a:effectLst/>
                            <a:latin typeface="Cambria Math"/>
                            <a:ea typeface="Calibri"/>
                            <a:cs typeface="Times New Roman"/>
                          </a:rPr>
                          <m:t>𝐽</m:t>
                        </m:r>
                      </m:sub>
                    </m:sSub>
                    <m:sSup>
                      <m:sSupPr>
                        <m:ctrlPr>
                          <a:rPr lang="en-MY" i="1">
                            <a:effectLst/>
                            <a:latin typeface="Cambria Math"/>
                            <a:ea typeface="Calibri"/>
                            <a:cs typeface="Times New Roman"/>
                          </a:rPr>
                        </m:ctrlPr>
                      </m:sSupPr>
                      <m:e>
                        <m:r>
                          <a:rPr lang="en-MY" i="1">
                            <a:effectLst/>
                            <a:latin typeface="Cambria Math"/>
                            <a:ea typeface="Calibri"/>
                            <a:cs typeface="Times New Roman"/>
                          </a:rPr>
                          <m:t>𝑇</m:t>
                        </m:r>
                      </m:e>
                      <m:sup>
                        <m:f>
                          <m:fPr>
                            <m:type m:val="lin"/>
                            <m:ctrlPr>
                              <a:rPr lang="en-MY" i="1">
                                <a:effectLst/>
                                <a:latin typeface="Cambria Math"/>
                                <a:ea typeface="Calibri"/>
                                <a:cs typeface="Times New Roman"/>
                              </a:rPr>
                            </m:ctrlPr>
                          </m:fPr>
                          <m:num>
                            <m:r>
                              <a:rPr lang="en-MY" i="1">
                                <a:effectLst/>
                                <a:latin typeface="Cambria Math"/>
                                <a:ea typeface="Calibri"/>
                                <a:cs typeface="Times New Roman"/>
                              </a:rPr>
                              <m:t>−3</m:t>
                            </m:r>
                          </m:num>
                          <m:den>
                            <m:r>
                              <a:rPr lang="en-MY" i="1">
                                <a:effectLst/>
                                <a:latin typeface="Cambria Math"/>
                                <a:ea typeface="Calibri"/>
                                <a:cs typeface="Times New Roman"/>
                              </a:rPr>
                              <m:t>2</m:t>
                            </m:r>
                          </m:den>
                        </m:f>
                      </m:sup>
                    </m:sSup>
                    <m:f>
                      <m:fPr>
                        <m:ctrlPr>
                          <a:rPr lang="en-MY" i="1">
                            <a:effectLst/>
                            <a:latin typeface="Cambria Math"/>
                            <a:ea typeface="Calibri"/>
                            <a:cs typeface="Times New Roman"/>
                          </a:rPr>
                        </m:ctrlPr>
                      </m:fPr>
                      <m:num>
                        <m:sSub>
                          <m:sSubPr>
                            <m:ctrlPr>
                              <a:rPr lang="en-MY" i="1">
                                <a:effectLst/>
                                <a:latin typeface="Cambria Math"/>
                                <a:ea typeface="Calibri"/>
                                <a:cs typeface="Times New Roman"/>
                              </a:rPr>
                            </m:ctrlPr>
                          </m:sSubPr>
                          <m:e>
                            <m:r>
                              <a:rPr lang="en-MY" i="1">
                                <a:effectLst/>
                                <a:latin typeface="Cambria Math"/>
                                <a:ea typeface="Calibri"/>
                                <a:cs typeface="Times New Roman"/>
                              </a:rPr>
                              <m:t>𝑧</m:t>
                            </m:r>
                          </m:e>
                          <m:sub>
                            <m:r>
                              <a:rPr lang="en-MY" i="1">
                                <a:effectLst/>
                                <a:latin typeface="Cambria Math"/>
                                <a:ea typeface="Calibri"/>
                                <a:cs typeface="Times New Roman"/>
                              </a:rPr>
                              <m:t>𝑝</m:t>
                            </m:r>
                          </m:sub>
                        </m:sSub>
                      </m:num>
                      <m:den>
                        <m:sSubSup>
                          <m:sSubSupPr>
                            <m:ctrlPr>
                              <a:rPr lang="en-MY" i="1">
                                <a:effectLst/>
                                <a:latin typeface="Cambria Math"/>
                                <a:ea typeface="Calibri"/>
                                <a:cs typeface="Times New Roman"/>
                              </a:rPr>
                            </m:ctrlPr>
                          </m:sSubSupPr>
                          <m:e>
                            <m:r>
                              <a:rPr lang="en-MY" i="1">
                                <a:effectLst/>
                                <a:latin typeface="Cambria Math"/>
                                <a:ea typeface="Calibri"/>
                                <a:cs typeface="Times New Roman"/>
                              </a:rPr>
                              <m:t>𝜋</m:t>
                            </m:r>
                            <m:r>
                              <a:rPr lang="en-MY" i="1">
                                <a:effectLst/>
                                <a:latin typeface="Cambria Math"/>
                                <a:ea typeface="Calibri"/>
                                <a:cs typeface="Times New Roman"/>
                              </a:rPr>
                              <m:t>𝑟</m:t>
                            </m:r>
                          </m:e>
                          <m:sub>
                            <m:r>
                              <a:rPr lang="en-MY" i="1">
                                <a:effectLst/>
                                <a:latin typeface="Cambria Math"/>
                                <a:ea typeface="Calibri"/>
                                <a:cs typeface="Times New Roman"/>
                              </a:rPr>
                              <m:t>𝜌</m:t>
                            </m:r>
                          </m:sub>
                          <m:sup>
                            <m:r>
                              <a:rPr lang="en-MY" i="1">
                                <a:effectLst/>
                                <a:latin typeface="Cambria Math"/>
                                <a:ea typeface="Calibri"/>
                                <a:cs typeface="Times New Roman"/>
                              </a:rPr>
                              <m:t>2</m:t>
                            </m:r>
                          </m:sup>
                        </m:sSubSup>
                      </m:den>
                    </m:f>
                    <m:sSub>
                      <m:sSubPr>
                        <m:ctrlPr>
                          <a:rPr lang="en-MY" i="1">
                            <a:effectLst/>
                            <a:latin typeface="Cambria Math"/>
                            <a:ea typeface="Calibri"/>
                            <a:cs typeface="Times New Roman"/>
                          </a:rPr>
                        </m:ctrlPr>
                      </m:sSubPr>
                      <m:e>
                        <m:r>
                          <a:rPr lang="en-MY" i="1">
                            <a:effectLst/>
                            <a:latin typeface="Cambria Math"/>
                            <a:ea typeface="Calibri"/>
                            <a:cs typeface="Times New Roman"/>
                          </a:rPr>
                          <m:t>𝑍</m:t>
                        </m:r>
                      </m:e>
                      <m:sub>
                        <m:r>
                          <a:rPr lang="en-MY" i="1">
                            <a:effectLst/>
                            <a:latin typeface="Cambria Math"/>
                            <a:ea typeface="Calibri"/>
                            <a:cs typeface="Times New Roman"/>
                          </a:rPr>
                          <m:t>𝑒𝑓𝑓</m:t>
                        </m:r>
                      </m:sub>
                    </m:sSub>
                    <m:sSup>
                      <m:sSupPr>
                        <m:ctrlPr>
                          <a:rPr lang="en-MY" i="1">
                            <a:effectLst/>
                            <a:latin typeface="Cambria Math"/>
                            <a:ea typeface="Calibri"/>
                            <a:cs typeface="Times New Roman"/>
                          </a:rPr>
                        </m:ctrlPr>
                      </m:sSupPr>
                      <m:e>
                        <m:r>
                          <a:rPr lang="en-MY" i="1">
                            <a:effectLst/>
                            <a:latin typeface="Cambria Math"/>
                            <a:ea typeface="Calibri"/>
                            <a:cs typeface="Times New Roman"/>
                          </a:rPr>
                          <m:t>𝐼</m:t>
                        </m:r>
                      </m:e>
                      <m:sup>
                        <m:r>
                          <a:rPr lang="en-MY" i="1">
                            <a:effectLst/>
                            <a:latin typeface="Cambria Math"/>
                            <a:ea typeface="Calibri"/>
                            <a:cs typeface="Times New Roman"/>
                          </a:rPr>
                          <m:t>2</m:t>
                        </m:r>
                      </m:sup>
                    </m:sSup>
                  </m:oMath>
                </a14:m>
                <a:r>
                  <a:rPr lang="en-US" dirty="0">
                    <a:effectLst/>
                    <a:latin typeface="Times New Roman" panose="02020603050405020304" pitchFamily="18" charset="0"/>
                    <a:ea typeface="Times New Roman"/>
                    <a:cs typeface="Times New Roman" panose="02020603050405020304" pitchFamily="18" charset="0"/>
                  </a:rPr>
                  <a:t> ,             	                                                        (4)</a:t>
                </a:r>
                <a:endParaRPr lang="en-MY" sz="2800" dirty="0">
                  <a:latin typeface="Times New Roman" panose="02020603050405020304" pitchFamily="18" charset="0"/>
                  <a:ea typeface="Calibri"/>
                  <a:cs typeface="Times New Roman" panose="02020603050405020304" pitchFamily="18" charset="0"/>
                </a:endParaRPr>
              </a:p>
              <a:p>
                <a:pPr marL="0" marR="0" indent="228600">
                  <a:lnSpc>
                    <a:spcPct val="150000"/>
                  </a:lnSpc>
                  <a:spcBef>
                    <a:spcPts val="0"/>
                  </a:spcBef>
                  <a:spcAft>
                    <a:spcPts val="0"/>
                  </a:spcAft>
                </a:pPr>
                <a:r>
                  <a:rPr lang="en-US" dirty="0">
                    <a:effectLst/>
                    <a:latin typeface="Times New Roman" panose="02020603050405020304" pitchFamily="18" charset="0"/>
                    <a:ea typeface="Times New Roman"/>
                    <a:cs typeface="Times New Roman" panose="02020603050405020304" pitchFamily="18" charset="0"/>
                  </a:rPr>
                  <a:t> </a:t>
                </a:r>
                <a:endParaRPr lang="en-MY" sz="2800" dirty="0">
                  <a:latin typeface="Times New Roman" panose="02020603050405020304" pitchFamily="18" charset="0"/>
                  <a:ea typeface="Calibri"/>
                  <a:cs typeface="Times New Roman" panose="02020603050405020304" pitchFamily="18" charset="0"/>
                </a:endParaRPr>
              </a:p>
              <a:p>
                <a:pPr marL="0" marR="0" indent="228600">
                  <a:lnSpc>
                    <a:spcPct val="150000"/>
                  </a:lnSpc>
                  <a:spcBef>
                    <a:spcPts val="0"/>
                  </a:spcBef>
                  <a:spcAft>
                    <a:spcPts val="0"/>
                  </a:spcAft>
                </a:pPr>
                <a14:m>
                  <m:oMath xmlns:m="http://schemas.openxmlformats.org/officeDocument/2006/math">
                    <m:sSub>
                      <m:sSubPr>
                        <m:ctrlPr>
                          <a:rPr lang="en-MY" i="1">
                            <a:effectLst/>
                            <a:latin typeface="Cambria Math"/>
                            <a:ea typeface="Calibri"/>
                            <a:cs typeface="Times New Roman"/>
                          </a:rPr>
                        </m:ctrlPr>
                      </m:sSubPr>
                      <m:e>
                        <m:r>
                          <a:rPr lang="en-MY" i="1">
                            <a:effectLst/>
                            <a:latin typeface="Cambria Math"/>
                            <a:ea typeface="Calibri"/>
                            <a:cs typeface="Times New Roman"/>
                          </a:rPr>
                          <m:t>𝑃</m:t>
                        </m:r>
                      </m:e>
                      <m:sub>
                        <m:r>
                          <a:rPr lang="en-MY" i="1">
                            <a:effectLst/>
                            <a:latin typeface="Cambria Math"/>
                            <a:ea typeface="Calibri"/>
                            <a:cs typeface="Times New Roman"/>
                          </a:rPr>
                          <m:t>𝑏𝑟𝑒𝑚</m:t>
                        </m:r>
                      </m:sub>
                    </m:sSub>
                    <m:r>
                      <a:rPr lang="en-MY" i="1">
                        <a:effectLst/>
                        <a:latin typeface="Cambria Math"/>
                        <a:ea typeface="Calibri"/>
                        <a:cs typeface="Times New Roman"/>
                      </a:rPr>
                      <m:t>= </m:t>
                    </m:r>
                    <m:sSub>
                      <m:sSubPr>
                        <m:ctrlPr>
                          <a:rPr lang="en-MY" i="1">
                            <a:effectLst/>
                            <a:latin typeface="Cambria Math"/>
                            <a:ea typeface="Calibri"/>
                            <a:cs typeface="Times New Roman"/>
                          </a:rPr>
                        </m:ctrlPr>
                      </m:sSubPr>
                      <m:e>
                        <m:r>
                          <a:rPr lang="en-MY" i="1">
                            <a:effectLst/>
                            <a:latin typeface="Cambria Math"/>
                            <a:ea typeface="Calibri"/>
                            <a:cs typeface="Times New Roman"/>
                          </a:rPr>
                          <m:t>𝐶</m:t>
                        </m:r>
                      </m:e>
                      <m:sub>
                        <m:r>
                          <a:rPr lang="en-MY" i="1">
                            <a:effectLst/>
                            <a:latin typeface="Cambria Math"/>
                            <a:ea typeface="Calibri"/>
                            <a:cs typeface="Times New Roman"/>
                          </a:rPr>
                          <m:t>1</m:t>
                        </m:r>
                      </m:sub>
                    </m:sSub>
                    <m:sSup>
                      <m:sSupPr>
                        <m:ctrlPr>
                          <a:rPr lang="en-MY" i="1">
                            <a:effectLst/>
                            <a:latin typeface="Cambria Math"/>
                            <a:ea typeface="Calibri"/>
                            <a:cs typeface="Times New Roman"/>
                          </a:rPr>
                        </m:ctrlPr>
                      </m:sSupPr>
                      <m:e>
                        <m:r>
                          <a:rPr lang="en-MY" i="1">
                            <a:effectLst/>
                            <a:latin typeface="Cambria Math"/>
                            <a:ea typeface="Calibri"/>
                            <a:cs typeface="Times New Roman"/>
                          </a:rPr>
                          <m:t>𝑇</m:t>
                        </m:r>
                      </m:e>
                      <m:sup>
                        <m:f>
                          <m:fPr>
                            <m:type m:val="lin"/>
                            <m:ctrlPr>
                              <a:rPr lang="en-MY" i="1">
                                <a:effectLst/>
                                <a:latin typeface="Cambria Math"/>
                                <a:ea typeface="Calibri"/>
                                <a:cs typeface="Times New Roman"/>
                              </a:rPr>
                            </m:ctrlPr>
                          </m:fPr>
                          <m:num>
                            <m:r>
                              <a:rPr lang="en-MY" i="1">
                                <a:effectLst/>
                                <a:latin typeface="Cambria Math"/>
                                <a:ea typeface="Calibri"/>
                                <a:cs typeface="Times New Roman"/>
                              </a:rPr>
                              <m:t>1</m:t>
                            </m:r>
                          </m:num>
                          <m:den>
                            <m:r>
                              <a:rPr lang="en-MY" i="1">
                                <a:effectLst/>
                                <a:latin typeface="Cambria Math"/>
                                <a:ea typeface="Calibri"/>
                                <a:cs typeface="Times New Roman"/>
                              </a:rPr>
                              <m:t>2</m:t>
                            </m:r>
                          </m:den>
                        </m:f>
                      </m:sup>
                    </m:sSup>
                    <m:sSubSup>
                      <m:sSubSupPr>
                        <m:ctrlPr>
                          <a:rPr lang="en-MY" i="1">
                            <a:effectLst/>
                            <a:latin typeface="Cambria Math"/>
                            <a:ea typeface="Calibri"/>
                            <a:cs typeface="Times New Roman"/>
                          </a:rPr>
                        </m:ctrlPr>
                      </m:sSubSupPr>
                      <m:e>
                        <m:r>
                          <a:rPr lang="en-MY" i="1">
                            <a:effectLst/>
                            <a:latin typeface="Cambria Math"/>
                            <a:ea typeface="Calibri"/>
                            <a:cs typeface="Times New Roman"/>
                          </a:rPr>
                          <m:t>𝑛</m:t>
                        </m:r>
                      </m:e>
                      <m:sub>
                        <m:r>
                          <a:rPr lang="en-MY" i="1">
                            <a:effectLst/>
                            <a:latin typeface="Cambria Math"/>
                            <a:ea typeface="Calibri"/>
                            <a:cs typeface="Times New Roman"/>
                          </a:rPr>
                          <m:t>𝑖</m:t>
                        </m:r>
                      </m:sub>
                      <m:sup>
                        <m:r>
                          <a:rPr lang="en-MY" i="1">
                            <a:effectLst/>
                            <a:latin typeface="Cambria Math"/>
                            <a:ea typeface="Calibri"/>
                            <a:cs typeface="Times New Roman"/>
                          </a:rPr>
                          <m:t>2</m:t>
                        </m:r>
                      </m:sup>
                    </m:sSubSup>
                    <m:sSubSup>
                      <m:sSubSupPr>
                        <m:ctrlPr>
                          <a:rPr lang="en-MY" i="1">
                            <a:effectLst/>
                            <a:latin typeface="Cambria Math"/>
                            <a:ea typeface="Calibri"/>
                            <a:cs typeface="Times New Roman"/>
                          </a:rPr>
                        </m:ctrlPr>
                      </m:sSubSupPr>
                      <m:e>
                        <m:r>
                          <a:rPr lang="en-MY" i="1">
                            <a:effectLst/>
                            <a:latin typeface="Cambria Math"/>
                            <a:ea typeface="Calibri"/>
                            <a:cs typeface="Times New Roman"/>
                          </a:rPr>
                          <m:t>𝑍</m:t>
                        </m:r>
                      </m:e>
                      <m:sub>
                        <m:r>
                          <a:rPr lang="en-MY" i="1">
                            <a:effectLst/>
                            <a:latin typeface="Cambria Math"/>
                            <a:ea typeface="Calibri"/>
                            <a:cs typeface="Times New Roman"/>
                          </a:rPr>
                          <m:t>𝑒𝑓𝑓</m:t>
                        </m:r>
                      </m:sub>
                      <m:sup>
                        <m:r>
                          <a:rPr lang="en-MY" i="1">
                            <a:effectLst/>
                            <a:latin typeface="Cambria Math"/>
                            <a:ea typeface="Calibri"/>
                            <a:cs typeface="Times New Roman"/>
                          </a:rPr>
                          <m:t>3</m:t>
                        </m:r>
                      </m:sup>
                    </m:sSubSup>
                    <m:sSubSup>
                      <m:sSubSupPr>
                        <m:ctrlPr>
                          <a:rPr lang="en-MY" i="1">
                            <a:effectLst/>
                            <a:latin typeface="Cambria Math"/>
                            <a:ea typeface="Calibri"/>
                            <a:cs typeface="Times New Roman"/>
                          </a:rPr>
                        </m:ctrlPr>
                      </m:sSubSupPr>
                      <m:e>
                        <m:r>
                          <a:rPr lang="en-MY" i="1">
                            <a:effectLst/>
                            <a:latin typeface="Cambria Math"/>
                            <a:ea typeface="Calibri"/>
                            <a:cs typeface="Times New Roman"/>
                          </a:rPr>
                          <m:t>𝜋</m:t>
                        </m:r>
                        <m:r>
                          <a:rPr lang="en-MY" i="1">
                            <a:effectLst/>
                            <a:latin typeface="Cambria Math"/>
                            <a:ea typeface="Calibri"/>
                            <a:cs typeface="Times New Roman"/>
                          </a:rPr>
                          <m:t>𝑟</m:t>
                        </m:r>
                      </m:e>
                      <m:sub>
                        <m:r>
                          <a:rPr lang="en-MY" i="1">
                            <a:effectLst/>
                            <a:latin typeface="Cambria Math"/>
                            <a:ea typeface="Calibri"/>
                            <a:cs typeface="Times New Roman"/>
                          </a:rPr>
                          <m:t>𝑝</m:t>
                        </m:r>
                      </m:sub>
                      <m:sup>
                        <m:r>
                          <a:rPr lang="en-MY" i="1">
                            <a:effectLst/>
                            <a:latin typeface="Cambria Math"/>
                            <a:ea typeface="Calibri"/>
                            <a:cs typeface="Times New Roman"/>
                          </a:rPr>
                          <m:t>2</m:t>
                        </m:r>
                      </m:sup>
                    </m:sSubSup>
                    <m:sSub>
                      <m:sSubPr>
                        <m:ctrlPr>
                          <a:rPr lang="en-MY" i="1">
                            <a:effectLst/>
                            <a:latin typeface="Cambria Math"/>
                            <a:ea typeface="Calibri"/>
                            <a:cs typeface="Times New Roman"/>
                          </a:rPr>
                        </m:ctrlPr>
                      </m:sSubPr>
                      <m:e>
                        <m:r>
                          <a:rPr lang="en-MY" i="1">
                            <a:effectLst/>
                            <a:latin typeface="Cambria Math"/>
                            <a:ea typeface="Calibri"/>
                            <a:cs typeface="Times New Roman"/>
                          </a:rPr>
                          <m:t>𝑧</m:t>
                        </m:r>
                      </m:e>
                      <m:sub>
                        <m:r>
                          <a:rPr lang="en-MY" i="1">
                            <a:effectLst/>
                            <a:latin typeface="Cambria Math"/>
                            <a:ea typeface="Calibri"/>
                            <a:cs typeface="Times New Roman"/>
                          </a:rPr>
                          <m:t>𝑝</m:t>
                        </m:r>
                      </m:sub>
                    </m:sSub>
                  </m:oMath>
                </a14:m>
                <a:r>
                  <a:rPr lang="en-US" dirty="0">
                    <a:effectLst/>
                    <a:latin typeface="Times New Roman" panose="02020603050405020304" pitchFamily="18" charset="0"/>
                    <a:ea typeface="Times New Roman"/>
                    <a:cs typeface="Times New Roman" panose="02020603050405020304" pitchFamily="18" charset="0"/>
                  </a:rPr>
                  <a:t> ,	 		                                             (</a:t>
                </a:r>
                <a:r>
                  <a:rPr lang="en-MY" dirty="0">
                    <a:effectLst/>
                    <a:latin typeface="Times New Roman" panose="02020603050405020304" pitchFamily="18" charset="0"/>
                    <a:ea typeface="Times New Roman"/>
                    <a:cs typeface="Times New Roman" panose="02020603050405020304" pitchFamily="18" charset="0"/>
                  </a:rPr>
                  <a:t>5)</a:t>
                </a:r>
                <a:endParaRPr lang="en-MY" sz="2800" dirty="0">
                  <a:latin typeface="Times New Roman" panose="02020603050405020304" pitchFamily="18" charset="0"/>
                  <a:ea typeface="Calibri"/>
                  <a:cs typeface="Times New Roman" panose="02020603050405020304" pitchFamily="18" charset="0"/>
                </a:endParaRPr>
              </a:p>
              <a:p>
                <a:pPr marL="0" marR="0" indent="228600">
                  <a:lnSpc>
                    <a:spcPct val="150000"/>
                  </a:lnSpc>
                  <a:spcBef>
                    <a:spcPts val="0"/>
                  </a:spcBef>
                  <a:spcAft>
                    <a:spcPts val="0"/>
                  </a:spcAft>
                </a:pPr>
                <a:r>
                  <a:rPr lang="en-MY" dirty="0">
                    <a:effectLst/>
                    <a:latin typeface="Times New Roman" panose="02020603050405020304" pitchFamily="18" charset="0"/>
                    <a:ea typeface="Times New Roman"/>
                    <a:cs typeface="Times New Roman" panose="02020603050405020304" pitchFamily="18" charset="0"/>
                  </a:rPr>
                  <a:t> </a:t>
                </a:r>
                <a:endParaRPr lang="en-MY" sz="2800" dirty="0">
                  <a:latin typeface="Times New Roman" panose="02020603050405020304" pitchFamily="18" charset="0"/>
                  <a:ea typeface="Calibri"/>
                  <a:cs typeface="Times New Roman" panose="02020603050405020304" pitchFamily="18" charset="0"/>
                </a:endParaRPr>
              </a:p>
              <a:p>
                <a:pPr marL="0" marR="0" indent="228600">
                  <a:lnSpc>
                    <a:spcPct val="150000"/>
                  </a:lnSpc>
                  <a:spcBef>
                    <a:spcPts val="0"/>
                  </a:spcBef>
                  <a:spcAft>
                    <a:spcPts val="0"/>
                  </a:spcAft>
                </a:pPr>
                <a14:m>
                  <m:oMath xmlns:m="http://schemas.openxmlformats.org/officeDocument/2006/math">
                    <m:sSub>
                      <m:sSubPr>
                        <m:ctrlPr>
                          <a:rPr lang="en-MY" i="1">
                            <a:effectLst/>
                            <a:latin typeface="Cambria Math"/>
                            <a:ea typeface="Calibri"/>
                            <a:cs typeface="Times New Roman"/>
                          </a:rPr>
                        </m:ctrlPr>
                      </m:sSubPr>
                      <m:e>
                        <m:r>
                          <a:rPr lang="en-MY" i="1">
                            <a:effectLst/>
                            <a:latin typeface="Cambria Math"/>
                            <a:ea typeface="Calibri"/>
                            <a:cs typeface="Times New Roman"/>
                          </a:rPr>
                          <m:t>𝑃</m:t>
                        </m:r>
                      </m:e>
                      <m:sub>
                        <m:r>
                          <a:rPr lang="en-MY" i="1">
                            <a:effectLst/>
                            <a:latin typeface="Cambria Math"/>
                            <a:ea typeface="Calibri"/>
                            <a:cs typeface="Times New Roman"/>
                          </a:rPr>
                          <m:t>𝑙𝑖𝑛𝑒</m:t>
                        </m:r>
                      </m:sub>
                    </m:sSub>
                    <m:r>
                      <a:rPr lang="en-MY" i="1">
                        <a:effectLst/>
                        <a:latin typeface="Cambria Math"/>
                        <a:ea typeface="Calibri"/>
                        <a:cs typeface="Times New Roman"/>
                      </a:rPr>
                      <m:t>= </m:t>
                    </m:r>
                    <m:sSub>
                      <m:sSubPr>
                        <m:ctrlPr>
                          <a:rPr lang="en-MY" i="1">
                            <a:effectLst/>
                            <a:latin typeface="Cambria Math"/>
                            <a:ea typeface="Calibri"/>
                            <a:cs typeface="Times New Roman"/>
                          </a:rPr>
                        </m:ctrlPr>
                      </m:sSubPr>
                      <m:e>
                        <m:r>
                          <a:rPr lang="en-MY" i="1">
                            <a:effectLst/>
                            <a:latin typeface="Cambria Math"/>
                            <a:ea typeface="Calibri"/>
                            <a:cs typeface="Times New Roman"/>
                          </a:rPr>
                          <m:t>𝐶</m:t>
                        </m:r>
                      </m:e>
                      <m:sub>
                        <m:r>
                          <a:rPr lang="en-MY" i="1">
                            <a:effectLst/>
                            <a:latin typeface="Cambria Math"/>
                            <a:ea typeface="Calibri"/>
                            <a:cs typeface="Times New Roman"/>
                          </a:rPr>
                          <m:t>2</m:t>
                        </m:r>
                      </m:sub>
                    </m:sSub>
                    <m:sSup>
                      <m:sSupPr>
                        <m:ctrlPr>
                          <a:rPr lang="en-MY" i="1">
                            <a:effectLst/>
                            <a:latin typeface="Cambria Math"/>
                            <a:ea typeface="Calibri"/>
                            <a:cs typeface="Times New Roman"/>
                          </a:rPr>
                        </m:ctrlPr>
                      </m:sSupPr>
                      <m:e>
                        <m:r>
                          <a:rPr lang="en-MY" i="1">
                            <a:effectLst/>
                            <a:latin typeface="Cambria Math"/>
                            <a:ea typeface="Calibri"/>
                            <a:cs typeface="Times New Roman"/>
                          </a:rPr>
                          <m:t>𝑇</m:t>
                        </m:r>
                      </m:e>
                      <m:sup>
                        <m:r>
                          <a:rPr lang="en-MY" i="1">
                            <a:effectLst/>
                            <a:latin typeface="Cambria Math"/>
                            <a:ea typeface="Calibri"/>
                            <a:cs typeface="Times New Roman"/>
                          </a:rPr>
                          <m:t>−1</m:t>
                        </m:r>
                      </m:sup>
                    </m:sSup>
                    <m:sSubSup>
                      <m:sSubSupPr>
                        <m:ctrlPr>
                          <a:rPr lang="en-MY" i="1">
                            <a:effectLst/>
                            <a:latin typeface="Cambria Math"/>
                            <a:ea typeface="Calibri"/>
                            <a:cs typeface="Times New Roman"/>
                          </a:rPr>
                        </m:ctrlPr>
                      </m:sSubSupPr>
                      <m:e>
                        <m:r>
                          <a:rPr lang="en-MY" i="1">
                            <a:effectLst/>
                            <a:latin typeface="Cambria Math"/>
                            <a:ea typeface="Calibri"/>
                            <a:cs typeface="Times New Roman"/>
                          </a:rPr>
                          <m:t>𝑛</m:t>
                        </m:r>
                      </m:e>
                      <m:sub>
                        <m:r>
                          <a:rPr lang="en-MY" i="1">
                            <a:effectLst/>
                            <a:latin typeface="Cambria Math"/>
                            <a:ea typeface="Calibri"/>
                            <a:cs typeface="Times New Roman"/>
                          </a:rPr>
                          <m:t>𝑖</m:t>
                        </m:r>
                      </m:sub>
                      <m:sup>
                        <m:r>
                          <a:rPr lang="en-MY" i="1">
                            <a:effectLst/>
                            <a:latin typeface="Cambria Math"/>
                            <a:ea typeface="Calibri"/>
                            <a:cs typeface="Times New Roman"/>
                          </a:rPr>
                          <m:t>2</m:t>
                        </m:r>
                      </m:sup>
                    </m:sSubSup>
                    <m:sSubSup>
                      <m:sSubSupPr>
                        <m:ctrlPr>
                          <a:rPr lang="en-MY" i="1">
                            <a:effectLst/>
                            <a:latin typeface="Cambria Math"/>
                            <a:ea typeface="Calibri"/>
                            <a:cs typeface="Times New Roman"/>
                          </a:rPr>
                        </m:ctrlPr>
                      </m:sSubSupPr>
                      <m:e>
                        <m:r>
                          <a:rPr lang="en-MY" i="1">
                            <a:effectLst/>
                            <a:latin typeface="Cambria Math"/>
                            <a:ea typeface="Calibri"/>
                            <a:cs typeface="Times New Roman"/>
                          </a:rPr>
                          <m:t>𝑍</m:t>
                        </m:r>
                      </m:e>
                      <m:sub>
                        <m:r>
                          <a:rPr lang="en-MY" i="1">
                            <a:effectLst/>
                            <a:latin typeface="Cambria Math"/>
                            <a:ea typeface="Calibri"/>
                            <a:cs typeface="Times New Roman"/>
                          </a:rPr>
                          <m:t>𝑛</m:t>
                        </m:r>
                      </m:sub>
                      <m:sup>
                        <m:r>
                          <a:rPr lang="en-MY" i="1">
                            <a:effectLst/>
                            <a:latin typeface="Cambria Math"/>
                            <a:ea typeface="Calibri"/>
                            <a:cs typeface="Times New Roman"/>
                          </a:rPr>
                          <m:t>4</m:t>
                        </m:r>
                      </m:sup>
                    </m:sSubSup>
                    <m:sSub>
                      <m:sSubPr>
                        <m:ctrlPr>
                          <a:rPr lang="en-MY" i="1">
                            <a:effectLst/>
                            <a:latin typeface="Cambria Math"/>
                            <a:ea typeface="Calibri"/>
                            <a:cs typeface="Times New Roman"/>
                          </a:rPr>
                        </m:ctrlPr>
                      </m:sSubPr>
                      <m:e>
                        <m:r>
                          <a:rPr lang="en-MY" i="1">
                            <a:effectLst/>
                            <a:latin typeface="Cambria Math"/>
                            <a:ea typeface="Calibri"/>
                            <a:cs typeface="Times New Roman"/>
                          </a:rPr>
                          <m:t>𝑍</m:t>
                        </m:r>
                      </m:e>
                      <m:sub>
                        <m:r>
                          <a:rPr lang="en-MY" i="1">
                            <a:effectLst/>
                            <a:latin typeface="Cambria Math"/>
                            <a:ea typeface="Calibri"/>
                            <a:cs typeface="Times New Roman"/>
                          </a:rPr>
                          <m:t>𝑒𝑓𝑓</m:t>
                        </m:r>
                      </m:sub>
                    </m:sSub>
                    <m:r>
                      <a:rPr lang="en-MY" i="1">
                        <a:effectLst/>
                        <a:latin typeface="Cambria Math"/>
                        <a:ea typeface="Calibri"/>
                        <a:cs typeface="Times New Roman"/>
                      </a:rPr>
                      <m:t>𝜋</m:t>
                    </m:r>
                    <m:sSubSup>
                      <m:sSubSupPr>
                        <m:ctrlPr>
                          <a:rPr lang="en-MY" i="1">
                            <a:effectLst/>
                            <a:latin typeface="Cambria Math"/>
                            <a:ea typeface="Calibri"/>
                            <a:cs typeface="Times New Roman"/>
                          </a:rPr>
                        </m:ctrlPr>
                      </m:sSubSupPr>
                      <m:e>
                        <m:r>
                          <a:rPr lang="en-MY" i="1">
                            <a:effectLst/>
                            <a:latin typeface="Cambria Math"/>
                            <a:ea typeface="Calibri"/>
                            <a:cs typeface="Times New Roman"/>
                          </a:rPr>
                          <m:t>𝑟</m:t>
                        </m:r>
                      </m:e>
                      <m:sub>
                        <m:r>
                          <a:rPr lang="en-MY" i="1">
                            <a:effectLst/>
                            <a:latin typeface="Cambria Math"/>
                            <a:ea typeface="Calibri"/>
                            <a:cs typeface="Times New Roman"/>
                          </a:rPr>
                          <m:t>𝑝</m:t>
                        </m:r>
                      </m:sub>
                      <m:sup>
                        <m:r>
                          <a:rPr lang="en-MY" i="1">
                            <a:effectLst/>
                            <a:latin typeface="Cambria Math"/>
                            <a:ea typeface="Calibri"/>
                            <a:cs typeface="Times New Roman"/>
                          </a:rPr>
                          <m:t>2</m:t>
                        </m:r>
                      </m:sup>
                    </m:sSubSup>
                    <m:sSub>
                      <m:sSubPr>
                        <m:ctrlPr>
                          <a:rPr lang="en-MY" i="1">
                            <a:effectLst/>
                            <a:latin typeface="Cambria Math"/>
                            <a:ea typeface="Calibri"/>
                            <a:cs typeface="Times New Roman"/>
                          </a:rPr>
                        </m:ctrlPr>
                      </m:sSubPr>
                      <m:e>
                        <m:r>
                          <a:rPr lang="en-MY" i="1">
                            <a:effectLst/>
                            <a:latin typeface="Cambria Math"/>
                            <a:ea typeface="Calibri"/>
                            <a:cs typeface="Times New Roman"/>
                          </a:rPr>
                          <m:t>𝑧</m:t>
                        </m:r>
                      </m:e>
                      <m:sub>
                        <m:r>
                          <a:rPr lang="en-MY" i="1">
                            <a:effectLst/>
                            <a:latin typeface="Cambria Math"/>
                            <a:ea typeface="Calibri"/>
                            <a:cs typeface="Times New Roman"/>
                          </a:rPr>
                          <m:t>𝑝</m:t>
                        </m:r>
                      </m:sub>
                    </m:sSub>
                  </m:oMath>
                </a14:m>
                <a:r>
                  <a:rPr lang="en-MY" dirty="0">
                    <a:effectLst/>
                    <a:latin typeface="Times New Roman" panose="02020603050405020304" pitchFamily="18" charset="0"/>
                    <a:ea typeface="Times New Roman"/>
                    <a:cs typeface="Times New Roman" panose="02020603050405020304" pitchFamily="18" charset="0"/>
                  </a:rPr>
                  <a:t> ,	                     	                                              (6)</a:t>
                </a:r>
                <a:endParaRPr lang="en-MY" sz="2800" dirty="0">
                  <a:latin typeface="Times New Roman" panose="02020603050405020304" pitchFamily="18" charset="0"/>
                  <a:ea typeface="Calibri"/>
                  <a:cs typeface="Times New Roman" panose="02020603050405020304" pitchFamily="18" charset="0"/>
                </a:endParaRPr>
              </a:p>
              <a:p>
                <a:pPr marL="0" marR="0" indent="228600">
                  <a:lnSpc>
                    <a:spcPct val="150000"/>
                  </a:lnSpc>
                  <a:spcBef>
                    <a:spcPts val="0"/>
                  </a:spcBef>
                  <a:spcAft>
                    <a:spcPts val="0"/>
                  </a:spcAft>
                </a:pPr>
                <a:r>
                  <a:rPr lang="en-MY" dirty="0">
                    <a:effectLst/>
                    <a:latin typeface="Times New Roman" panose="02020603050405020304" pitchFamily="18" charset="0"/>
                    <a:ea typeface="Times New Roman"/>
                    <a:cs typeface="Times New Roman" panose="02020603050405020304" pitchFamily="18" charset="0"/>
                  </a:rPr>
                  <a:t> </a:t>
                </a:r>
                <a:endParaRPr lang="en-MY" sz="2800" dirty="0">
                  <a:latin typeface="Times New Roman" panose="02020603050405020304" pitchFamily="18" charset="0"/>
                  <a:ea typeface="Calibri"/>
                  <a:cs typeface="Times New Roman" panose="02020603050405020304" pitchFamily="18" charset="0"/>
                </a:endParaRPr>
              </a:p>
              <a:p>
                <a:pPr marL="0" marR="0" algn="just">
                  <a:lnSpc>
                    <a:spcPct val="150000"/>
                  </a:lnSpc>
                  <a:spcBef>
                    <a:spcPts val="0"/>
                  </a:spcBef>
                  <a:spcAft>
                    <a:spcPts val="0"/>
                  </a:spcAft>
                </a:pPr>
                <a:r>
                  <a:rPr lang="en-MY" dirty="0">
                    <a:effectLst/>
                    <a:latin typeface="Times New Roman" panose="02020603050405020304" pitchFamily="18" charset="0"/>
                    <a:ea typeface="Times New Roman"/>
                    <a:cs typeface="Times New Roman" panose="02020603050405020304" pitchFamily="18" charset="0"/>
                  </a:rPr>
                  <a:t>where C</a:t>
                </a:r>
                <a:r>
                  <a:rPr lang="en-MY" baseline="-25000" dirty="0">
                    <a:effectLst/>
                    <a:latin typeface="Times New Roman" panose="02020603050405020304" pitchFamily="18" charset="0"/>
                    <a:ea typeface="Times New Roman"/>
                    <a:cs typeface="Times New Roman" panose="02020603050405020304" pitchFamily="18" charset="0"/>
                  </a:rPr>
                  <a:t>J </a:t>
                </a:r>
                <a14:m>
                  <m:oMath xmlns:m="http://schemas.openxmlformats.org/officeDocument/2006/math">
                    <m:r>
                      <a:rPr lang="en-MY" sz="2800">
                        <a:effectLst/>
                        <a:latin typeface="Cambria Math"/>
                        <a:ea typeface="Calibri"/>
                        <a:cs typeface="Times New Roman"/>
                      </a:rPr>
                      <m:t>≅</m:t>
                    </m:r>
                  </m:oMath>
                </a14:m>
                <a:r>
                  <a:rPr lang="en-MY" dirty="0">
                    <a:effectLst/>
                    <a:latin typeface="Times New Roman" panose="02020603050405020304" pitchFamily="18" charset="0"/>
                    <a:ea typeface="Times New Roman"/>
                    <a:cs typeface="Times New Roman" panose="02020603050405020304" pitchFamily="18" charset="0"/>
                  </a:rPr>
                  <a:t> 1300, C</a:t>
                </a:r>
                <a:r>
                  <a:rPr lang="en-MY" baseline="-25000" dirty="0">
                    <a:effectLst/>
                    <a:latin typeface="Times New Roman" panose="02020603050405020304" pitchFamily="18" charset="0"/>
                    <a:ea typeface="Times New Roman"/>
                    <a:cs typeface="Times New Roman" panose="02020603050405020304" pitchFamily="18" charset="0"/>
                  </a:rPr>
                  <a:t>1</a:t>
                </a:r>
                <a:r>
                  <a:rPr lang="en-MY" dirty="0">
                    <a:effectLst/>
                    <a:latin typeface="Times New Roman" panose="02020603050405020304" pitchFamily="18" charset="0"/>
                    <a:ea typeface="Times New Roman"/>
                    <a:cs typeface="Times New Roman" panose="02020603050405020304" pitchFamily="18" charset="0"/>
                  </a:rPr>
                  <a:t>=1.6x10</a:t>
                </a:r>
                <a:r>
                  <a:rPr lang="en-MY" baseline="30000" dirty="0">
                    <a:effectLst/>
                    <a:latin typeface="Times New Roman" panose="02020603050405020304" pitchFamily="18" charset="0"/>
                    <a:ea typeface="Times New Roman"/>
                    <a:cs typeface="Times New Roman" panose="02020603050405020304" pitchFamily="18" charset="0"/>
                  </a:rPr>
                  <a:t>-40 </a:t>
                </a:r>
                <a:r>
                  <a:rPr lang="en-MY" dirty="0">
                    <a:effectLst/>
                    <a:latin typeface="Times New Roman" panose="02020603050405020304" pitchFamily="18" charset="0"/>
                    <a:ea typeface="Times New Roman"/>
                    <a:cs typeface="Times New Roman" panose="02020603050405020304" pitchFamily="18" charset="0"/>
                  </a:rPr>
                  <a:t>and C</a:t>
                </a:r>
                <a:r>
                  <a:rPr lang="en-MY" baseline="-25000" dirty="0">
                    <a:effectLst/>
                    <a:latin typeface="Times New Roman" panose="02020603050405020304" pitchFamily="18" charset="0"/>
                    <a:ea typeface="Times New Roman"/>
                    <a:cs typeface="Times New Roman" panose="02020603050405020304" pitchFamily="18" charset="0"/>
                  </a:rPr>
                  <a:t>2</a:t>
                </a:r>
                <a:r>
                  <a:rPr lang="en-MY" dirty="0">
                    <a:effectLst/>
                    <a:latin typeface="Times New Roman" panose="02020603050405020304" pitchFamily="18" charset="0"/>
                    <a:ea typeface="Times New Roman"/>
                    <a:cs typeface="Times New Roman" panose="02020603050405020304" pitchFamily="18" charset="0"/>
                  </a:rPr>
                  <a:t>=4.6x10</a:t>
                </a:r>
                <a:r>
                  <a:rPr lang="en-MY" baseline="30000" dirty="0">
                    <a:effectLst/>
                    <a:latin typeface="Times New Roman" panose="02020603050405020304" pitchFamily="18" charset="0"/>
                    <a:ea typeface="Times New Roman"/>
                    <a:cs typeface="Times New Roman" panose="02020603050405020304" pitchFamily="18" charset="0"/>
                  </a:rPr>
                  <a:t>-31</a:t>
                </a:r>
                <a:r>
                  <a:rPr lang="en-MY" dirty="0">
                    <a:effectLst/>
                    <a:latin typeface="Times New Roman" panose="02020603050405020304" pitchFamily="18" charset="0"/>
                    <a:ea typeface="Times New Roman"/>
                    <a:cs typeface="Times New Roman" panose="02020603050405020304" pitchFamily="18" charset="0"/>
                  </a:rPr>
                  <a:t>.</a:t>
                </a:r>
                <a:endParaRPr lang="en-MY" sz="2800" dirty="0">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1000"/>
                  </a:spcAft>
                </a:pPr>
                <a:r>
                  <a:rPr lang="en-US" sz="2800" dirty="0">
                    <a:latin typeface="Times New Roman" panose="02020603050405020304" pitchFamily="18" charset="0"/>
                    <a:ea typeface="Calibri"/>
                    <a:cs typeface="Times New Roman" panose="02020603050405020304" pitchFamily="18" charset="0"/>
                  </a:rPr>
                  <a:t> </a:t>
                </a:r>
                <a:endParaRPr lang="en-MY" sz="2800" dirty="0">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1000"/>
                  </a:spcAft>
                </a:pPr>
                <a:r>
                  <a:rPr lang="en-US" sz="2800" dirty="0">
                    <a:latin typeface="Times New Roman" panose="02020603050405020304" pitchFamily="18" charset="0"/>
                    <a:ea typeface="Calibri"/>
                    <a:cs typeface="Times New Roman" panose="02020603050405020304" pitchFamily="18" charset="0"/>
                  </a:rPr>
                  <a:t>Plasma focus pinch temperature: 1-10 x10</a:t>
                </a:r>
                <a:r>
                  <a:rPr lang="en-US" sz="2800" baseline="30000" dirty="0">
                    <a:latin typeface="Times New Roman" panose="02020603050405020304" pitchFamily="18" charset="0"/>
                    <a:ea typeface="Calibri"/>
                    <a:cs typeface="Times New Roman" panose="02020603050405020304" pitchFamily="18" charset="0"/>
                  </a:rPr>
                  <a:t>6</a:t>
                </a:r>
                <a:r>
                  <a:rPr lang="en-US" sz="2800" dirty="0">
                    <a:latin typeface="Times New Roman" panose="02020603050405020304" pitchFamily="18" charset="0"/>
                    <a:ea typeface="Calibri"/>
                    <a:cs typeface="Times New Roman" panose="02020603050405020304" pitchFamily="18" charset="0"/>
                  </a:rPr>
                  <a:t> K or 100 eV to 1 </a:t>
                </a:r>
                <a:r>
                  <a:rPr lang="en-US" sz="2800" dirty="0" err="1">
                    <a:latin typeface="Times New Roman" panose="02020603050405020304" pitchFamily="18" charset="0"/>
                    <a:ea typeface="Calibri"/>
                    <a:cs typeface="Times New Roman" panose="02020603050405020304" pitchFamily="18" charset="0"/>
                  </a:rPr>
                  <a:t>keV</a:t>
                </a:r>
                <a:r>
                  <a:rPr lang="en-US" sz="2800" dirty="0">
                    <a:latin typeface="Times New Roman" panose="02020603050405020304" pitchFamily="18" charset="0"/>
                    <a:ea typeface="Calibri"/>
                    <a:cs typeface="Times New Roman" panose="02020603050405020304" pitchFamily="18" charset="0"/>
                  </a:rPr>
                  <a:t>;   log</a:t>
                </a:r>
                <a:r>
                  <a:rPr lang="en-US" sz="2800" baseline="-25000" dirty="0">
                    <a:latin typeface="Times New Roman" panose="02020603050405020304" pitchFamily="18" charset="0"/>
                    <a:ea typeface="Calibri"/>
                    <a:cs typeface="Times New Roman" panose="02020603050405020304" pitchFamily="18" charset="0"/>
                  </a:rPr>
                  <a:t>10</a:t>
                </a:r>
                <a:r>
                  <a:rPr lang="en-US" sz="2800" dirty="0">
                    <a:latin typeface="Times New Roman" panose="02020603050405020304" pitchFamily="18" charset="0"/>
                    <a:ea typeface="Calibri"/>
                    <a:cs typeface="Times New Roman" panose="02020603050405020304" pitchFamily="18" charset="0"/>
                  </a:rPr>
                  <a:t> </a:t>
                </a:r>
                <a:r>
                  <a:rPr lang="en-US" sz="2800" dirty="0" err="1">
                    <a:latin typeface="Times New Roman" panose="02020603050405020304" pitchFamily="18" charset="0"/>
                    <a:ea typeface="Calibri"/>
                    <a:cs typeface="Times New Roman" panose="02020603050405020304" pitchFamily="18" charset="0"/>
                  </a:rPr>
                  <a:t>T</a:t>
                </a:r>
                <a:r>
                  <a:rPr lang="en-US" sz="2800" baseline="-25000" dirty="0" err="1">
                    <a:latin typeface="Times New Roman" panose="02020603050405020304" pitchFamily="18" charset="0"/>
                    <a:ea typeface="Calibri"/>
                    <a:cs typeface="Times New Roman" panose="02020603050405020304" pitchFamily="18" charset="0"/>
                  </a:rPr>
                  <a:t>eV</a:t>
                </a:r>
                <a:r>
                  <a:rPr lang="en-US" sz="2800" baseline="-25000" dirty="0">
                    <a:latin typeface="Times New Roman" panose="02020603050405020304" pitchFamily="18" charset="0"/>
                    <a:ea typeface="Calibri"/>
                    <a:cs typeface="Times New Roman" panose="02020603050405020304" pitchFamily="18" charset="0"/>
                  </a:rPr>
                  <a:t> </a:t>
                </a:r>
                <a:r>
                  <a:rPr lang="en-US" sz="2800" dirty="0">
                    <a:latin typeface="Times New Roman" panose="02020603050405020304" pitchFamily="18" charset="0"/>
                    <a:ea typeface="Calibri"/>
                    <a:cs typeface="Times New Roman" panose="02020603050405020304" pitchFamily="18" charset="0"/>
                  </a:rPr>
                  <a:t>= 2 to 3</a:t>
                </a:r>
                <a:endParaRPr lang="en-MY" sz="2800" dirty="0">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1000"/>
                  </a:spcAft>
                </a:pPr>
                <a:r>
                  <a:rPr lang="en-US" sz="2800" dirty="0">
                    <a:latin typeface="Times New Roman" panose="02020603050405020304" pitchFamily="18" charset="0"/>
                    <a:ea typeface="Calibri"/>
                    <a:cs typeface="Times New Roman" panose="02020603050405020304" pitchFamily="18" charset="0"/>
                  </a:rPr>
                  <a:t>Deuterium is fully ionized; SHR=1.6667   effectively  f=3; radiation is bremsstrahlung, negligible compared to dynamic power</a:t>
                </a:r>
                <a:endParaRPr lang="en-MY" sz="2800" dirty="0">
                  <a:latin typeface="Times New Roman" panose="02020603050405020304" pitchFamily="18" charset="0"/>
                  <a:ea typeface="Calibri"/>
                  <a:cs typeface="Times New Roman" panose="02020603050405020304" pitchFamily="18" charset="0"/>
                </a:endParaRPr>
              </a:p>
              <a:p>
                <a:endParaRPr lang="en-MY" dirty="0">
                  <a:latin typeface="Times New Roman" panose="02020603050405020304" pitchFamily="18" charset="0"/>
                  <a:cs typeface="Times New Roman" panose="02020603050405020304" pitchFamily="18"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533400" y="1295400"/>
                <a:ext cx="8229600" cy="5410200"/>
              </a:xfrm>
              <a:blipFill rotWithShape="1">
                <a:blip r:embed="rId2"/>
                <a:stretch>
                  <a:fillRect l="-296" r="-296"/>
                </a:stretch>
              </a:blipFill>
            </p:spPr>
            <p:txBody>
              <a:bodyPr/>
              <a:lstStyle/>
              <a:p>
                <a:r>
                  <a:rPr lang="en-MY">
                    <a:noFill/>
                  </a:rPr>
                  <a:t> </a:t>
                </a:r>
              </a:p>
            </p:txBody>
          </p:sp>
        </mc:Fallback>
      </mc:AlternateContent>
    </p:spTree>
    <p:extLst>
      <p:ext uri="{BB962C8B-B14F-4D97-AF65-F5344CB8AC3E}">
        <p14:creationId xmlns:p14="http://schemas.microsoft.com/office/powerpoint/2010/main" val="599545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sz="3100" b="1" dirty="0">
                <a:latin typeface="Times New Roman" panose="02020603050405020304" pitchFamily="18" charset="0"/>
                <a:cs typeface="Times New Roman" panose="02020603050405020304" pitchFamily="18" charset="0"/>
              </a:rPr>
              <a:t>He is fully ionized; SHR= 1.6667 effectively  </a:t>
            </a:r>
            <a:r>
              <a:rPr lang="en-US" sz="3100" b="1" dirty="0" smtClean="0">
                <a:latin typeface="Times New Roman" panose="02020603050405020304" pitchFamily="18" charset="0"/>
                <a:cs typeface="Times New Roman" panose="02020603050405020304" pitchFamily="18" charset="0"/>
              </a:rPr>
              <a:t>f=3</a:t>
            </a:r>
            <a:br>
              <a:rPr lang="en-US" sz="3100" b="1" dirty="0" smtClean="0">
                <a:latin typeface="Times New Roman" panose="02020603050405020304" pitchFamily="18" charset="0"/>
                <a:cs typeface="Times New Roman" panose="02020603050405020304" pitchFamily="18" charset="0"/>
              </a:rPr>
            </a:br>
            <a:r>
              <a:rPr lang="en-US" sz="3100" b="1" dirty="0" smtClean="0">
                <a:latin typeface="Times New Roman" panose="02020603050405020304" pitchFamily="18" charset="0"/>
                <a:cs typeface="Times New Roman" panose="02020603050405020304" pitchFamily="18" charset="0"/>
              </a:rPr>
              <a:t>Also negligible radiation- compression similar to D</a:t>
            </a:r>
            <a:r>
              <a:rPr lang="en-MY" dirty="0"/>
              <a:t/>
            </a:r>
            <a:br>
              <a:rPr lang="en-MY" dirty="0"/>
            </a:br>
            <a:endParaRPr lang="en-MY"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669040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029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325562"/>
          </a:xfrm>
        </p:spPr>
        <p:txBody>
          <a:bodyPr>
            <a:normAutofit fontScale="90000"/>
          </a:bodyPr>
          <a:lstStyle/>
          <a:p>
            <a:pPr algn="l"/>
            <a:r>
              <a:rPr lang="en-US" sz="2000" b="1" dirty="0">
                <a:latin typeface="Times New Roman" panose="02020603050405020304" pitchFamily="18" charset="0"/>
                <a:cs typeface="Times New Roman" panose="02020603050405020304" pitchFamily="18" charset="0"/>
              </a:rPr>
              <a:t>Ne is operated </a:t>
            </a:r>
            <a:r>
              <a:rPr lang="en-US" sz="2000" b="1" dirty="0" smtClean="0">
                <a:latin typeface="Times New Roman" panose="02020603050405020304" pitchFamily="18" charset="0"/>
                <a:cs typeface="Times New Roman" panose="02020603050405020304" pitchFamily="18" charset="0"/>
              </a:rPr>
              <a:t>: 200 </a:t>
            </a:r>
            <a:r>
              <a:rPr lang="en-US" sz="2000" b="1" dirty="0">
                <a:latin typeface="Times New Roman" panose="02020603050405020304" pitchFamily="18" charset="0"/>
                <a:cs typeface="Times New Roman" panose="02020603050405020304" pitchFamily="18" charset="0"/>
              </a:rPr>
              <a:t>- 500 eV so that </a:t>
            </a:r>
            <a:r>
              <a:rPr lang="en-US" sz="2000" b="1" dirty="0" smtClean="0">
                <a:latin typeface="Times New Roman" panose="02020603050405020304" pitchFamily="18" charset="0"/>
                <a:cs typeface="Times New Roman" panose="02020603050405020304" pitchFamily="18" charset="0"/>
              </a:rPr>
              <a:t>8-th </a:t>
            </a:r>
            <a:r>
              <a:rPr lang="en-US" sz="2000" b="1" dirty="0">
                <a:latin typeface="Times New Roman" panose="02020603050405020304" pitchFamily="18" charset="0"/>
                <a:cs typeface="Times New Roman" panose="02020603050405020304" pitchFamily="18" charset="0"/>
              </a:rPr>
              <a:t>and 9</a:t>
            </a:r>
            <a:r>
              <a:rPr lang="en-US" sz="2000" b="1" baseline="30000" dirty="0">
                <a:latin typeface="Times New Roman" panose="02020603050405020304" pitchFamily="18" charset="0"/>
                <a:cs typeface="Times New Roman" panose="02020603050405020304" pitchFamily="18" charset="0"/>
              </a:rPr>
              <a:t>th</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-ionized</a:t>
            </a:r>
            <a:r>
              <a:rPr lang="en-US" sz="2000" b="1" dirty="0">
                <a:latin typeface="Times New Roman" panose="02020603050405020304" pitchFamily="18" charset="0"/>
                <a:cs typeface="Times New Roman" panose="02020603050405020304" pitchFamily="18" charset="0"/>
              </a:rPr>
              <a:t>; H-like and He-like for characteristic Ne radiation.  SHR </a:t>
            </a:r>
            <a:r>
              <a:rPr lang="en-US" sz="2000" b="1" dirty="0" smtClean="0">
                <a:latin typeface="Times New Roman" panose="02020603050405020304" pitchFamily="18" charset="0"/>
                <a:cs typeface="Times New Roman" panose="02020603050405020304" pitchFamily="18" charset="0"/>
              </a:rPr>
              <a:t>= 1.3 -1.5 ;    </a:t>
            </a:r>
            <a:r>
              <a:rPr lang="en-US" sz="2000" b="1" dirty="0">
                <a:latin typeface="Times New Roman" panose="02020603050405020304" pitchFamily="18" charset="0"/>
                <a:cs typeface="Times New Roman" panose="02020603050405020304" pitchFamily="18" charset="0"/>
              </a:rPr>
              <a:t>radiation is line, radiation power becoming  significant  compared to dynamic power and Joule heating </a:t>
            </a:r>
            <a:r>
              <a:rPr lang="en-US" sz="2000" b="1" dirty="0" smtClean="0">
                <a:latin typeface="Times New Roman" panose="02020603050405020304" pitchFamily="18" charset="0"/>
                <a:cs typeface="Times New Roman" panose="02020603050405020304" pitchFamily="18" charset="0"/>
              </a:rPr>
              <a:t>power</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Neon ionization versus temperature- showing typical pinch regime. Eleven traces represent 0, 1</a:t>
            </a:r>
            <a:r>
              <a:rPr lang="en-US" sz="2200" b="1" baseline="30000" dirty="0">
                <a:latin typeface="Times New Roman" panose="02020603050405020304" pitchFamily="18" charset="0"/>
                <a:cs typeface="Times New Roman" panose="02020603050405020304" pitchFamily="18" charset="0"/>
              </a:rPr>
              <a:t>st</a:t>
            </a:r>
            <a:r>
              <a:rPr lang="en-US" sz="2200" b="1" dirty="0">
                <a:latin typeface="Times New Roman" panose="02020603050405020304" pitchFamily="18" charset="0"/>
                <a:cs typeface="Times New Roman" panose="02020603050405020304" pitchFamily="18" charset="0"/>
              </a:rPr>
              <a:t> , …… 10</a:t>
            </a:r>
            <a:r>
              <a:rPr lang="en-US" sz="2200" b="1" baseline="30000" dirty="0">
                <a:latin typeface="Times New Roman" panose="02020603050405020304" pitchFamily="18" charset="0"/>
                <a:cs typeface="Times New Roman" panose="02020603050405020304" pitchFamily="18" charset="0"/>
              </a:rPr>
              <a:t>th</a:t>
            </a:r>
            <a:r>
              <a:rPr lang="en-US" sz="2200" b="1" dirty="0">
                <a:latin typeface="Times New Roman" panose="02020603050405020304" pitchFamily="18" charset="0"/>
                <a:cs typeface="Times New Roman" panose="02020603050405020304" pitchFamily="18" charset="0"/>
              </a:rPr>
              <a:t> ionization fractions from left to right as temperature increases.</a:t>
            </a:r>
            <a:r>
              <a:rPr lang="en-MY" sz="2200" b="1" dirty="0"/>
              <a:t/>
            </a:r>
            <a:br>
              <a:rPr lang="en-MY" sz="2200" b="1" dirty="0"/>
            </a:b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en-MY" sz="1600" dirty="0">
                <a:latin typeface="Times New Roman" panose="02020603050405020304" pitchFamily="18" charset="0"/>
                <a:cs typeface="Times New Roman" panose="02020603050405020304" pitchFamily="18" charset="0"/>
              </a:rPr>
              <a:t/>
            </a:r>
            <a:br>
              <a:rPr lang="en-MY" sz="1600" dirty="0">
                <a:latin typeface="Times New Roman" panose="02020603050405020304" pitchFamily="18" charset="0"/>
                <a:cs typeface="Times New Roman" panose="02020603050405020304" pitchFamily="18" charset="0"/>
              </a:rPr>
            </a:br>
            <a:endParaRPr lang="en-MY" sz="1600" dirty="0">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2743200"/>
            <a:ext cx="4800600" cy="305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660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a:t/>
            </a:r>
            <a:br>
              <a:rPr lang="en-MY" dirty="0"/>
            </a:br>
            <a:r>
              <a:rPr lang="en-US" dirty="0">
                <a:latin typeface="Times New Roman" panose="02020603050405020304" pitchFamily="18" charset="0"/>
                <a:cs typeface="Times New Roman" panose="02020603050405020304" pitchFamily="18" charset="0"/>
              </a:rPr>
              <a:t>Neon: SHR (including ionization energy) vs temperature </a:t>
            </a:r>
            <a:endParaRPr lang="en-MY" dirty="0">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4331" y="2057400"/>
            <a:ext cx="792205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750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2292" y="76440"/>
            <a:ext cx="8838878" cy="662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506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Times New Roman" panose="02020603050405020304" pitchFamily="18" charset="0"/>
                <a:cs typeface="Times New Roman" panose="02020603050405020304" pitchFamily="18" charset="0"/>
              </a:rPr>
              <a:t>NX2: Computations of pinch properties in neon as a function of pressure</a:t>
            </a:r>
            <a:endParaRPr lang="en-MY" sz="3600" b="1"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76400"/>
            <a:ext cx="8686800" cy="4953000"/>
          </a:xfrm>
          <a:prstGeom prst="rect">
            <a:avLst/>
          </a:prstGeom>
          <a:noFill/>
          <a:ln>
            <a:noFill/>
          </a:ln>
        </p:spPr>
      </p:pic>
    </p:spTree>
    <p:extLst>
      <p:ext uri="{BB962C8B-B14F-4D97-AF65-F5344CB8AC3E}">
        <p14:creationId xmlns:p14="http://schemas.microsoft.com/office/powerpoint/2010/main" val="4146592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Times New Roman" panose="02020603050405020304" pitchFamily="18" charset="0"/>
                <a:cs typeface="Times New Roman" panose="02020603050405020304" pitchFamily="18" charset="0"/>
              </a:rPr>
              <a:t>NX2 in neon:  Radius ratio vs P</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showing thermodynamically enhanced (</a:t>
            </a:r>
            <a:r>
              <a:rPr lang="en-US" sz="2800" dirty="0" err="1">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E) regime and radiation-enhanced (RE) regime.</a:t>
            </a:r>
            <a:endParaRPr lang="en-MY" sz="2800"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503" y="1600200"/>
            <a:ext cx="6768994" cy="4525963"/>
          </a:xfrm>
          <a:prstGeom prst="rect">
            <a:avLst/>
          </a:prstGeom>
          <a:noFill/>
          <a:ln>
            <a:noFill/>
          </a:ln>
        </p:spPr>
      </p:pic>
    </p:spTree>
    <p:extLst>
      <p:ext uri="{BB962C8B-B14F-4D97-AF65-F5344CB8AC3E}">
        <p14:creationId xmlns:p14="http://schemas.microsoft.com/office/powerpoint/2010/main" val="3562280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87" y="533400"/>
            <a:ext cx="8229600" cy="762000"/>
          </a:xfrm>
        </p:spPr>
        <p:txBody>
          <a:bodyPr>
            <a:normAutofit fontScale="90000"/>
          </a:bodyPr>
          <a:lstStyle/>
          <a:p>
            <a:r>
              <a:rPr lang="en-US" sz="2200" b="1" dirty="0" err="1">
                <a:latin typeface="Times New Roman" panose="02020603050405020304" pitchFamily="18" charset="0"/>
                <a:cs typeface="Times New Roman" panose="02020603050405020304" pitchFamily="18" charset="0"/>
              </a:rPr>
              <a:t>Ar</a:t>
            </a:r>
            <a:r>
              <a:rPr lang="en-US" sz="2200" b="1" dirty="0">
                <a:latin typeface="Times New Roman" panose="02020603050405020304" pitchFamily="18" charset="0"/>
                <a:cs typeface="Times New Roman" panose="02020603050405020304" pitchFamily="18" charset="0"/>
              </a:rPr>
              <a:t> freely ionizing region: SHR ~ 1.4   f</a:t>
            </a:r>
            <a:r>
              <a:rPr lang="en-US" sz="2200" b="1" dirty="0" smtClean="0">
                <a:latin typeface="Times New Roman" panose="02020603050405020304" pitchFamily="18" charset="0"/>
                <a:cs typeface="Times New Roman" panose="02020603050405020304" pitchFamily="18" charset="0"/>
              </a:rPr>
              <a:t>~ 5 </a:t>
            </a:r>
            <a:r>
              <a:rPr lang="en-US" sz="2400" dirty="0" err="1">
                <a:latin typeface="Times New Roman"/>
                <a:ea typeface="Calibri"/>
              </a:rPr>
              <a:t>Z</a:t>
            </a:r>
            <a:r>
              <a:rPr lang="en-US" sz="2400" baseline="-25000" dirty="0" err="1">
                <a:latin typeface="Times New Roman"/>
                <a:ea typeface="Calibri"/>
              </a:rPr>
              <a:t>eff</a:t>
            </a:r>
            <a:r>
              <a:rPr lang="en-US" sz="2400" dirty="0">
                <a:latin typeface="Times New Roman"/>
                <a:ea typeface="Calibri"/>
              </a:rPr>
              <a:t> ~ 10 - 16 </a:t>
            </a:r>
            <a:r>
              <a:rPr lang="en-US" sz="2200" b="1" dirty="0" smtClean="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 radiation is line, radiation power dominant compared to dynamic and joule heating power</a:t>
            </a:r>
            <a:r>
              <a:rPr lang="en-MY" dirty="0"/>
              <a:t/>
            </a:r>
            <a:br>
              <a:rPr lang="en-MY" dirty="0"/>
            </a:br>
            <a:endParaRPr lang="en-MY"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399" y="4950920"/>
            <a:ext cx="316388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914400"/>
            <a:ext cx="6458743" cy="407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248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latin typeface="Times New Roman" panose="02020603050405020304" pitchFamily="18" charset="0"/>
                <a:cs typeface="Times New Roman" panose="02020603050405020304" pitchFamily="18" charset="0"/>
              </a:rPr>
              <a:t>Ar</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Properties as functions of pressure</a:t>
            </a:r>
            <a:endParaRPr lang="en-MY" sz="32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133600"/>
            <a:ext cx="8534400" cy="3733800"/>
          </a:xfrm>
          <a:prstGeom prst="rect">
            <a:avLst/>
          </a:prstGeom>
          <a:noFill/>
          <a:ln>
            <a:noFill/>
          </a:ln>
        </p:spPr>
      </p:pic>
    </p:spTree>
    <p:extLst>
      <p:ext uri="{BB962C8B-B14F-4D97-AF65-F5344CB8AC3E}">
        <p14:creationId xmlns:p14="http://schemas.microsoft.com/office/powerpoint/2010/main" val="3614730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Ar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Compression versus P</a:t>
            </a:r>
            <a:r>
              <a:rPr lang="en-US" baseline="-25000" dirty="0">
                <a:latin typeface="Times New Roman" panose="02020603050405020304" pitchFamily="18" charset="0"/>
                <a:cs typeface="Times New Roman" panose="02020603050405020304" pitchFamily="18" charset="0"/>
              </a:rPr>
              <a:t>0</a:t>
            </a:r>
            <a:endParaRPr lang="en-MY"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8861" y="1600200"/>
            <a:ext cx="6886278" cy="4525963"/>
          </a:xfrm>
          <a:prstGeom prst="rect">
            <a:avLst/>
          </a:prstGeom>
          <a:noFill/>
          <a:ln>
            <a:noFill/>
          </a:ln>
        </p:spPr>
      </p:pic>
    </p:spTree>
    <p:extLst>
      <p:ext uri="{BB962C8B-B14F-4D97-AF65-F5344CB8AC3E}">
        <p14:creationId xmlns:p14="http://schemas.microsoft.com/office/powerpoint/2010/main" val="981514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latin typeface="Times New Roman" panose="02020603050405020304" pitchFamily="18" charset="0"/>
                <a:cs typeface="Times New Roman" panose="02020603050405020304" pitchFamily="18" charset="0"/>
              </a:rPr>
              <a:t>Kr freely ionizing region; SHR~ 1.3 – 1.4  f</a:t>
            </a:r>
            <a:r>
              <a:rPr lang="en-US" sz="2000" dirty="0" smtClean="0">
                <a:latin typeface="Times New Roman" panose="02020603050405020304" pitchFamily="18" charset="0"/>
                <a:cs typeface="Times New Roman" panose="02020603050405020304" pitchFamily="18" charset="0"/>
              </a:rPr>
              <a:t>~ 5-7  </a:t>
            </a:r>
            <a:r>
              <a:rPr lang="en-US" sz="2000" dirty="0" err="1">
                <a:latin typeface="Times New Roman"/>
                <a:ea typeface="Calibri"/>
              </a:rPr>
              <a:t>Z</a:t>
            </a:r>
            <a:r>
              <a:rPr lang="en-US" sz="2000" baseline="-25000" dirty="0" err="1">
                <a:latin typeface="Times New Roman"/>
                <a:ea typeface="Calibri"/>
              </a:rPr>
              <a:t>eff</a:t>
            </a:r>
            <a:r>
              <a:rPr lang="en-US" sz="2000" dirty="0">
                <a:latin typeface="Times New Roman"/>
                <a:ea typeface="Calibri"/>
              </a:rPr>
              <a:t> averages </a:t>
            </a:r>
            <a:r>
              <a:rPr lang="en-US" sz="2000" dirty="0" smtClean="0">
                <a:latin typeface="Times New Roman"/>
                <a:ea typeface="Calibri"/>
              </a:rPr>
              <a:t>20</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radiation is line, radiation power is overwhelming compared to dynamic and joule heating power</a:t>
            </a:r>
            <a:r>
              <a:rPr lang="en-MY" sz="2000" dirty="0"/>
              <a:t/>
            </a:r>
            <a:br>
              <a:rPr lang="en-MY" sz="2000" dirty="0"/>
            </a:br>
            <a:endParaRPr lang="en-MY"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231074"/>
            <a:ext cx="6934200" cy="408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2434" y="5334000"/>
            <a:ext cx="7391400" cy="120032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Kr ionization versus temperature- showing pinch regime. Thirty-seven traces represent 0, 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and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 36</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ionization fractions from left to right as temperature increases.</a:t>
            </a:r>
            <a:endParaRPr lang="en-MY" dirty="0">
              <a:latin typeface="Times New Roman" panose="02020603050405020304" pitchFamily="18" charset="0"/>
              <a:cs typeface="Times New Roman" panose="02020603050405020304" pitchFamily="18" charset="0"/>
            </a:endParaRPr>
          </a:p>
          <a:p>
            <a:r>
              <a:rPr lang="en-US" dirty="0"/>
              <a:t> </a:t>
            </a:r>
            <a:endParaRPr lang="en-MY" dirty="0"/>
          </a:p>
        </p:txBody>
      </p:sp>
    </p:spTree>
    <p:extLst>
      <p:ext uri="{BB962C8B-B14F-4D97-AF65-F5344CB8AC3E}">
        <p14:creationId xmlns:p14="http://schemas.microsoft.com/office/powerpoint/2010/main" val="754677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238" y="1371600"/>
            <a:ext cx="85435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107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Kr- </a:t>
            </a:r>
            <a:r>
              <a:rPr lang="en-US" sz="3200" b="1" dirty="0">
                <a:latin typeface="Times New Roman" panose="02020603050405020304" pitchFamily="18" charset="0"/>
                <a:cs typeface="Times New Roman" panose="02020603050405020304" pitchFamily="18" charset="0"/>
              </a:rPr>
              <a:t>Properties as functions of pressure</a:t>
            </a:r>
            <a:endParaRPr lang="en-MY" sz="32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752600"/>
            <a:ext cx="8305800" cy="4191000"/>
          </a:xfrm>
          <a:prstGeom prst="rect">
            <a:avLst/>
          </a:prstGeom>
          <a:noFill/>
          <a:ln>
            <a:noFill/>
          </a:ln>
        </p:spPr>
      </p:pic>
    </p:spTree>
    <p:extLst>
      <p:ext uri="{BB962C8B-B14F-4D97-AF65-F5344CB8AC3E}">
        <p14:creationId xmlns:p14="http://schemas.microsoft.com/office/powerpoint/2010/main" val="1782826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Kr- </a:t>
            </a:r>
            <a:r>
              <a:rPr lang="en-US" dirty="0">
                <a:latin typeface="Times New Roman" panose="02020603050405020304" pitchFamily="18" charset="0"/>
                <a:cs typeface="Times New Roman" panose="02020603050405020304" pitchFamily="18" charset="0"/>
              </a:rPr>
              <a:t>Compression versus P</a:t>
            </a:r>
            <a:r>
              <a:rPr lang="en-US" baseline="-25000" dirty="0">
                <a:latin typeface="Times New Roman" panose="02020603050405020304" pitchFamily="18" charset="0"/>
                <a:cs typeface="Times New Roman" panose="02020603050405020304" pitchFamily="18" charset="0"/>
              </a:rPr>
              <a:t>0</a:t>
            </a:r>
            <a:endParaRPr lang="en-MY"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9810" y="1600200"/>
            <a:ext cx="6644379" cy="4525963"/>
          </a:xfrm>
          <a:prstGeom prst="rect">
            <a:avLst/>
          </a:prstGeom>
          <a:noFill/>
          <a:ln>
            <a:noFill/>
          </a:ln>
        </p:spPr>
      </p:pic>
    </p:spTree>
    <p:extLst>
      <p:ext uri="{BB962C8B-B14F-4D97-AF65-F5344CB8AC3E}">
        <p14:creationId xmlns:p14="http://schemas.microsoft.com/office/powerpoint/2010/main" val="3874208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2200" dirty="0" err="1">
                <a:latin typeface="Times New Roman" panose="02020603050405020304" pitchFamily="18" charset="0"/>
                <a:cs typeface="Times New Roman" panose="02020603050405020304" pitchFamily="18" charset="0"/>
              </a:rPr>
              <a:t>Xe</a:t>
            </a:r>
            <a:r>
              <a:rPr lang="en-US" sz="2200" dirty="0">
                <a:latin typeface="Times New Roman" panose="02020603050405020304" pitchFamily="18" charset="0"/>
                <a:cs typeface="Times New Roman" panose="02020603050405020304" pitchFamily="18" charset="0"/>
              </a:rPr>
              <a:t> freely ionizing    SHR 1.3-1.4    </a:t>
            </a:r>
            <a:r>
              <a:rPr lang="en-US" sz="2200" dirty="0" smtClean="0">
                <a:latin typeface="Times New Roman" panose="02020603050405020304" pitchFamily="18" charset="0"/>
                <a:cs typeface="Times New Roman" panose="02020603050405020304" pitchFamily="18" charset="0"/>
              </a:rPr>
              <a:t>f ~5-7    </a:t>
            </a:r>
            <a:r>
              <a:rPr lang="en-US" sz="2200" dirty="0">
                <a:latin typeface="Times New Roman" panose="02020603050405020304" pitchFamily="18" charset="0"/>
                <a:cs typeface="Times New Roman" panose="02020603050405020304" pitchFamily="18" charset="0"/>
              </a:rPr>
              <a:t>; radiation is line, radiation power is overwhelming compared to dynamic and joule heating power</a:t>
            </a:r>
            <a:r>
              <a:rPr lang="en-MY" dirty="0"/>
              <a:t/>
            </a:r>
            <a:br>
              <a:rPr lang="en-MY" dirty="0"/>
            </a:br>
            <a:endParaRPr lang="en-MY"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953261" cy="355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927600"/>
            <a:ext cx="3457575" cy="1930400"/>
          </a:xfrm>
          <a:prstGeom prst="rect">
            <a:avLst/>
          </a:prstGeom>
          <a:noFill/>
          <a:ln>
            <a:noFill/>
          </a:ln>
        </p:spPr>
      </p:pic>
      <p:sp>
        <p:nvSpPr>
          <p:cNvPr id="7" name="Rectangle 6"/>
          <p:cNvSpPr/>
          <p:nvPr/>
        </p:nvSpPr>
        <p:spPr>
          <a:xfrm>
            <a:off x="762000" y="4889262"/>
            <a:ext cx="4572000" cy="1200329"/>
          </a:xfrm>
          <a:prstGeom prst="rect">
            <a:avLst/>
          </a:prstGeom>
        </p:spPr>
        <p:txBody>
          <a:bodyPr>
            <a:spAutoFit/>
          </a:bodyPr>
          <a:lstStyle/>
          <a:p>
            <a:r>
              <a:rPr lang="en-US" sz="1600" dirty="0" err="1">
                <a:latin typeface="Times New Roman"/>
                <a:ea typeface="Calibri"/>
              </a:rPr>
              <a:t>Xe</a:t>
            </a:r>
            <a:r>
              <a:rPr lang="en-US" sz="1600" dirty="0">
                <a:latin typeface="Times New Roman"/>
                <a:ea typeface="Calibri"/>
              </a:rPr>
              <a:t>: </a:t>
            </a:r>
            <a:r>
              <a:rPr lang="en-US" dirty="0">
                <a:latin typeface="Times New Roman"/>
                <a:ea typeface="Times New Roman"/>
              </a:rPr>
              <a:t>ionization versus temperature- showing pinch regime. Fifty-five traces represent 0, 1</a:t>
            </a:r>
            <a:r>
              <a:rPr lang="en-US" baseline="30000" dirty="0">
                <a:latin typeface="Times New Roman"/>
                <a:ea typeface="Times New Roman"/>
              </a:rPr>
              <a:t>st</a:t>
            </a:r>
            <a:r>
              <a:rPr lang="en-US" dirty="0">
                <a:latin typeface="Times New Roman"/>
                <a:ea typeface="Times New Roman"/>
              </a:rPr>
              <a:t> and 2</a:t>
            </a:r>
            <a:r>
              <a:rPr lang="en-US" baseline="30000" dirty="0">
                <a:latin typeface="Times New Roman"/>
                <a:ea typeface="Times New Roman"/>
              </a:rPr>
              <a:t>nd</a:t>
            </a:r>
            <a:r>
              <a:rPr lang="en-US" dirty="0">
                <a:latin typeface="Times New Roman"/>
                <a:ea typeface="Times New Roman"/>
              </a:rPr>
              <a:t> … 54</a:t>
            </a:r>
            <a:r>
              <a:rPr lang="en-US" baseline="30000" dirty="0">
                <a:latin typeface="Times New Roman"/>
                <a:ea typeface="Times New Roman"/>
              </a:rPr>
              <a:t>th</a:t>
            </a:r>
            <a:r>
              <a:rPr lang="en-US" dirty="0">
                <a:latin typeface="Times New Roman"/>
                <a:ea typeface="Times New Roman"/>
              </a:rPr>
              <a:t> ionization fractions from left to right as temperature increases</a:t>
            </a:r>
            <a:endParaRPr lang="en-MY" dirty="0"/>
          </a:p>
        </p:txBody>
      </p:sp>
    </p:spTree>
    <p:extLst>
      <p:ext uri="{BB962C8B-B14F-4D97-AF65-F5344CB8AC3E}">
        <p14:creationId xmlns:p14="http://schemas.microsoft.com/office/powerpoint/2010/main" val="2785815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7614708" cy="571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957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latin typeface="Times New Roman" panose="02020603050405020304" pitchFamily="18" charset="0"/>
                <a:cs typeface="Times New Roman" panose="02020603050405020304" pitchFamily="18" charset="0"/>
              </a:rPr>
              <a:t>Xe</a:t>
            </a:r>
            <a:r>
              <a:rPr lang="en-US" sz="3600" b="1" dirty="0" smtClean="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Properties as functions of pressure</a:t>
            </a:r>
            <a:endParaRPr lang="en-MY" sz="36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95400"/>
            <a:ext cx="8153400" cy="4572000"/>
          </a:xfrm>
          <a:prstGeom prst="rect">
            <a:avLst/>
          </a:prstGeom>
          <a:noFill/>
          <a:ln>
            <a:noFill/>
          </a:ln>
        </p:spPr>
      </p:pic>
    </p:spTree>
    <p:extLst>
      <p:ext uri="{BB962C8B-B14F-4D97-AF65-F5344CB8AC3E}">
        <p14:creationId xmlns:p14="http://schemas.microsoft.com/office/powerpoint/2010/main" val="2960497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Times New Roman" panose="02020603050405020304" pitchFamily="18" charset="0"/>
                <a:cs typeface="Times New Roman" panose="02020603050405020304" pitchFamily="18" charset="0"/>
              </a:rPr>
              <a:t>Kr- Compression versus P</a:t>
            </a:r>
            <a:r>
              <a:rPr lang="en-US" baseline="-25000" dirty="0">
                <a:latin typeface="Times New Roman" panose="02020603050405020304" pitchFamily="18" charset="0"/>
                <a:cs typeface="Times New Roman" panose="02020603050405020304" pitchFamily="18" charset="0"/>
              </a:rPr>
              <a:t>0</a:t>
            </a:r>
            <a:endParaRPr lang="en-MY"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338661" cy="4525963"/>
          </a:xfrm>
          <a:prstGeom prst="rect">
            <a:avLst/>
          </a:prstGeom>
          <a:noFill/>
          <a:ln>
            <a:noFill/>
          </a:ln>
        </p:spPr>
      </p:pic>
      <p:sp>
        <p:nvSpPr>
          <p:cNvPr id="6" name="Rectangle 5"/>
          <p:cNvSpPr/>
          <p:nvPr/>
        </p:nvSpPr>
        <p:spPr>
          <a:xfrm>
            <a:off x="1371600" y="5562600"/>
            <a:ext cx="6858000" cy="646331"/>
          </a:xfrm>
          <a:prstGeom prst="rect">
            <a:avLst/>
          </a:prstGeom>
        </p:spPr>
        <p:txBody>
          <a:bodyPr wrap="square">
            <a:spAutoFit/>
          </a:bodyPr>
          <a:lstStyle/>
          <a:p>
            <a:r>
              <a:rPr lang="en-US" dirty="0">
                <a:latin typeface="Times New Roman"/>
                <a:ea typeface="Calibri"/>
              </a:rPr>
              <a:t>Computed pinch radius ratio in NX2 operating in krypton, showing thermodynamically enhanced regime and radiative - collapse regime</a:t>
            </a:r>
            <a:endParaRPr lang="en-MY" dirty="0"/>
          </a:p>
        </p:txBody>
      </p:sp>
    </p:spTree>
    <p:extLst>
      <p:ext uri="{BB962C8B-B14F-4D97-AF65-F5344CB8AC3E}">
        <p14:creationId xmlns:p14="http://schemas.microsoft.com/office/powerpoint/2010/main" val="301219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MY" sz="2400" dirty="0" smtClean="0">
                <a:latin typeface="Times New Roman" panose="02020603050405020304" pitchFamily="18" charset="0"/>
                <a:cs typeface="Times New Roman" panose="02020603050405020304" pitchFamily="18" charset="0"/>
              </a:rPr>
              <a:t>Experimental results: Measured radial </a:t>
            </a:r>
            <a:r>
              <a:rPr lang="en-MY" sz="2400" dirty="0">
                <a:latin typeface="Times New Roman" panose="02020603050405020304" pitchFamily="18" charset="0"/>
                <a:cs typeface="Times New Roman" panose="02020603050405020304" pitchFamily="18" charset="0"/>
              </a:rPr>
              <a:t>dynamics on INTI PF at 12 kV, 0.5 </a:t>
            </a:r>
            <a:r>
              <a:rPr lang="en-MY" sz="2400" dirty="0" err="1">
                <a:latin typeface="Times New Roman" panose="02020603050405020304" pitchFamily="18" charset="0"/>
                <a:cs typeface="Times New Roman" panose="02020603050405020304" pitchFamily="18" charset="0"/>
              </a:rPr>
              <a:t>Torr</a:t>
            </a:r>
            <a:r>
              <a:rPr lang="en-MY" sz="2400" dirty="0">
                <a:latin typeface="Times New Roman" panose="02020603050405020304" pitchFamily="18" charset="0"/>
                <a:cs typeface="Times New Roman" panose="02020603050405020304" pitchFamily="18" charset="0"/>
              </a:rPr>
              <a:t> </a:t>
            </a:r>
            <a:r>
              <a:rPr lang="en-MY" sz="2400" dirty="0" smtClean="0">
                <a:latin typeface="Times New Roman" panose="02020603050405020304" pitchFamily="18" charset="0"/>
                <a:cs typeface="Times New Roman" panose="02020603050405020304" pitchFamily="18" charset="0"/>
              </a:rPr>
              <a:t>Kr (using fitted current technique)</a:t>
            </a:r>
            <a:endParaRPr lang="en-MY" sz="2400" dirty="0">
              <a:latin typeface="Times New Roman" panose="02020603050405020304" pitchFamily="18" charset="0"/>
              <a:cs typeface="Times New Roman" panose="02020603050405020304" pitchFamily="18" charset="0"/>
            </a:endParaRPr>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143685"/>
            <a:ext cx="9582836" cy="3714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0" y="3962400"/>
            <a:ext cx="3860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869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Measured using current fitting technique</a:t>
            </a:r>
            <a:endParaRPr lang="en-MY" sz="3200" dirty="0">
              <a:latin typeface="Times New Roman" panose="02020603050405020304" pitchFamily="18" charset="0"/>
              <a:cs typeface="Times New Roman" panose="02020603050405020304" pitchFamily="18" charset="0"/>
            </a:endParaRP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569" y="1219200"/>
            <a:ext cx="8076631" cy="40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553142"/>
            <a:ext cx="9601200" cy="55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046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anose="02020603050405020304" pitchFamily="18" charset="0"/>
                <a:cs typeface="Times New Roman" panose="02020603050405020304" pitchFamily="18" charset="0"/>
              </a:rPr>
              <a:t>HED states in PF Pinch</a:t>
            </a:r>
            <a:endParaRPr lang="en-MY"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14400"/>
            <a:ext cx="8839200" cy="4525963"/>
          </a:xfrm>
        </p:spPr>
        <p:txBody>
          <a:bodyPr>
            <a:noAutofit/>
          </a:bodyPr>
          <a:lstStyle/>
          <a:p>
            <a:r>
              <a:rPr lang="en-US" sz="2000" dirty="0" smtClean="0">
                <a:latin typeface="Times New Roman" panose="02020603050405020304" pitchFamily="18" charset="0"/>
                <a:cs typeface="Times New Roman" panose="02020603050405020304" pitchFamily="18" charset="0"/>
              </a:rPr>
              <a:t>Magnified: circuit </a:t>
            </a:r>
            <a:r>
              <a:rPr lang="en-US" sz="2000" dirty="0">
                <a:latin typeface="Times New Roman" panose="02020603050405020304" pitchFamily="18" charset="0"/>
                <a:cs typeface="Times New Roman" panose="02020603050405020304" pitchFamily="18" charset="0"/>
              </a:rPr>
              <a:t>current is replaced by </a:t>
            </a:r>
            <a:r>
              <a:rPr lang="en-US" sz="2000" dirty="0" smtClean="0">
                <a:latin typeface="Times New Roman" panose="02020603050405020304" pitchFamily="18" charset="0"/>
                <a:cs typeface="Times New Roman" panose="02020603050405020304" pitchFamily="18" charset="0"/>
              </a:rPr>
              <a:t>pinch </a:t>
            </a:r>
            <a:r>
              <a:rPr lang="en-US" sz="2000" dirty="0">
                <a:latin typeface="Times New Roman" panose="02020603050405020304" pitchFamily="18" charset="0"/>
                <a:cs typeface="Times New Roman" panose="02020603050405020304" pitchFamily="18" charset="0"/>
              </a:rPr>
              <a:t>current, normalized by </a:t>
            </a:r>
            <a:r>
              <a:rPr lang="en-US" sz="2000" dirty="0" smtClean="0">
                <a:latin typeface="Times New Roman" panose="02020603050405020304" pitchFamily="18" charset="0"/>
                <a:cs typeface="Times New Roman" panose="02020603050405020304" pitchFamily="18" charset="0"/>
              </a:rPr>
              <a:t>102 </a:t>
            </a:r>
            <a:r>
              <a:rPr lang="en-US" sz="2000" dirty="0">
                <a:latin typeface="Times New Roman" panose="02020603050405020304" pitchFamily="18" charset="0"/>
                <a:cs typeface="Times New Roman" panose="02020603050405020304" pitchFamily="18" charset="0"/>
              </a:rPr>
              <a:t>kA, the </a:t>
            </a:r>
            <a:r>
              <a:rPr lang="en-US" sz="2000" dirty="0" err="1">
                <a:latin typeface="Times New Roman" panose="02020603050405020304" pitchFamily="18" charset="0"/>
                <a:cs typeface="Times New Roman" panose="02020603050405020304" pitchFamily="18" charset="0"/>
              </a:rPr>
              <a:t>P</a:t>
            </a:r>
            <a:r>
              <a:rPr lang="en-US" sz="2000" baseline="-25000" dirty="0" err="1">
                <a:latin typeface="Times New Roman" panose="02020603050405020304" pitchFamily="18" charset="0"/>
                <a:cs typeface="Times New Roman" panose="02020603050405020304" pitchFamily="18" charset="0"/>
              </a:rPr>
              <a:t>line</a:t>
            </a:r>
            <a:r>
              <a:rPr lang="en-US" sz="2000" dirty="0">
                <a:latin typeface="Times New Roman" panose="02020603050405020304" pitchFamily="18" charset="0"/>
                <a:cs typeface="Times New Roman" panose="02020603050405020304" pitchFamily="18" charset="0"/>
              </a:rPr>
              <a:t> is normalized by 3.7 × 10</a:t>
            </a:r>
            <a:r>
              <a:rPr lang="en-US" sz="2000" baseline="30000" dirty="0">
                <a:latin typeface="Times New Roman" panose="02020603050405020304" pitchFamily="18" charset="0"/>
                <a:cs typeface="Times New Roman" panose="02020603050405020304" pitchFamily="18" charset="0"/>
              </a:rPr>
              <a:t>12 </a:t>
            </a:r>
            <a:r>
              <a:rPr lang="en-US" sz="2000" dirty="0" smtClean="0">
                <a:latin typeface="Times New Roman" panose="02020603050405020304" pitchFamily="18" charset="0"/>
                <a:cs typeface="Times New Roman" panose="02020603050405020304" pitchFamily="18" charset="0"/>
              </a:rPr>
              <a:t>W; radius </a:t>
            </a:r>
            <a:r>
              <a:rPr lang="en-US" sz="2000" dirty="0">
                <a:latin typeface="Times New Roman" panose="02020603050405020304" pitchFamily="18" charset="0"/>
                <a:cs typeface="Times New Roman" panose="02020603050405020304" pitchFamily="18" charset="0"/>
              </a:rPr>
              <a:t>ratio </a:t>
            </a:r>
            <a:r>
              <a:rPr lang="en-US" sz="2000" dirty="0" err="1">
                <a:latin typeface="Times New Roman" panose="02020603050405020304" pitchFamily="18" charset="0"/>
                <a:cs typeface="Times New Roman" panose="02020603050405020304" pitchFamily="18" charset="0"/>
              </a:rPr>
              <a:t>k</a:t>
            </a:r>
            <a:r>
              <a:rPr lang="en-US" sz="2000" baseline="-25000" dirty="0" err="1">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a:t>
            </a:r>
            <a:r>
              <a:rPr lang="en-US" sz="2000" baseline="-25000" dirty="0" err="1">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/a is multiplied by 20</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pinch compresses to a radius of 0.0013 cm corresponding to a radius ratio (pinch radius normalized to anode radius) of </a:t>
            </a:r>
            <a:r>
              <a:rPr lang="en-US" sz="2000" b="1" dirty="0">
                <a:latin typeface="Times New Roman" panose="02020603050405020304" pitchFamily="18" charset="0"/>
                <a:cs typeface="Times New Roman" panose="02020603050405020304" pitchFamily="18" charset="0"/>
              </a:rPr>
              <a:t>0.0014</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radiative collapse is ended when plasma </a:t>
            </a:r>
            <a:r>
              <a:rPr lang="en-US" sz="2000" dirty="0" smtClean="0">
                <a:latin typeface="Times New Roman" panose="02020603050405020304" pitchFamily="18" charset="0"/>
                <a:cs typeface="Times New Roman" panose="02020603050405020304" pitchFamily="18" charset="0"/>
              </a:rPr>
              <a:t>self-absorption </a:t>
            </a:r>
            <a:r>
              <a:rPr lang="en-US" sz="2000" dirty="0">
                <a:latin typeface="Times New Roman" panose="02020603050405020304" pitchFamily="18" charset="0"/>
                <a:cs typeface="Times New Roman" panose="02020603050405020304" pitchFamily="18" charset="0"/>
              </a:rPr>
              <a:t>attenuates the intense line radiation. The rebound of the pinch radius is also evident in Fig 3. The line radiation power leaving the plasma is also plotted (in normalized unit) to show its correlation to the trajectory in order to show the effect of the radiation on the compression.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intense compression</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reaches 3.7 × 10</a:t>
            </a:r>
            <a:r>
              <a:rPr lang="en-US" sz="2000" baseline="30000" dirty="0">
                <a:latin typeface="Times New Roman" panose="02020603050405020304" pitchFamily="18" charset="0"/>
                <a:cs typeface="Times New Roman" panose="02020603050405020304" pitchFamily="18" charset="0"/>
              </a:rPr>
              <a:t>26 </a:t>
            </a:r>
            <a:r>
              <a:rPr lang="en-US" sz="2000" dirty="0">
                <a:latin typeface="Times New Roman" panose="02020603050405020304" pitchFamily="18" charset="0"/>
                <a:cs typeface="Times New Roman" panose="02020603050405020304" pitchFamily="18" charset="0"/>
              </a:rPr>
              <a:t>ions m</a:t>
            </a:r>
            <a:r>
              <a:rPr lang="en-US" sz="2000" baseline="3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which is 15 times atmospheric density (starting from less than 1/1000 of an atmospheric pressure</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energy pumped into the pinch is 11% of stored capacitor energy being 250 J, whilst 41 J are radiated away in several ns, most of the radiation occurring in a tremendous burst of 50 </a:t>
            </a:r>
            <a:r>
              <a:rPr lang="en-US" sz="2000" dirty="0" err="1">
                <a:latin typeface="Times New Roman" panose="02020603050405020304" pitchFamily="18" charset="0"/>
                <a:cs typeface="Times New Roman" panose="02020603050405020304" pitchFamily="18" charset="0"/>
              </a:rPr>
              <a:t>ps</a:t>
            </a:r>
            <a:r>
              <a:rPr lang="en-US" sz="2000" dirty="0">
                <a:latin typeface="Times New Roman" panose="02020603050405020304" pitchFamily="18" charset="0"/>
                <a:cs typeface="Times New Roman" panose="02020603050405020304" pitchFamily="18" charset="0"/>
              </a:rPr>
              <a:t> at peak compression with a peak radiation power of almost 4 x10</a:t>
            </a:r>
            <a:r>
              <a:rPr lang="en-US" sz="2000" baseline="30000" dirty="0">
                <a:latin typeface="Times New Roman" panose="02020603050405020304" pitchFamily="18" charset="0"/>
                <a:cs typeface="Times New Roman" panose="02020603050405020304" pitchFamily="18" charset="0"/>
              </a:rPr>
              <a:t>12</a:t>
            </a:r>
            <a:r>
              <a:rPr lang="en-US" sz="2000" dirty="0">
                <a:latin typeface="Times New Roman" panose="02020603050405020304" pitchFamily="18" charset="0"/>
                <a:cs typeface="Times New Roman" panose="02020603050405020304" pitchFamily="18" charset="0"/>
              </a:rPr>
              <a:t> W.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energy density at peak compression is 4 x 10</a:t>
            </a:r>
            <a:r>
              <a:rPr lang="en-US" sz="2000" baseline="30000" dirty="0">
                <a:latin typeface="Times New Roman" panose="02020603050405020304" pitchFamily="18" charset="0"/>
                <a:cs typeface="Times New Roman" panose="02020603050405020304" pitchFamily="18" charset="0"/>
              </a:rPr>
              <a:t>13</a:t>
            </a:r>
            <a:r>
              <a:rPr lang="en-US" sz="2000" dirty="0">
                <a:latin typeface="Times New Roman" panose="02020603050405020304" pitchFamily="18" charset="0"/>
                <a:cs typeface="Times New Roman" panose="02020603050405020304" pitchFamily="18" charset="0"/>
              </a:rPr>
              <a:t> J m</a:t>
            </a:r>
            <a:r>
              <a:rPr lang="en-US" sz="2000" baseline="3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or 40 kJ mm</a:t>
            </a:r>
            <a:r>
              <a:rPr lang="en-US" sz="2000" baseline="3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Thus even in this small </a:t>
            </a:r>
            <a:r>
              <a:rPr lang="en-US" sz="2000" dirty="0" smtClean="0">
                <a:latin typeface="Times New Roman" panose="02020603050405020304" pitchFamily="18" charset="0"/>
                <a:cs typeface="Times New Roman" panose="02020603050405020304" pitchFamily="18" charset="0"/>
              </a:rPr>
              <a:t>PF intense </a:t>
            </a:r>
            <a:r>
              <a:rPr lang="en-US" sz="2000" dirty="0">
                <a:latin typeface="Times New Roman" panose="02020603050405020304" pitchFamily="18" charset="0"/>
                <a:cs typeface="Times New Roman" panose="02020603050405020304" pitchFamily="18" charset="0"/>
              </a:rPr>
              <a:t>HED is achieved with immense radiation power.</a:t>
            </a:r>
            <a:endParaRPr lang="en-MY" sz="2000" dirty="0">
              <a:latin typeface="Times New Roman" panose="02020603050405020304" pitchFamily="18" charset="0"/>
              <a:cs typeface="Times New Roman" panose="02020603050405020304" pitchFamily="18" charset="0"/>
            </a:endParaRPr>
          </a:p>
          <a:p>
            <a:endParaRPr lang="en-MY" sz="2000" dirty="0"/>
          </a:p>
        </p:txBody>
      </p:sp>
    </p:spTree>
    <p:extLst>
      <p:ext uri="{BB962C8B-B14F-4D97-AF65-F5344CB8AC3E}">
        <p14:creationId xmlns:p14="http://schemas.microsoft.com/office/powerpoint/2010/main" val="1467940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Conclusions</a:t>
            </a:r>
            <a:endParaRPr lang="en-MY"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371600"/>
            <a:ext cx="8229600" cy="4525963"/>
          </a:xfrm>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In the dynamics of compression, thermodynamics </a:t>
            </a:r>
            <a:r>
              <a:rPr lang="en-US" dirty="0" smtClean="0">
                <a:latin typeface="Times New Roman" panose="02020603050405020304" pitchFamily="18" charset="0"/>
                <a:cs typeface="Times New Roman" panose="02020603050405020304" pitchFamily="18" charset="0"/>
              </a:rPr>
              <a:t>is </a:t>
            </a:r>
            <a:r>
              <a:rPr lang="en-US" dirty="0" smtClean="0">
                <a:latin typeface="Times New Roman" panose="02020603050405020304" pitchFamily="18" charset="0"/>
                <a:cs typeface="Times New Roman" panose="02020603050405020304" pitchFamily="18" charset="0"/>
              </a:rPr>
              <a:t>the main </a:t>
            </a:r>
            <a:r>
              <a:rPr lang="en-US" dirty="0" smtClean="0">
                <a:latin typeface="Times New Roman" panose="02020603050405020304" pitchFamily="18" charset="0"/>
                <a:cs typeface="Times New Roman" panose="02020603050405020304" pitchFamily="18" charset="0"/>
              </a:rPr>
              <a:t>effect for D and He, very little effect from radiative collapse at typical PF temperatures</a:t>
            </a:r>
          </a:p>
          <a:p>
            <a:r>
              <a:rPr lang="en-US" dirty="0" smtClean="0">
                <a:latin typeface="Times New Roman" panose="02020603050405020304" pitchFamily="18" charset="0"/>
                <a:cs typeface="Times New Roman" panose="02020603050405020304" pitchFamily="18" charset="0"/>
              </a:rPr>
              <a:t>Neon is the </a:t>
            </a:r>
            <a:r>
              <a:rPr lang="en-US" dirty="0" smtClean="0">
                <a:solidFill>
                  <a:srgbClr val="FF0000"/>
                </a:solidFill>
                <a:latin typeface="Times New Roman" panose="02020603050405020304" pitchFamily="18" charset="0"/>
                <a:cs typeface="Times New Roman" panose="02020603050405020304" pitchFamily="18" charset="0"/>
              </a:rPr>
              <a:t>transitional gas</a:t>
            </a:r>
            <a:r>
              <a:rPr lang="en-US" dirty="0" smtClean="0">
                <a:latin typeface="Times New Roman" panose="02020603050405020304" pitchFamily="18" charset="0"/>
                <a:cs typeface="Times New Roman" panose="02020603050405020304" pitchFamily="18" charset="0"/>
              </a:rPr>
              <a:t> with both effects apparent</a:t>
            </a:r>
          </a:p>
          <a:p>
            <a:r>
              <a:rPr lang="en-US" dirty="0" err="1" smtClean="0">
                <a:latin typeface="Times New Roman" panose="02020603050405020304" pitchFamily="18" charset="0"/>
                <a:cs typeface="Times New Roman" panose="02020603050405020304" pitchFamily="18" charset="0"/>
              </a:rPr>
              <a:t>Ar</a:t>
            </a:r>
            <a:r>
              <a:rPr lang="en-US" dirty="0" smtClean="0">
                <a:latin typeface="Times New Roman" panose="02020603050405020304" pitchFamily="18" charset="0"/>
                <a:cs typeface="Times New Roman" panose="02020603050405020304" pitchFamily="18" charset="0"/>
              </a:rPr>
              <a:t>: over most of its pressure range of operation, radiative collapse dominate</a:t>
            </a:r>
          </a:p>
          <a:p>
            <a:r>
              <a:rPr lang="en-US" dirty="0" smtClean="0">
                <a:latin typeface="Times New Roman" panose="02020603050405020304" pitchFamily="18" charset="0"/>
                <a:cs typeface="Times New Roman" panose="02020603050405020304" pitchFamily="18" charset="0"/>
              </a:rPr>
              <a:t>Kr and </a:t>
            </a:r>
            <a:r>
              <a:rPr lang="en-US" dirty="0" err="1" smtClean="0">
                <a:latin typeface="Times New Roman" panose="02020603050405020304" pitchFamily="18" charset="0"/>
                <a:cs typeface="Times New Roman" panose="02020603050405020304" pitchFamily="18" charset="0"/>
              </a:rPr>
              <a:t>Xe</a:t>
            </a:r>
            <a:r>
              <a:rPr lang="en-US" dirty="0" smtClean="0">
                <a:latin typeface="Times New Roman" panose="02020603050405020304" pitchFamily="18" charset="0"/>
                <a:cs typeface="Times New Roman" panose="02020603050405020304" pitchFamily="18" charset="0"/>
              </a:rPr>
              <a:t>: Radiative collapse pre-dominant</a:t>
            </a:r>
          </a:p>
          <a:p>
            <a:r>
              <a:rPr lang="en-US" dirty="0" smtClean="0">
                <a:latin typeface="Times New Roman" panose="02020603050405020304" pitchFamily="18" charset="0"/>
                <a:cs typeface="Times New Roman" panose="02020603050405020304" pitchFamily="18" charset="0"/>
              </a:rPr>
              <a:t>Future direction</a:t>
            </a:r>
          </a:p>
          <a:p>
            <a:pPr marL="0" indent="0">
              <a:buNone/>
            </a:pPr>
            <a:endParaRPr lang="en-MY" dirty="0"/>
          </a:p>
        </p:txBody>
      </p:sp>
    </p:spTree>
    <p:extLst>
      <p:ext uri="{BB962C8B-B14F-4D97-AF65-F5344CB8AC3E}">
        <p14:creationId xmlns:p14="http://schemas.microsoft.com/office/powerpoint/2010/main" val="3930538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Scaling law for </a:t>
            </a:r>
            <a:r>
              <a:rPr lang="en-US" sz="3600" dirty="0" err="1" smtClean="0">
                <a:latin typeface="Times New Roman" panose="02020603050405020304" pitchFamily="18" charset="0"/>
                <a:cs typeface="Times New Roman" panose="02020603050405020304" pitchFamily="18" charset="0"/>
              </a:rPr>
              <a:t>kmin</a:t>
            </a:r>
            <a:endParaRPr lang="en-MY" sz="36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2388444"/>
              </p:ext>
            </p:extLst>
          </p:nvPr>
        </p:nvGraphicFramePr>
        <p:xfrm>
          <a:off x="457200" y="1524000"/>
          <a:ext cx="2667000" cy="1752600"/>
        </p:xfrm>
        <a:graphic>
          <a:graphicData uri="http://schemas.openxmlformats.org/drawingml/2006/table">
            <a:tbl>
              <a:tblPr>
                <a:tableStyleId>{5C22544A-7EE6-4342-B048-85BDC9FD1C3A}</a:tableStyleId>
              </a:tblPr>
              <a:tblGrid>
                <a:gridCol w="848591"/>
                <a:gridCol w="987136"/>
                <a:gridCol w="831273"/>
              </a:tblGrid>
              <a:tr h="292100">
                <a:tc>
                  <a:txBody>
                    <a:bodyPr/>
                    <a:lstStyle/>
                    <a:p>
                      <a:pPr algn="l" fontAlgn="b"/>
                      <a:r>
                        <a:rPr lang="en-MY" sz="1000" u="none" strike="noStrike">
                          <a:effectLst/>
                        </a:rPr>
                        <a:t>D</a:t>
                      </a:r>
                      <a:endParaRPr lang="en-MY" sz="1000" b="0" i="0" u="none" strike="noStrike">
                        <a:effectLst/>
                        <a:latin typeface="Arial"/>
                      </a:endParaRPr>
                    </a:p>
                  </a:txBody>
                  <a:tcPr marL="9525" marR="9525" marT="9525" marB="0" anchor="b"/>
                </a:tc>
                <a:tc>
                  <a:txBody>
                    <a:bodyPr/>
                    <a:lstStyle/>
                    <a:p>
                      <a:pPr algn="r" fontAlgn="b"/>
                      <a:r>
                        <a:rPr lang="en-MY" sz="1000" u="none" strike="noStrike">
                          <a:effectLst/>
                        </a:rPr>
                        <a:t>1</a:t>
                      </a:r>
                      <a:endParaRPr lang="en-MY" sz="1000" b="0" i="0" u="none" strike="noStrike">
                        <a:effectLst/>
                        <a:latin typeface="Arial"/>
                      </a:endParaRPr>
                    </a:p>
                  </a:txBody>
                  <a:tcPr marL="9525" marR="9525" marT="9525" marB="0" anchor="b"/>
                </a:tc>
                <a:tc>
                  <a:txBody>
                    <a:bodyPr/>
                    <a:lstStyle/>
                    <a:p>
                      <a:pPr algn="r" fontAlgn="b"/>
                      <a:r>
                        <a:rPr lang="en-MY" sz="1000" u="none" strike="noStrike">
                          <a:effectLst/>
                        </a:rPr>
                        <a:t>0.167</a:t>
                      </a:r>
                      <a:endParaRPr lang="en-MY" sz="1000" b="0" i="0" u="none" strike="noStrike">
                        <a:effectLst/>
                        <a:latin typeface="Arial"/>
                      </a:endParaRPr>
                    </a:p>
                  </a:txBody>
                  <a:tcPr marL="9525" marR="9525" marT="9525" marB="0" anchor="b"/>
                </a:tc>
              </a:tr>
              <a:tr h="292100">
                <a:tc>
                  <a:txBody>
                    <a:bodyPr/>
                    <a:lstStyle/>
                    <a:p>
                      <a:pPr algn="l" fontAlgn="b"/>
                      <a:r>
                        <a:rPr lang="en-MY" sz="1000" u="none" strike="noStrike">
                          <a:effectLst/>
                        </a:rPr>
                        <a:t>He</a:t>
                      </a:r>
                      <a:endParaRPr lang="en-MY" sz="1000" b="0" i="0" u="none" strike="noStrike">
                        <a:effectLst/>
                        <a:latin typeface="Arial"/>
                      </a:endParaRPr>
                    </a:p>
                  </a:txBody>
                  <a:tcPr marL="9525" marR="9525" marT="9525" marB="0" anchor="b"/>
                </a:tc>
                <a:tc>
                  <a:txBody>
                    <a:bodyPr/>
                    <a:lstStyle/>
                    <a:p>
                      <a:pPr algn="r" fontAlgn="b"/>
                      <a:r>
                        <a:rPr lang="en-MY" sz="1000" u="none" strike="noStrike">
                          <a:effectLst/>
                        </a:rPr>
                        <a:t>2</a:t>
                      </a:r>
                      <a:endParaRPr lang="en-MY" sz="1000" b="0" i="0" u="none" strike="noStrike">
                        <a:effectLst/>
                        <a:latin typeface="Arial"/>
                      </a:endParaRPr>
                    </a:p>
                  </a:txBody>
                  <a:tcPr marL="9525" marR="9525" marT="9525" marB="0" anchor="b"/>
                </a:tc>
                <a:tc>
                  <a:txBody>
                    <a:bodyPr/>
                    <a:lstStyle/>
                    <a:p>
                      <a:pPr algn="r" fontAlgn="b"/>
                      <a:r>
                        <a:rPr lang="en-MY" sz="1000" u="none" strike="noStrike">
                          <a:effectLst/>
                        </a:rPr>
                        <a:t>0.14</a:t>
                      </a:r>
                      <a:endParaRPr lang="en-MY" sz="1000" b="0" i="0" u="none" strike="noStrike">
                        <a:solidFill>
                          <a:srgbClr val="FF0000"/>
                        </a:solidFill>
                        <a:effectLst/>
                        <a:latin typeface="Arial"/>
                      </a:endParaRPr>
                    </a:p>
                  </a:txBody>
                  <a:tcPr marL="9525" marR="9525" marT="9525" marB="0" anchor="b"/>
                </a:tc>
              </a:tr>
              <a:tr h="292100">
                <a:tc>
                  <a:txBody>
                    <a:bodyPr/>
                    <a:lstStyle/>
                    <a:p>
                      <a:pPr algn="l" fontAlgn="b"/>
                      <a:r>
                        <a:rPr lang="en-MY" sz="1000" u="none" strike="noStrike">
                          <a:effectLst/>
                        </a:rPr>
                        <a:t>Ne</a:t>
                      </a:r>
                      <a:endParaRPr lang="en-MY" sz="1000" b="0" i="0" u="none" strike="noStrike">
                        <a:effectLst/>
                        <a:latin typeface="Arial"/>
                      </a:endParaRPr>
                    </a:p>
                  </a:txBody>
                  <a:tcPr marL="9525" marR="9525" marT="9525" marB="0" anchor="b"/>
                </a:tc>
                <a:tc>
                  <a:txBody>
                    <a:bodyPr/>
                    <a:lstStyle/>
                    <a:p>
                      <a:pPr algn="r" fontAlgn="b"/>
                      <a:r>
                        <a:rPr lang="en-MY" sz="1000" u="none" strike="noStrike">
                          <a:effectLst/>
                        </a:rPr>
                        <a:t>10</a:t>
                      </a:r>
                      <a:endParaRPr lang="en-MY" sz="1000" b="0" i="0" u="none" strike="noStrike">
                        <a:effectLst/>
                        <a:latin typeface="Arial"/>
                      </a:endParaRPr>
                    </a:p>
                  </a:txBody>
                  <a:tcPr marL="9525" marR="9525" marT="9525" marB="0" anchor="b"/>
                </a:tc>
                <a:tc>
                  <a:txBody>
                    <a:bodyPr/>
                    <a:lstStyle/>
                    <a:p>
                      <a:pPr algn="r" fontAlgn="b"/>
                      <a:r>
                        <a:rPr lang="en-MY" sz="1000" u="none" strike="noStrike">
                          <a:effectLst/>
                        </a:rPr>
                        <a:t>0.084</a:t>
                      </a:r>
                      <a:endParaRPr lang="en-MY" sz="1000" b="0" i="0" u="none" strike="noStrike">
                        <a:effectLst/>
                        <a:latin typeface="Arial"/>
                      </a:endParaRPr>
                    </a:p>
                  </a:txBody>
                  <a:tcPr marL="9525" marR="9525" marT="9525" marB="0" anchor="b"/>
                </a:tc>
              </a:tr>
              <a:tr h="292100">
                <a:tc>
                  <a:txBody>
                    <a:bodyPr/>
                    <a:lstStyle/>
                    <a:p>
                      <a:pPr algn="l" fontAlgn="b"/>
                      <a:r>
                        <a:rPr lang="en-MY" sz="1000" u="none" strike="noStrike">
                          <a:effectLst/>
                        </a:rPr>
                        <a:t>Ar</a:t>
                      </a:r>
                      <a:endParaRPr lang="en-MY" sz="1000" b="0" i="0" u="none" strike="noStrike">
                        <a:effectLst/>
                        <a:latin typeface="Arial"/>
                      </a:endParaRPr>
                    </a:p>
                  </a:txBody>
                  <a:tcPr marL="9525" marR="9525" marT="9525" marB="0" anchor="b"/>
                </a:tc>
                <a:tc>
                  <a:txBody>
                    <a:bodyPr/>
                    <a:lstStyle/>
                    <a:p>
                      <a:pPr algn="r" fontAlgn="b"/>
                      <a:r>
                        <a:rPr lang="en-MY" sz="1000" u="none" strike="noStrike">
                          <a:effectLst/>
                        </a:rPr>
                        <a:t>18</a:t>
                      </a:r>
                      <a:endParaRPr lang="en-MY" sz="1000" b="0" i="0" u="none" strike="noStrike">
                        <a:effectLst/>
                        <a:latin typeface="Arial"/>
                      </a:endParaRPr>
                    </a:p>
                  </a:txBody>
                  <a:tcPr marL="9525" marR="9525" marT="9525" marB="0" anchor="b"/>
                </a:tc>
                <a:tc>
                  <a:txBody>
                    <a:bodyPr/>
                    <a:lstStyle/>
                    <a:p>
                      <a:pPr algn="r" fontAlgn="b"/>
                      <a:r>
                        <a:rPr lang="en-MY" sz="1000" u="none" strike="noStrike">
                          <a:effectLst/>
                        </a:rPr>
                        <a:t>0.018</a:t>
                      </a:r>
                      <a:endParaRPr lang="en-MY" sz="1000" b="0" i="0" u="none" strike="noStrike">
                        <a:effectLst/>
                        <a:latin typeface="Arial"/>
                      </a:endParaRPr>
                    </a:p>
                  </a:txBody>
                  <a:tcPr marL="9525" marR="9525" marT="9525" marB="0" anchor="b"/>
                </a:tc>
              </a:tr>
              <a:tr h="292100">
                <a:tc>
                  <a:txBody>
                    <a:bodyPr/>
                    <a:lstStyle/>
                    <a:p>
                      <a:pPr algn="l" fontAlgn="b"/>
                      <a:r>
                        <a:rPr lang="en-MY" sz="1000" u="none" strike="noStrike">
                          <a:effectLst/>
                        </a:rPr>
                        <a:t>Kr</a:t>
                      </a:r>
                      <a:endParaRPr lang="en-MY" sz="1000" b="0" i="0" u="none" strike="noStrike">
                        <a:effectLst/>
                        <a:latin typeface="Arial"/>
                      </a:endParaRPr>
                    </a:p>
                  </a:txBody>
                  <a:tcPr marL="9525" marR="9525" marT="9525" marB="0" anchor="b"/>
                </a:tc>
                <a:tc>
                  <a:txBody>
                    <a:bodyPr/>
                    <a:lstStyle/>
                    <a:p>
                      <a:pPr algn="r" fontAlgn="b"/>
                      <a:r>
                        <a:rPr lang="en-MY" sz="1000" u="none" strike="noStrike">
                          <a:effectLst/>
                        </a:rPr>
                        <a:t>36</a:t>
                      </a:r>
                      <a:endParaRPr lang="en-MY" sz="1000" b="0" i="0" u="none" strike="noStrike">
                        <a:effectLst/>
                        <a:latin typeface="Arial"/>
                      </a:endParaRPr>
                    </a:p>
                  </a:txBody>
                  <a:tcPr marL="9525" marR="9525" marT="9525" marB="0" anchor="b"/>
                </a:tc>
                <a:tc>
                  <a:txBody>
                    <a:bodyPr/>
                    <a:lstStyle/>
                    <a:p>
                      <a:pPr algn="r" fontAlgn="b"/>
                      <a:r>
                        <a:rPr lang="en-MY" sz="1000" u="none" strike="noStrike">
                          <a:effectLst/>
                        </a:rPr>
                        <a:t>0.0034</a:t>
                      </a:r>
                      <a:endParaRPr lang="en-MY" sz="1000" b="0" i="0" u="none" strike="noStrike">
                        <a:effectLst/>
                        <a:latin typeface="Arial"/>
                      </a:endParaRPr>
                    </a:p>
                  </a:txBody>
                  <a:tcPr marL="9525" marR="9525" marT="9525" marB="0" anchor="b"/>
                </a:tc>
              </a:tr>
              <a:tr h="292100">
                <a:tc>
                  <a:txBody>
                    <a:bodyPr/>
                    <a:lstStyle/>
                    <a:p>
                      <a:pPr algn="l" fontAlgn="b"/>
                      <a:r>
                        <a:rPr lang="en-MY" sz="1000" u="none" strike="noStrike">
                          <a:effectLst/>
                        </a:rPr>
                        <a:t>Xe</a:t>
                      </a:r>
                      <a:endParaRPr lang="en-MY" sz="1000" b="0" i="0" u="none" strike="noStrike">
                        <a:effectLst/>
                        <a:latin typeface="Arial"/>
                      </a:endParaRPr>
                    </a:p>
                  </a:txBody>
                  <a:tcPr marL="9525" marR="9525" marT="9525" marB="0" anchor="b"/>
                </a:tc>
                <a:tc>
                  <a:txBody>
                    <a:bodyPr/>
                    <a:lstStyle/>
                    <a:p>
                      <a:pPr algn="r" fontAlgn="b"/>
                      <a:r>
                        <a:rPr lang="en-MY" sz="1000" u="none" strike="noStrike">
                          <a:effectLst/>
                        </a:rPr>
                        <a:t>54</a:t>
                      </a:r>
                      <a:endParaRPr lang="en-MY" sz="1000" b="0" i="0" u="none" strike="noStrike">
                        <a:effectLst/>
                        <a:latin typeface="Arial"/>
                      </a:endParaRPr>
                    </a:p>
                  </a:txBody>
                  <a:tcPr marL="9525" marR="9525" marT="9525" marB="0" anchor="b"/>
                </a:tc>
                <a:tc>
                  <a:txBody>
                    <a:bodyPr/>
                    <a:lstStyle/>
                    <a:p>
                      <a:pPr algn="r" fontAlgn="b"/>
                      <a:r>
                        <a:rPr lang="en-MY" sz="1000" u="none" strike="noStrike" dirty="0">
                          <a:effectLst/>
                        </a:rPr>
                        <a:t>0.0016</a:t>
                      </a:r>
                      <a:endParaRPr lang="en-MY" sz="1000" b="0" i="0" u="none" strike="noStrike" dirty="0">
                        <a:effectLst/>
                        <a:latin typeface="Arial"/>
                      </a:endParaRPr>
                    </a:p>
                  </a:txBody>
                  <a:tcPr marL="9525" marR="9525" marT="9525" marB="0" anchor="b"/>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199" y="2743200"/>
            <a:ext cx="5218529"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179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SHR including </a:t>
            </a:r>
            <a:r>
              <a:rPr lang="en-US" dirty="0" err="1" smtClean="0">
                <a:latin typeface="Times New Roman" panose="02020603050405020304" pitchFamily="18" charset="0"/>
                <a:cs typeface="Times New Roman" panose="02020603050405020304" pitchFamily="18" charset="0"/>
              </a:rPr>
              <a:t>ionisation</a:t>
            </a:r>
            <a:r>
              <a:rPr lang="en-US" dirty="0" smtClean="0">
                <a:latin typeface="Times New Roman" panose="02020603050405020304" pitchFamily="18" charset="0"/>
                <a:cs typeface="Times New Roman" panose="02020603050405020304" pitchFamily="18" charset="0"/>
              </a:rPr>
              <a:t> energies</a:t>
            </a:r>
            <a:endParaRPr lang="en-MY" dirty="0">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6513707" cy="203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4365017"/>
            <a:ext cx="7467600" cy="1200329"/>
          </a:xfrm>
          <a:prstGeom prst="rect">
            <a:avLst/>
          </a:prstGeom>
        </p:spPr>
        <p:txBody>
          <a:bodyPr wrap="square">
            <a:spAutoFit/>
          </a:bodyPr>
          <a:lstStyle/>
          <a:p>
            <a:r>
              <a:rPr lang="en-MY" dirty="0"/>
              <a:t>in this expression </a:t>
            </a:r>
            <a:r>
              <a:rPr lang="en-MY" dirty="0" err="1"/>
              <a:t>ar</a:t>
            </a:r>
            <a:r>
              <a:rPr lang="en-MY" dirty="0"/>
              <a:t> is the </a:t>
            </a:r>
            <a:r>
              <a:rPr lang="en-MY" dirty="0" err="1"/>
              <a:t>rth</a:t>
            </a:r>
            <a:r>
              <a:rPr lang="en-MY" dirty="0"/>
              <a:t>  ionisation fraction, U</a:t>
            </a:r>
            <a:r>
              <a:rPr lang="en-MY" baseline="-25000" dirty="0"/>
              <a:t>r</a:t>
            </a:r>
            <a:r>
              <a:rPr lang="en-MY" dirty="0"/>
              <a:t> and </a:t>
            </a:r>
            <a:r>
              <a:rPr lang="en-MY" dirty="0" err="1"/>
              <a:t>U</a:t>
            </a:r>
            <a:r>
              <a:rPr lang="en-MY" baseline="-25000" dirty="0" err="1"/>
              <a:t>er</a:t>
            </a:r>
            <a:r>
              <a:rPr lang="en-MY" dirty="0"/>
              <a:t> are the ionization and excitation energies per </a:t>
            </a:r>
            <a:r>
              <a:rPr lang="en-MY" dirty="0" err="1"/>
              <a:t>rth</a:t>
            </a:r>
            <a:r>
              <a:rPr lang="en-MY" dirty="0"/>
              <a:t>-ionised ion of mass m; R</a:t>
            </a:r>
            <a:r>
              <a:rPr lang="en-MY" baseline="-25000" dirty="0"/>
              <a:t>0</a:t>
            </a:r>
            <a:r>
              <a:rPr lang="en-MY" dirty="0"/>
              <a:t> is the Universal gas constant SI units and M is the molecular weight; D is the departure coefficient being the number of particles per original atom</a:t>
            </a:r>
          </a:p>
        </p:txBody>
      </p:sp>
    </p:spTree>
    <p:extLst>
      <p:ext uri="{BB962C8B-B14F-4D97-AF65-F5344CB8AC3E}">
        <p14:creationId xmlns:p14="http://schemas.microsoft.com/office/powerpoint/2010/main" val="781719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Generalised</a:t>
            </a:r>
            <a:r>
              <a:rPr lang="en-US" dirty="0" smtClean="0"/>
              <a:t> SHR include thermodynamics and radiation</a:t>
            </a:r>
            <a:endParaRPr lang="en-MY"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8214418" cy="188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47800" y="5257800"/>
            <a:ext cx="6629400" cy="753411"/>
          </a:xfrm>
          <a:prstGeom prst="rect">
            <a:avLst/>
          </a:prstGeom>
        </p:spPr>
        <p:txBody>
          <a:bodyPr wrap="square">
            <a:spAutoFit/>
          </a:bodyPr>
          <a:lstStyle/>
          <a:p>
            <a:pPr>
              <a:lnSpc>
                <a:spcPct val="115000"/>
              </a:lnSpc>
              <a:spcAft>
                <a:spcPts val="1000"/>
              </a:spcAft>
            </a:pPr>
            <a:r>
              <a:rPr lang="en-MY" sz="4000" spc="-15" dirty="0">
                <a:latin typeface="Times New Roman"/>
                <a:ea typeface="Calibri"/>
                <a:cs typeface="Times New Roman"/>
              </a:rPr>
              <a:t>F = 8(</a:t>
            </a:r>
            <a:r>
              <a:rPr lang="en-MY" sz="4000" spc="-15" dirty="0">
                <a:latin typeface="Symbol"/>
                <a:ea typeface="Calibri"/>
                <a:cs typeface="Times New Roman"/>
              </a:rPr>
              <a:t>p</a:t>
            </a:r>
            <a:r>
              <a:rPr lang="en-MY" sz="4000" spc="-15" dirty="0">
                <a:latin typeface="Times New Roman"/>
                <a:ea typeface="Calibri"/>
                <a:cs typeface="Times New Roman"/>
              </a:rPr>
              <a:t>(</a:t>
            </a:r>
            <a:r>
              <a:rPr lang="en-MY" sz="4000" spc="-15" dirty="0">
                <a:latin typeface="Symbol"/>
                <a:ea typeface="Calibri"/>
                <a:cs typeface="Times New Roman"/>
              </a:rPr>
              <a:t>g</a:t>
            </a:r>
            <a:r>
              <a:rPr lang="en-MY" sz="4000" spc="-15" dirty="0">
                <a:latin typeface="Times New Roman"/>
                <a:ea typeface="Calibri"/>
                <a:cs typeface="Times New Roman"/>
              </a:rPr>
              <a:t>-1)/</a:t>
            </a:r>
            <a:r>
              <a:rPr lang="en-MY" sz="4000" spc="-15" dirty="0">
                <a:latin typeface="Symbol"/>
                <a:ea typeface="Calibri"/>
                <a:cs typeface="Times New Roman"/>
              </a:rPr>
              <a:t>mg</a:t>
            </a:r>
            <a:r>
              <a:rPr lang="en-MY" sz="4000" spc="-15" dirty="0">
                <a:latin typeface="Times New Roman"/>
                <a:ea typeface="Calibri"/>
                <a:cs typeface="Times New Roman"/>
              </a:rPr>
              <a:t>)</a:t>
            </a:r>
            <a:r>
              <a:rPr lang="en-MY" sz="4000" spc="-15" baseline="30000" dirty="0">
                <a:latin typeface="Times New Roman"/>
                <a:ea typeface="Calibri"/>
                <a:cs typeface="Times New Roman"/>
              </a:rPr>
              <a:t>2</a:t>
            </a:r>
            <a:r>
              <a:rPr lang="en-MY" sz="4000" spc="-15" dirty="0">
                <a:latin typeface="Times New Roman"/>
                <a:ea typeface="Calibri"/>
                <a:cs typeface="Times New Roman"/>
              </a:rPr>
              <a:t>(</a:t>
            </a:r>
            <a:r>
              <a:rPr lang="en-MY" sz="4000" spc="-15" dirty="0" err="1">
                <a:latin typeface="Times New Roman"/>
                <a:ea typeface="Calibri"/>
                <a:cs typeface="Times New Roman"/>
              </a:rPr>
              <a:t>r</a:t>
            </a:r>
            <a:r>
              <a:rPr lang="en-MY" sz="4000" spc="-15" baseline="-25000" dirty="0" err="1">
                <a:latin typeface="Times New Roman"/>
                <a:ea typeface="Calibri"/>
                <a:cs typeface="Times New Roman"/>
              </a:rPr>
              <a:t>p</a:t>
            </a:r>
            <a:r>
              <a:rPr lang="en-MY" sz="4000" spc="-15" dirty="0">
                <a:latin typeface="Times New Roman"/>
                <a:ea typeface="Calibri"/>
                <a:cs typeface="Times New Roman"/>
              </a:rPr>
              <a:t>/</a:t>
            </a:r>
            <a:r>
              <a:rPr lang="en-MY" sz="4000" spc="-15" dirty="0" err="1">
                <a:latin typeface="Times New Roman"/>
                <a:ea typeface="Calibri"/>
                <a:cs typeface="Times New Roman"/>
              </a:rPr>
              <a:t>z</a:t>
            </a:r>
            <a:r>
              <a:rPr lang="en-MY" sz="4000" spc="-15" baseline="-25000" dirty="0" err="1">
                <a:latin typeface="Times New Roman"/>
                <a:ea typeface="Calibri"/>
                <a:cs typeface="Times New Roman"/>
              </a:rPr>
              <a:t>f</a:t>
            </a:r>
            <a:r>
              <a:rPr lang="en-MY" sz="4000" spc="-15" dirty="0">
                <a:latin typeface="Times New Roman"/>
                <a:ea typeface="Calibri"/>
                <a:cs typeface="Times New Roman"/>
              </a:rPr>
              <a:t>)</a:t>
            </a:r>
            <a:r>
              <a:rPr lang="en-MY" sz="4000" spc="-15" baseline="30000" dirty="0">
                <a:latin typeface="Times New Roman"/>
                <a:ea typeface="Calibri"/>
                <a:cs typeface="Times New Roman"/>
              </a:rPr>
              <a:t>2</a:t>
            </a:r>
            <a:r>
              <a:rPr lang="en-MY" sz="4000" spc="-15" dirty="0">
                <a:latin typeface="Times New Roman"/>
                <a:ea typeface="Calibri"/>
                <a:cs typeface="Times New Roman"/>
              </a:rPr>
              <a:t>(1/f</a:t>
            </a:r>
            <a:r>
              <a:rPr lang="en-MY" sz="4000" spc="-15" baseline="-25000" dirty="0">
                <a:latin typeface="Times New Roman"/>
                <a:ea typeface="Calibri"/>
                <a:cs typeface="Times New Roman"/>
              </a:rPr>
              <a:t>c</a:t>
            </a:r>
            <a:r>
              <a:rPr lang="en-MY" sz="4000" spc="-15" baseline="30000" dirty="0">
                <a:latin typeface="Times New Roman"/>
                <a:ea typeface="Calibri"/>
                <a:cs typeface="Times New Roman"/>
              </a:rPr>
              <a:t>2</a:t>
            </a:r>
            <a:r>
              <a:rPr lang="en-MY" sz="4000" spc="-15" dirty="0">
                <a:latin typeface="Times New Roman"/>
                <a:ea typeface="Calibri"/>
                <a:cs typeface="Times New Roman"/>
              </a:rPr>
              <a:t>I</a:t>
            </a:r>
            <a:r>
              <a:rPr lang="en-MY" sz="4000" spc="-15" baseline="30000" dirty="0">
                <a:latin typeface="Times New Roman"/>
                <a:ea typeface="Calibri"/>
                <a:cs typeface="Times New Roman"/>
              </a:rPr>
              <a:t>4</a:t>
            </a:r>
            <a:r>
              <a:rPr lang="en-MY" sz="4000" spc="-15" dirty="0">
                <a:latin typeface="Times New Roman"/>
                <a:ea typeface="Calibri"/>
                <a:cs typeface="Times New Roman"/>
              </a:rPr>
              <a:t>). </a:t>
            </a:r>
            <a:endParaRPr lang="en-MY" sz="4000" dirty="0">
              <a:ea typeface="Calibri"/>
              <a:cs typeface="Times New Roman"/>
            </a:endParaRPr>
          </a:p>
        </p:txBody>
      </p:sp>
    </p:spTree>
    <p:extLst>
      <p:ext uri="{BB962C8B-B14F-4D97-AF65-F5344CB8AC3E}">
        <p14:creationId xmlns:p14="http://schemas.microsoft.com/office/powerpoint/2010/main" val="2780710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latin typeface="Times New Roman" panose="02020603050405020304" pitchFamily="18" charset="0"/>
                <a:cs typeface="Times New Roman" panose="02020603050405020304" pitchFamily="18" charset="0"/>
              </a:rPr>
              <a:t>Generalised</a:t>
            </a:r>
            <a:r>
              <a:rPr lang="en-US" dirty="0">
                <a:latin typeface="Times New Roman" panose="02020603050405020304" pitchFamily="18" charset="0"/>
                <a:cs typeface="Times New Roman" panose="02020603050405020304" pitchFamily="18" charset="0"/>
              </a:rPr>
              <a:t> SHR include thermodynamics and radiation</a:t>
            </a:r>
            <a:endParaRPr lang="en-MY"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2438400"/>
            <a:ext cx="8229600" cy="2895600"/>
          </a:xfrm>
        </p:spPr>
        <p:txBody>
          <a:bodyPr/>
          <a:lstStyle/>
          <a:p>
            <a:r>
              <a:rPr lang="en-MY" dirty="0" smtClean="0">
                <a:latin typeface="Times New Roman" panose="02020603050405020304" pitchFamily="18" charset="0"/>
                <a:cs typeface="Times New Roman" panose="02020603050405020304" pitchFamily="18" charset="0"/>
              </a:rPr>
              <a:t>Such </a:t>
            </a:r>
            <a:r>
              <a:rPr lang="en-MY" dirty="0">
                <a:latin typeface="Times New Roman" panose="02020603050405020304" pitchFamily="18" charset="0"/>
                <a:cs typeface="Times New Roman" panose="02020603050405020304" pitchFamily="18" charset="0"/>
              </a:rPr>
              <a:t>a generalised treatment may be of use for standardising calculations; with a value of the generalised SHR reflecting both the thermodynamic as well as radiation energy content.</a:t>
            </a:r>
          </a:p>
          <a:p>
            <a:endParaRPr lang="en-MY" dirty="0"/>
          </a:p>
        </p:txBody>
      </p:sp>
    </p:spTree>
    <p:extLst>
      <p:ext uri="{BB962C8B-B14F-4D97-AF65-F5344CB8AC3E}">
        <p14:creationId xmlns:p14="http://schemas.microsoft.com/office/powerpoint/2010/main" val="3962087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292" y="533400"/>
            <a:ext cx="7924799"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00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3600" dirty="0" smtClean="0">
                <a:latin typeface="Times New Roman" panose="02020603050405020304" pitchFamily="18" charset="0"/>
                <a:cs typeface="Times New Roman" panose="02020603050405020304" pitchFamily="18" charset="0"/>
              </a:rPr>
              <a:t>Modelling radial phases</a:t>
            </a:r>
            <a:endParaRPr lang="en-MY" sz="3600" dirty="0">
              <a:latin typeface="Times New Roman" panose="02020603050405020304" pitchFamily="18" charset="0"/>
              <a:cs typeface="Times New Roman" panose="02020603050405020304" pitchFamily="18" charset="0"/>
            </a:endParaRPr>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6695135" cy="40596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5078544"/>
            <a:ext cx="7848600" cy="1477328"/>
          </a:xfrm>
          <a:prstGeom prst="rect">
            <a:avLst/>
          </a:prstGeom>
        </p:spPr>
        <p:txBody>
          <a:bodyPr wrap="square">
            <a:spAutoFit/>
          </a:bodyPr>
          <a:lstStyle/>
          <a:p>
            <a:r>
              <a:rPr lang="en-AU" dirty="0" smtClean="0">
                <a:latin typeface="Times New Roman" panose="02020603050405020304" pitchFamily="18" charset="0"/>
                <a:cs typeface="Times New Roman" panose="02020603050405020304" pitchFamily="18" charset="0"/>
              </a:rPr>
              <a:t>Radius vs time trajectories : </a:t>
            </a:r>
          </a:p>
          <a:p>
            <a:r>
              <a:rPr lang="en-AU" dirty="0" smtClean="0">
                <a:latin typeface="Times New Roman" panose="02020603050405020304" pitchFamily="18" charset="0"/>
                <a:cs typeface="Times New Roman" panose="02020603050405020304" pitchFamily="18" charset="0"/>
              </a:rPr>
              <a:t>radial inward shock phase when </a:t>
            </a:r>
            <a:r>
              <a:rPr lang="en-AU" dirty="0" err="1" smtClean="0">
                <a:latin typeface="Times New Roman" panose="02020603050405020304" pitchFamily="18" charset="0"/>
                <a:cs typeface="Times New Roman" panose="02020603050405020304" pitchFamily="18" charset="0"/>
              </a:rPr>
              <a:t>rs</a:t>
            </a:r>
            <a:r>
              <a:rPr lang="en-AU" dirty="0" smtClean="0">
                <a:latin typeface="Times New Roman" panose="02020603050405020304" pitchFamily="18" charset="0"/>
                <a:cs typeface="Times New Roman" panose="02020603050405020304" pitchFamily="18" charset="0"/>
              </a:rPr>
              <a:t> moves radially inwards, </a:t>
            </a:r>
          </a:p>
          <a:p>
            <a:r>
              <a:rPr lang="en-AU" dirty="0" smtClean="0">
                <a:latin typeface="Times New Roman" panose="02020603050405020304" pitchFamily="18" charset="0"/>
                <a:cs typeface="Times New Roman" panose="02020603050405020304" pitchFamily="18" charset="0"/>
              </a:rPr>
              <a:t>reflected shock (RS) phase when the reflected shock moves radially outwards, until it hits the incoming piston </a:t>
            </a:r>
            <a:r>
              <a:rPr lang="en-AU" dirty="0" err="1" smtClean="0">
                <a:latin typeface="Times New Roman" panose="02020603050405020304" pitchFamily="18" charset="0"/>
                <a:cs typeface="Times New Roman" panose="02020603050405020304" pitchFamily="18" charset="0"/>
              </a:rPr>
              <a:t>rp</a:t>
            </a:r>
            <a:r>
              <a:rPr lang="en-AU" dirty="0" smtClean="0">
                <a:latin typeface="Times New Roman" panose="02020603050405020304" pitchFamily="18" charset="0"/>
                <a:cs typeface="Times New Roman" panose="02020603050405020304" pitchFamily="18" charset="0"/>
              </a:rPr>
              <a:t> leading to the start of the pinch phase (</a:t>
            </a:r>
            <a:r>
              <a:rPr lang="en-AU" dirty="0" err="1" smtClean="0">
                <a:latin typeface="Times New Roman" panose="02020603050405020304" pitchFamily="18" charset="0"/>
                <a:cs typeface="Times New Roman" panose="02020603050405020304" pitchFamily="18" charset="0"/>
              </a:rPr>
              <a:t>tf</a:t>
            </a:r>
            <a:r>
              <a:rPr lang="en-AU" dirty="0" smtClean="0">
                <a:latin typeface="Times New Roman" panose="02020603050405020304" pitchFamily="18" charset="0"/>
                <a:cs typeface="Times New Roman" panose="02020603050405020304" pitchFamily="18" charset="0"/>
              </a:rPr>
              <a:t>) and finally the expanded column phase.</a:t>
            </a:r>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314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Typical radial computed trajectories</a:t>
            </a:r>
            <a:endParaRPr lang="en-MY" dirty="0">
              <a:latin typeface="Times New Roman" panose="02020603050405020304" pitchFamily="18" charset="0"/>
              <a:cs typeface="Times New Roman" panose="02020603050405020304" pitchFamily="18" charset="0"/>
            </a:endParaRPr>
          </a:p>
        </p:txBody>
      </p:sp>
      <p:pic>
        <p:nvPicPr>
          <p:cNvPr id="410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4997" y="1600200"/>
            <a:ext cx="725400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835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latin typeface="Times New Roman" panose="02020603050405020304" pitchFamily="18" charset="0"/>
                <a:cs typeface="Times New Roman" panose="02020603050405020304" pitchFamily="18" charset="0"/>
              </a:rPr>
              <a:t>From the first law of thermodynamics, t</a:t>
            </a:r>
            <a:r>
              <a:rPr lang="en-MY" sz="4000" dirty="0" smtClean="0">
                <a:latin typeface="Times New Roman" panose="02020603050405020304" pitchFamily="18" charset="0"/>
                <a:cs typeface="Times New Roman" panose="02020603050405020304" pitchFamily="18" charset="0"/>
              </a:rPr>
              <a:t>he equation governing PF compression is:</a:t>
            </a:r>
            <a:endParaRPr lang="en-MY" sz="4000" dirty="0">
              <a:latin typeface="Times New Roman" panose="02020603050405020304" pitchFamily="18" charset="0"/>
              <a:cs typeface="Times New Roman" panose="02020603050405020304" pitchFamily="18" charset="0"/>
            </a:endParaRPr>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438400"/>
            <a:ext cx="7475429" cy="172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95400" y="4629807"/>
            <a:ext cx="5943600" cy="923330"/>
          </a:xfrm>
          <a:prstGeom prst="rect">
            <a:avLst/>
          </a:prstGeom>
        </p:spPr>
        <p:txBody>
          <a:bodyPr wrap="square">
            <a:spAutoFit/>
          </a:bodyPr>
          <a:lstStyle/>
          <a:p>
            <a:pPr lvl="0"/>
            <a:r>
              <a:rPr lang="en-MY" dirty="0" err="1">
                <a:latin typeface="Times New Roman" panose="02020603050405020304" pitchFamily="18" charset="0"/>
                <a:cs typeface="Times New Roman" panose="02020603050405020304" pitchFamily="18" charset="0"/>
              </a:rPr>
              <a:t>Jalil</a:t>
            </a:r>
            <a:r>
              <a:rPr lang="en-MY" dirty="0">
                <a:latin typeface="Times New Roman" panose="02020603050405020304" pitchFamily="18" charset="0"/>
                <a:cs typeface="Times New Roman" panose="02020603050405020304" pitchFamily="18" charset="0"/>
              </a:rPr>
              <a:t> Ali. The Enhancement of Pinch </a:t>
            </a:r>
            <a:r>
              <a:rPr lang="en-MY" dirty="0" smtClean="0">
                <a:latin typeface="Times New Roman" panose="02020603050405020304" pitchFamily="18" charset="0"/>
                <a:cs typeface="Times New Roman" panose="02020603050405020304" pitchFamily="18" charset="0"/>
              </a:rPr>
              <a:t>Compression-</a:t>
            </a:r>
          </a:p>
          <a:p>
            <a:pPr lvl="0"/>
            <a:r>
              <a:rPr lang="en-MY" dirty="0" smtClean="0">
                <a:latin typeface="Times New Roman" panose="02020603050405020304" pitchFamily="18" charset="0"/>
                <a:cs typeface="Times New Roman" panose="02020603050405020304" pitchFamily="18" charset="0"/>
              </a:rPr>
              <a:t>A  </a:t>
            </a:r>
            <a:r>
              <a:rPr lang="en-MY" dirty="0">
                <a:latin typeface="Times New Roman" panose="02020603050405020304" pitchFamily="18" charset="0"/>
                <a:cs typeface="Times New Roman" panose="02020603050405020304" pitchFamily="18" charset="0"/>
              </a:rPr>
              <a:t>numerical Study. </a:t>
            </a:r>
            <a:endParaRPr lang="en-MY" dirty="0" smtClean="0">
              <a:latin typeface="Times New Roman" panose="02020603050405020304" pitchFamily="18" charset="0"/>
              <a:cs typeface="Times New Roman" panose="02020603050405020304" pitchFamily="18" charset="0"/>
            </a:endParaRPr>
          </a:p>
          <a:p>
            <a:pPr lvl="0"/>
            <a:r>
              <a:rPr lang="en-MY" dirty="0" smtClean="0">
                <a:latin typeface="Times New Roman" panose="02020603050405020304" pitchFamily="18" charset="0"/>
                <a:cs typeface="Times New Roman" panose="02020603050405020304" pitchFamily="18" charset="0"/>
              </a:rPr>
              <a:t>MSc </a:t>
            </a:r>
            <a:r>
              <a:rPr lang="en-MY" dirty="0">
                <a:latin typeface="Times New Roman" panose="02020603050405020304" pitchFamily="18" charset="0"/>
                <a:cs typeface="Times New Roman" panose="02020603050405020304" pitchFamily="18" charset="0"/>
              </a:rPr>
              <a:t>thesis. UM, Malaysia, 1986.</a:t>
            </a:r>
          </a:p>
        </p:txBody>
      </p:sp>
    </p:spTree>
    <p:extLst>
      <p:ext uri="{BB962C8B-B14F-4D97-AF65-F5344CB8AC3E}">
        <p14:creationId xmlns:p14="http://schemas.microsoft.com/office/powerpoint/2010/main" val="40921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First two terms of the compression equation</a:t>
            </a:r>
            <a:endParaRPr lang="en-MY"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Times New Roman" panose="02020603050405020304" pitchFamily="18" charset="0"/>
                <a:cs typeface="Times New Roman" panose="02020603050405020304" pitchFamily="18" charset="0"/>
              </a:rPr>
              <a:t>Inward compression: </a:t>
            </a:r>
            <a:r>
              <a:rPr lang="en-US" dirty="0" err="1">
                <a:latin typeface="Times New Roman" panose="02020603050405020304" pitchFamily="18" charset="0"/>
                <a:cs typeface="Times New Roman" panose="02020603050405020304" pitchFamily="18" charset="0"/>
              </a:rPr>
              <a:t>dr</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dt</a:t>
            </a:r>
            <a:r>
              <a:rPr lang="en-US" dirty="0">
                <a:latin typeface="Times New Roman" panose="02020603050405020304" pitchFamily="18" charset="0"/>
                <a:cs typeface="Times New Roman" panose="02020603050405020304" pitchFamily="18" charset="0"/>
              </a:rPr>
              <a:t> is negative. </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dI</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dt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term is negative </a:t>
            </a:r>
            <a:r>
              <a:rPr lang="en-US" dirty="0" smtClean="0">
                <a:latin typeface="Times New Roman" panose="02020603050405020304" pitchFamily="18" charset="0"/>
                <a:cs typeface="Times New Roman" panose="02020603050405020304" pitchFamily="18" charset="0"/>
              </a:rPr>
              <a:t>and this term opposes </a:t>
            </a:r>
            <a:r>
              <a:rPr lang="en-US" dirty="0">
                <a:latin typeface="Times New Roman" panose="02020603050405020304" pitchFamily="18" charset="0"/>
                <a:cs typeface="Times New Roman" panose="02020603050405020304" pitchFamily="18" charset="0"/>
              </a:rPr>
              <a:t>the compression</a:t>
            </a:r>
            <a:r>
              <a:rPr lang="en-US" dirty="0" smtClean="0">
                <a:latin typeface="Times New Roman" panose="02020603050405020304" pitchFamily="18" charset="0"/>
                <a:cs typeface="Times New Roman" panose="02020603050405020304" pitchFamily="18" charset="0"/>
              </a:rPr>
              <a:t>.</a:t>
            </a:r>
          </a:p>
          <a:p>
            <a:r>
              <a:rPr lang="en-US" dirty="0" smtClean="0"/>
              <a:t>low </a:t>
            </a:r>
            <a:r>
              <a:rPr lang="en-US" dirty="0"/>
              <a:t>radiation plasmas </a:t>
            </a:r>
            <a:r>
              <a:rPr lang="en-US" dirty="0" smtClean="0"/>
              <a:t>: </a:t>
            </a:r>
            <a:r>
              <a:rPr lang="en-US" dirty="0" err="1" smtClean="0"/>
              <a:t>dQ</a:t>
            </a:r>
            <a:r>
              <a:rPr lang="en-US" dirty="0" smtClean="0"/>
              <a:t>/</a:t>
            </a:r>
            <a:r>
              <a:rPr lang="en-US" dirty="0" err="1" smtClean="0"/>
              <a:t>dt</a:t>
            </a:r>
            <a:r>
              <a:rPr lang="en-US" dirty="0" smtClean="0"/>
              <a:t> </a:t>
            </a:r>
            <a:r>
              <a:rPr lang="en-US" dirty="0"/>
              <a:t>is </a:t>
            </a:r>
            <a:r>
              <a:rPr lang="en-US" dirty="0" smtClean="0"/>
              <a:t>negligible; </a:t>
            </a:r>
            <a:r>
              <a:rPr lang="en-US" dirty="0"/>
              <a:t>net value of </a:t>
            </a:r>
            <a:r>
              <a:rPr lang="en-US" dirty="0" smtClean="0"/>
              <a:t>(</a:t>
            </a:r>
            <a:r>
              <a:rPr lang="en-US" dirty="0"/>
              <a:t>the </a:t>
            </a:r>
            <a:r>
              <a:rPr lang="en-US" dirty="0" err="1"/>
              <a:t>dI</a:t>
            </a:r>
            <a:r>
              <a:rPr lang="en-US" dirty="0"/>
              <a:t>/</a:t>
            </a:r>
            <a:r>
              <a:rPr lang="en-US" dirty="0" err="1"/>
              <a:t>dt</a:t>
            </a:r>
            <a:r>
              <a:rPr lang="en-US" dirty="0"/>
              <a:t> and the </a:t>
            </a:r>
            <a:r>
              <a:rPr lang="en-US" dirty="0" err="1"/>
              <a:t>dz</a:t>
            </a:r>
            <a:r>
              <a:rPr lang="en-US" baseline="-25000" dirty="0" err="1"/>
              <a:t>f</a:t>
            </a:r>
            <a:r>
              <a:rPr lang="en-US" dirty="0"/>
              <a:t>/</a:t>
            </a:r>
            <a:r>
              <a:rPr lang="en-US" dirty="0" err="1"/>
              <a:t>dt</a:t>
            </a:r>
            <a:r>
              <a:rPr lang="en-US" dirty="0"/>
              <a:t> terms) </a:t>
            </a:r>
            <a:r>
              <a:rPr lang="en-US" dirty="0" smtClean="0"/>
              <a:t>determines </a:t>
            </a:r>
            <a:r>
              <a:rPr lang="en-US" dirty="0"/>
              <a:t>the compression. </a:t>
            </a:r>
            <a:r>
              <a:rPr lang="en-US" dirty="0" smtClean="0"/>
              <a:t> The </a:t>
            </a:r>
            <a:r>
              <a:rPr lang="en-US" dirty="0" err="1"/>
              <a:t>dI</a:t>
            </a:r>
            <a:r>
              <a:rPr lang="en-US" dirty="0"/>
              <a:t>/</a:t>
            </a:r>
            <a:r>
              <a:rPr lang="en-US" dirty="0" err="1"/>
              <a:t>dt</a:t>
            </a:r>
            <a:r>
              <a:rPr lang="en-US" dirty="0"/>
              <a:t> term </a:t>
            </a:r>
            <a:r>
              <a:rPr lang="en-US" dirty="0" smtClean="0"/>
              <a:t>opposes  </a:t>
            </a:r>
            <a:r>
              <a:rPr lang="en-US" dirty="0"/>
              <a:t>the compression, it </a:t>
            </a:r>
            <a:r>
              <a:rPr lang="en-US" dirty="0" smtClean="0"/>
              <a:t>is </a:t>
            </a:r>
            <a:r>
              <a:rPr lang="en-US" dirty="0" err="1" smtClean="0"/>
              <a:t>dz</a:t>
            </a:r>
            <a:r>
              <a:rPr lang="en-US" baseline="-25000" dirty="0" err="1" smtClean="0"/>
              <a:t>f</a:t>
            </a:r>
            <a:r>
              <a:rPr lang="en-US" dirty="0" smtClean="0"/>
              <a:t>/</a:t>
            </a:r>
            <a:r>
              <a:rPr lang="en-US" dirty="0" err="1" smtClean="0"/>
              <a:t>dt</a:t>
            </a:r>
            <a:r>
              <a:rPr lang="en-US" dirty="0" smtClean="0"/>
              <a:t> </a:t>
            </a:r>
            <a:r>
              <a:rPr lang="en-US" dirty="0"/>
              <a:t>terms </a:t>
            </a:r>
            <a:r>
              <a:rPr lang="en-US" dirty="0" smtClean="0"/>
              <a:t>that provides </a:t>
            </a:r>
            <a:r>
              <a:rPr lang="en-US" dirty="0"/>
              <a:t>the negative value of </a:t>
            </a:r>
            <a:r>
              <a:rPr lang="en-US" dirty="0" err="1"/>
              <a:t>dr</a:t>
            </a:r>
            <a:r>
              <a:rPr lang="en-US" baseline="-25000" dirty="0" err="1"/>
              <a:t>p</a:t>
            </a:r>
            <a:r>
              <a:rPr lang="en-US" dirty="0"/>
              <a:t>/</a:t>
            </a:r>
            <a:r>
              <a:rPr lang="en-US" dirty="0" err="1"/>
              <a:t>dt</a:t>
            </a:r>
            <a:r>
              <a:rPr lang="en-US" dirty="0"/>
              <a:t> needed for the inward compression. </a:t>
            </a:r>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5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comparison: Ne vs D</a:t>
            </a:r>
            <a:endParaRPr lang="en-MY" dirty="0"/>
          </a:p>
        </p:txBody>
      </p:sp>
      <p:sp>
        <p:nvSpPr>
          <p:cNvPr id="3" name="Content Placeholder 2"/>
          <p:cNvSpPr>
            <a:spLocks noGrp="1"/>
          </p:cNvSpPr>
          <p:nvPr>
            <p:ph idx="1"/>
          </p:nvPr>
        </p:nvSpPr>
        <p:spPr/>
        <p:txBody>
          <a:bodyPr>
            <a:normAutofit fontScale="92500" lnSpcReduction="20000"/>
          </a:bodyPr>
          <a:lstStyle/>
          <a:p>
            <a:r>
              <a:rPr lang="en-US" dirty="0"/>
              <a:t>The net value of these first two terms is:</a:t>
            </a:r>
            <a:endParaRPr lang="en-MY" dirty="0"/>
          </a:p>
          <a:p>
            <a:r>
              <a:rPr lang="en-US" dirty="0"/>
              <a:t>-</a:t>
            </a:r>
            <a:r>
              <a:rPr lang="en-US" dirty="0">
                <a:solidFill>
                  <a:srgbClr val="FF0000"/>
                </a:solidFill>
              </a:rPr>
              <a:t>(1 /(</a:t>
            </a:r>
            <a:r>
              <a:rPr lang="en-US" dirty="0">
                <a:solidFill>
                  <a:srgbClr val="FF0000"/>
                </a:solidFill>
                <a:latin typeface="Symbol" panose="05050102010706020507" pitchFamily="18" charset="2"/>
              </a:rPr>
              <a:t>g</a:t>
            </a:r>
            <a:r>
              <a:rPr lang="en-US" dirty="0">
                <a:solidFill>
                  <a:srgbClr val="FF0000"/>
                </a:solidFill>
              </a:rPr>
              <a:t>-1)) </a:t>
            </a:r>
            <a:r>
              <a:rPr lang="en-US" dirty="0"/>
              <a:t>[(</a:t>
            </a:r>
            <a:r>
              <a:rPr lang="en-US" dirty="0">
                <a:latin typeface="Symbol" panose="05050102010706020507" pitchFamily="18" charset="2"/>
              </a:rPr>
              <a:t>g</a:t>
            </a:r>
            <a:r>
              <a:rPr lang="en-US" dirty="0"/>
              <a:t>/(</a:t>
            </a:r>
            <a:r>
              <a:rPr lang="en-US" dirty="0">
                <a:latin typeface="Symbol" panose="05050102010706020507" pitchFamily="18" charset="2"/>
              </a:rPr>
              <a:t>g</a:t>
            </a:r>
            <a:r>
              <a:rPr lang="en-US" dirty="0"/>
              <a:t>+1))(</a:t>
            </a:r>
            <a:r>
              <a:rPr lang="en-US" dirty="0" err="1"/>
              <a:t>r</a:t>
            </a:r>
            <a:r>
              <a:rPr lang="en-US" baseline="-25000" dirty="0" err="1"/>
              <a:t>p</a:t>
            </a:r>
            <a:r>
              <a:rPr lang="en-US" dirty="0"/>
              <a:t>/</a:t>
            </a:r>
            <a:r>
              <a:rPr lang="en-US" dirty="0" err="1"/>
              <a:t>z</a:t>
            </a:r>
            <a:r>
              <a:rPr lang="en-US" baseline="-25000" dirty="0" err="1"/>
              <a:t>f</a:t>
            </a:r>
            <a:r>
              <a:rPr lang="en-US" dirty="0"/>
              <a:t>) (</a:t>
            </a:r>
            <a:r>
              <a:rPr lang="en-US" dirty="0" err="1"/>
              <a:t>dz</a:t>
            </a:r>
            <a:r>
              <a:rPr lang="en-US" baseline="-25000" dirty="0" err="1"/>
              <a:t>f</a:t>
            </a:r>
            <a:r>
              <a:rPr lang="en-US" dirty="0"/>
              <a:t>/</a:t>
            </a:r>
            <a:r>
              <a:rPr lang="en-US" dirty="0" err="1"/>
              <a:t>dt</a:t>
            </a:r>
            <a:r>
              <a:rPr lang="en-US" dirty="0"/>
              <a:t>) +(</a:t>
            </a:r>
            <a:r>
              <a:rPr lang="en-US" dirty="0" err="1"/>
              <a:t>r</a:t>
            </a:r>
            <a:r>
              <a:rPr lang="en-US" baseline="-25000" dirty="0" err="1"/>
              <a:t>p</a:t>
            </a:r>
            <a:r>
              <a:rPr lang="en-US" dirty="0"/>
              <a:t>/I) </a:t>
            </a:r>
            <a:r>
              <a:rPr lang="en-US" dirty="0" smtClean="0"/>
              <a:t>(</a:t>
            </a:r>
            <a:r>
              <a:rPr lang="en-US" dirty="0" err="1" smtClean="0"/>
              <a:t>dI</a:t>
            </a:r>
            <a:r>
              <a:rPr lang="en-US" dirty="0" smtClean="0"/>
              <a:t>/</a:t>
            </a:r>
            <a:r>
              <a:rPr lang="en-US" dirty="0" err="1" smtClean="0"/>
              <a:t>dt</a:t>
            </a:r>
            <a:r>
              <a:rPr lang="en-US" dirty="0" smtClean="0"/>
              <a:t>)]</a:t>
            </a:r>
          </a:p>
          <a:p>
            <a:r>
              <a:rPr lang="en-US" dirty="0" smtClean="0"/>
              <a:t>In D- </a:t>
            </a:r>
            <a:r>
              <a:rPr lang="en-US" dirty="0"/>
              <a:t>fully ionized in a </a:t>
            </a:r>
            <a:r>
              <a:rPr lang="en-US" dirty="0" smtClean="0"/>
              <a:t>PF pinch- </a:t>
            </a:r>
            <a:r>
              <a:rPr lang="en-US" dirty="0"/>
              <a:t>f </a:t>
            </a:r>
            <a:r>
              <a:rPr lang="en-US" dirty="0" smtClean="0"/>
              <a:t>=3, </a:t>
            </a:r>
            <a:r>
              <a:rPr lang="en-US" dirty="0" smtClean="0">
                <a:latin typeface="Symbol" panose="05050102010706020507" pitchFamily="18" charset="2"/>
              </a:rPr>
              <a:t>g</a:t>
            </a:r>
            <a:r>
              <a:rPr lang="en-US" dirty="0" smtClean="0"/>
              <a:t> = 5/3.  </a:t>
            </a:r>
            <a:r>
              <a:rPr lang="en-US" dirty="0"/>
              <a:t>This factor (1 /(</a:t>
            </a:r>
            <a:r>
              <a:rPr lang="en-US" dirty="0">
                <a:latin typeface="Symbol" panose="05050102010706020507" pitchFamily="18" charset="2"/>
              </a:rPr>
              <a:t>g</a:t>
            </a:r>
            <a:r>
              <a:rPr lang="en-US" dirty="0"/>
              <a:t>-1)) has a value of </a:t>
            </a:r>
            <a:r>
              <a:rPr lang="en-US" dirty="0" smtClean="0"/>
              <a:t>1.5.</a:t>
            </a:r>
            <a:endParaRPr lang="en-MY" dirty="0"/>
          </a:p>
          <a:p>
            <a:r>
              <a:rPr lang="en-US" dirty="0"/>
              <a:t>Compare this to the case of Ne which is </a:t>
            </a:r>
            <a:r>
              <a:rPr lang="en-US" dirty="0" smtClean="0"/>
              <a:t>freely ionizing </a:t>
            </a:r>
            <a:r>
              <a:rPr lang="en-US" dirty="0"/>
              <a:t>in a </a:t>
            </a:r>
            <a:r>
              <a:rPr lang="en-US" dirty="0" smtClean="0"/>
              <a:t>PF pinch with </a:t>
            </a:r>
            <a:r>
              <a:rPr lang="en-US" dirty="0" smtClean="0">
                <a:latin typeface="Symbol" panose="05050102010706020507" pitchFamily="18" charset="2"/>
              </a:rPr>
              <a:t>g</a:t>
            </a:r>
            <a:r>
              <a:rPr lang="en-US" dirty="0" smtClean="0"/>
              <a:t> </a:t>
            </a:r>
            <a:r>
              <a:rPr lang="en-US" dirty="0"/>
              <a:t>of 1.3. This factor (1 /(</a:t>
            </a:r>
            <a:r>
              <a:rPr lang="en-US" dirty="0">
                <a:latin typeface="Symbol" panose="05050102010706020507" pitchFamily="18" charset="2"/>
              </a:rPr>
              <a:t>g</a:t>
            </a:r>
            <a:r>
              <a:rPr lang="en-US" dirty="0"/>
              <a:t>-1)) has a value of </a:t>
            </a:r>
            <a:r>
              <a:rPr lang="en-US" dirty="0" smtClean="0"/>
              <a:t>3.3; more than twice the case of deuterium.</a:t>
            </a:r>
          </a:p>
          <a:p>
            <a:r>
              <a:rPr lang="en-US" dirty="0" smtClean="0"/>
              <a:t>Thus in neon, the dynamic compression is more than in deuterium</a:t>
            </a:r>
            <a:endParaRPr lang="en-MY" dirty="0"/>
          </a:p>
          <a:p>
            <a:endParaRPr lang="en-MY" dirty="0"/>
          </a:p>
        </p:txBody>
      </p:sp>
    </p:spTree>
    <p:extLst>
      <p:ext uri="{BB962C8B-B14F-4D97-AF65-F5344CB8AC3E}">
        <p14:creationId xmlns:p14="http://schemas.microsoft.com/office/powerpoint/2010/main" val="2630928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1399</Words>
  <Application>Microsoft Office PowerPoint</Application>
  <PresentationFormat>On-screen Show (4:3)</PresentationFormat>
  <Paragraphs>116</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Compression Mechanisms in the Plasma Focus Pinch  S. Lee1,2,3,4, S. H. Saw1,2, Jalil Ali5  </vt:lpstr>
      <vt:lpstr>PowerPoint Presentation</vt:lpstr>
      <vt:lpstr>PowerPoint Presentation</vt:lpstr>
      <vt:lpstr>PowerPoint Presentation</vt:lpstr>
      <vt:lpstr>Modelling radial phases</vt:lpstr>
      <vt:lpstr>Typical radial computed trajectories</vt:lpstr>
      <vt:lpstr> From the first law of thermodynamics, the equation governing PF compression is:</vt:lpstr>
      <vt:lpstr>First two terms of the compression equation</vt:lpstr>
      <vt:lpstr>A comparison: Ne vs D</vt:lpstr>
      <vt:lpstr>More generally: Effect of specific heat ratio on compression</vt:lpstr>
      <vt:lpstr>         Specific heat ratio and compressibility regimes          Regimes of compressibility showing the least compressible (f = 2, g = 2), ideal reference compression (f  = 3, g = 3), freely ionizing regime, SHR  due to thermodynamics (exclude radiation losses) (f = 4-20, g = 1.4 – 1.1) and infinitely compressible ( f  = infinity, g = 1)</vt:lpstr>
      <vt:lpstr>Numerical experiments are run on NX2</vt:lpstr>
      <vt:lpstr> PF pinch temperature: 1-10 x106 K or 100 eV to 1 keV;    Deuterium is fully ionized; SHR=1.6667   effectively  f=3;  </vt:lpstr>
      <vt:lpstr>Deuterium, f = 3; negligible radiation; dQ/dt minimal effect; slightly opposes compression, minimum pinch radius ratio versus pressure- Reference compression,  </vt:lpstr>
      <vt:lpstr> From the first law of thermodynamics, the equation governing PF compression is:</vt:lpstr>
      <vt:lpstr>Effect of dQ/dt</vt:lpstr>
      <vt:lpstr>He is fully ionized; SHR= 1.6667 effectively  f=3 Also negligible radiation- compression similar to D </vt:lpstr>
      <vt:lpstr>Ne is operated : 200 - 500 eV so that 8-th and 9th -ionized; H-like and He-like for characteristic Ne radiation.  SHR = 1.3 -1.5 ;    radiation is line, radiation power becoming  significant  compared to dynamic power and Joule heating power  Neon ionization versus temperature- showing typical pinch regime. Eleven traces represent 0, 1st , …… 10th ionization fractions from left to right as temperature increases.   </vt:lpstr>
      <vt:lpstr> Neon: SHR (including ionization energy) vs temperature </vt:lpstr>
      <vt:lpstr>NX2: Computations of pinch properties in neon as a function of pressure</vt:lpstr>
      <vt:lpstr>NX2 in neon:  Radius ratio vs P0, showing thermodynamically enhanced (Th E) regime and radiation-enhanced (RE) regime.</vt:lpstr>
      <vt:lpstr>Ar freely ionizing region: SHR ~ 1.4   f~ 5 Zeff ~ 10 - 16  ; radiation is line, radiation power dominant compared to dynamic and joule heating power </vt:lpstr>
      <vt:lpstr>Ar- Properties as functions of pressure</vt:lpstr>
      <vt:lpstr>Ar- Compression versus P0</vt:lpstr>
      <vt:lpstr>Kr freely ionizing region; SHR~ 1.3 – 1.4  f~ 5-7  Zeff averages 20 ; radiation is line, radiation power is overwhelming compared to dynamic and joule heating power </vt:lpstr>
      <vt:lpstr>PowerPoint Presentation</vt:lpstr>
      <vt:lpstr>Kr- Properties as functions of pressure</vt:lpstr>
      <vt:lpstr>Kr- Compression versus P0</vt:lpstr>
      <vt:lpstr>Xe freely ionizing    SHR 1.3-1.4    f ~5-7    ; radiation is line, radiation power is overwhelming compared to dynamic and joule heating power </vt:lpstr>
      <vt:lpstr>Xe- Properties as functions of pressure</vt:lpstr>
      <vt:lpstr>Kr- Compression versus P0</vt:lpstr>
      <vt:lpstr>Experimental results: Measured radial dynamics on INTI PF at 12 kV, 0.5 Torr Kr (using fitted current technique)</vt:lpstr>
      <vt:lpstr>Measured using current fitting technique</vt:lpstr>
      <vt:lpstr>HED states in PF Pinch</vt:lpstr>
      <vt:lpstr>Conclusions</vt:lpstr>
      <vt:lpstr>Scaling law for kmin</vt:lpstr>
      <vt:lpstr>SHR including ionisation energies</vt:lpstr>
      <vt:lpstr>Generalised SHR include thermodynamics and radiation</vt:lpstr>
      <vt:lpstr>Generalised SHR include thermodynamics and radiation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Compression Mechanisms in PF</dc:title>
  <dc:creator>Sing</dc:creator>
  <cp:lastModifiedBy>Sing</cp:lastModifiedBy>
  <cp:revision>38</cp:revision>
  <dcterms:created xsi:type="dcterms:W3CDTF">2016-08-31T11:53:53Z</dcterms:created>
  <dcterms:modified xsi:type="dcterms:W3CDTF">2016-11-27T14:43:09Z</dcterms:modified>
</cp:coreProperties>
</file>