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18" r:id="rId6"/>
    <p:sldId id="260" r:id="rId7"/>
    <p:sldId id="261" r:id="rId8"/>
    <p:sldId id="264" r:id="rId9"/>
    <p:sldId id="270" r:id="rId10"/>
    <p:sldId id="263" r:id="rId11"/>
    <p:sldId id="302" r:id="rId12"/>
    <p:sldId id="271" r:id="rId13"/>
    <p:sldId id="272" r:id="rId14"/>
    <p:sldId id="311" r:id="rId15"/>
    <p:sldId id="278" r:id="rId16"/>
    <p:sldId id="276" r:id="rId17"/>
    <p:sldId id="279" r:id="rId18"/>
    <p:sldId id="274" r:id="rId19"/>
    <p:sldId id="275" r:id="rId20"/>
    <p:sldId id="268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309" r:id="rId30"/>
    <p:sldId id="290" r:id="rId31"/>
    <p:sldId id="312" r:id="rId32"/>
    <p:sldId id="287" r:id="rId33"/>
    <p:sldId id="301" r:id="rId34"/>
    <p:sldId id="291" r:id="rId35"/>
    <p:sldId id="292" r:id="rId36"/>
    <p:sldId id="306" r:id="rId37"/>
    <p:sldId id="293" r:id="rId38"/>
    <p:sldId id="294" r:id="rId39"/>
    <p:sldId id="295" r:id="rId40"/>
    <p:sldId id="304" r:id="rId41"/>
    <p:sldId id="305" r:id="rId42"/>
    <p:sldId id="299" r:id="rId43"/>
    <p:sldId id="307" r:id="rId44"/>
    <p:sldId id="313" r:id="rId45"/>
    <p:sldId id="319" r:id="rId46"/>
    <p:sldId id="316" r:id="rId47"/>
    <p:sldId id="314" r:id="rId48"/>
    <p:sldId id="315" r:id="rId49"/>
    <p:sldId id="300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4637" autoAdjust="0"/>
  </p:normalViewPr>
  <p:slideViewPr>
    <p:cSldViewPr>
      <p:cViewPr>
        <p:scale>
          <a:sx n="90" d="100"/>
          <a:sy n="90" d="100"/>
        </p:scale>
        <p:origin x="-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0EB61-4037-452D-80C8-E9D999794C67}" type="datetimeFigureOut">
              <a:rPr lang="en-MY" smtClean="0"/>
              <a:t>25/11/2017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EFF0-7857-438E-9210-2F15F7808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682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EFF0-7857-438E-9210-2F15F780846D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548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EFF0-7857-438E-9210-2F15F780846D}" type="slidenum">
              <a:rPr lang="en-MY" smtClean="0"/>
              <a:t>40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476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358-CEA6-48DE-BA2D-92C45AFD3F45}" type="datetime1">
              <a:rPr lang="en-MY" smtClean="0"/>
              <a:t>25/11/2017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984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752B-33F3-4A30-9CD9-BF8074014CFE}" type="datetime1">
              <a:rPr lang="en-MY" smtClean="0"/>
              <a:t>25/11/2017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263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3792-6D72-469A-9562-44C85A1D5C8D}" type="datetime1">
              <a:rPr lang="en-MY" smtClean="0"/>
              <a:t>25/11/2017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043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</p:spPr>
        <p:txBody>
          <a:bodyPr/>
          <a:lstStyle/>
          <a:p>
            <a:fld id="{079FC351-9303-4C43-9B3D-29F2C63387FB}" type="datetime1">
              <a:rPr lang="en-MY" smtClean="0"/>
              <a:t>25/11/2017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629400" cy="365125"/>
          </a:xfrm>
        </p:spPr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77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0C56-A9AC-46CF-816A-AB025406C964}" type="datetime1">
              <a:rPr lang="en-MY" smtClean="0"/>
              <a:t>25/11/2017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112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C5A-C6AB-4CE6-B33E-2E8F9682811F}" type="datetime1">
              <a:rPr lang="en-MY" smtClean="0"/>
              <a:t>25/11/2017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948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250-78D9-4493-9B85-F61A3AF5EB8C}" type="datetime1">
              <a:rPr lang="en-MY" smtClean="0"/>
              <a:t>25/11/2017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148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C5B2-5C41-4338-8EA1-8E92F4A21D67}" type="datetime1">
              <a:rPr lang="en-MY" smtClean="0"/>
              <a:t>25/11/2017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350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C7CF-569A-424F-9913-7FDB5A11EB45}" type="datetime1">
              <a:rPr lang="en-MY" smtClean="0"/>
              <a:t>25/11/2017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853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5315-1A18-496E-B85A-6EC0DA157A39}" type="datetime1">
              <a:rPr lang="en-MY" smtClean="0"/>
              <a:t>25/11/2017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042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F2A1-193A-445C-B9C0-7BD40FF4E887}" type="datetime1">
              <a:rPr lang="en-MY" smtClean="0"/>
              <a:t>25/11/2017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95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0A89-FE39-49C5-A6E4-3D8977A1B85A}" type="datetime1">
              <a:rPr lang="en-MY" smtClean="0"/>
              <a:t>25/11/2017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BE29-FCA0-460D-B8D2-AC00018776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30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da.org/wpcms/wp-content/uploads/2012/10/dec05-aere-gpr1807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smafocus.net/IPFS/modelpackage/File1RADPF.htm" TargetMode="External"/><Relationship Id="rId2" Type="http://schemas.openxmlformats.org/officeDocument/2006/relationships/hyperlink" Target="http://indico.ictp.it/event/a09172/session/46/contribution/28/material/1/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fda.org/wpcms/wp-content/uploads/2012/10/dec05-aere-gpr1807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From Beam-target to Thermonuclear Fusion in the Dense Plasma Focus </a:t>
            </a:r>
            <a:r>
              <a:rPr lang="en-US" sz="3600" b="1" dirty="0" smtClean="0"/>
              <a:t>Pinch: Energy throughput scaling</a:t>
            </a:r>
            <a:r>
              <a:rPr lang="en-MY" sz="3600" dirty="0"/>
              <a:t/>
            </a:r>
            <a:br>
              <a:rPr lang="en-MY" sz="3600" dirty="0"/>
            </a:br>
            <a:endParaRPr lang="en-MY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934200" cy="1447800"/>
          </a:xfrm>
        </p:spPr>
        <p:txBody>
          <a:bodyPr>
            <a:normAutofit fontScale="70000" lnSpcReduction="20000"/>
          </a:bodyPr>
          <a:lstStyle/>
          <a:p>
            <a:r>
              <a:rPr lang="en-GB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1,2,3,4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Lee,  </a:t>
            </a:r>
            <a:r>
              <a:rPr lang="en-GB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H Saw</a:t>
            </a:r>
            <a:endParaRPr lang="en-GB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Department, University of Malaya, 50603 Kuala Lumpur, Malaysia</a:t>
            </a:r>
            <a:endParaRPr lang="en-M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Plasma Focus Studies, 32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Oakpark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Chadstone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VIC3148,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</a:p>
          <a:p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71800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Malaysia</a:t>
            </a:r>
            <a:endParaRPr lang="en-M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University, 71800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97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 circuit representation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10</a:t>
            </a:fld>
            <a:endParaRPr lang="en-MY"/>
          </a:p>
        </p:txBody>
      </p:sp>
      <p:pic>
        <p:nvPicPr>
          <p:cNvPr id="4098" name="Picture 2" descr="C:\Users\Sing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61" y="2198687"/>
            <a:ext cx="5182839" cy="37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Initial hope: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~ E</a:t>
            </a:r>
            <a:r>
              <a:rPr lang="en-US" sz="2800" baseline="-25000" dirty="0" smtClean="0"/>
              <a:t>0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[2],</a:t>
            </a:r>
            <a:r>
              <a:rPr lang="en-US" sz="2400" dirty="0" smtClean="0"/>
              <a:t>suggesting breakeven at hundreds MJ .</a:t>
            </a:r>
            <a:br>
              <a:rPr lang="en-US" sz="2400" dirty="0" smtClean="0"/>
            </a:br>
            <a:r>
              <a:rPr lang="en-US" sz="2400" dirty="0" smtClean="0"/>
              <a:t>However dominance of dynamic resistance for very large capacitor banks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causes current- scaling deterioration [3], leading to yield- scaling deterioration </a:t>
            </a:r>
            <a:r>
              <a:rPr lang="en-US" sz="2400" dirty="0"/>
              <a:t>to </a:t>
            </a:r>
            <a:r>
              <a:rPr lang="en-US" sz="2400" dirty="0" err="1"/>
              <a:t>Y</a:t>
            </a:r>
            <a:r>
              <a:rPr lang="en-US" sz="2400" baseline="-25000" dirty="0" err="1"/>
              <a:t>n</a:t>
            </a:r>
            <a:r>
              <a:rPr lang="en-US" sz="2400" dirty="0" smtClean="0"/>
              <a:t> ~ E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0.8</a:t>
            </a:r>
            <a:r>
              <a:rPr lang="en-US" sz="2400" dirty="0" smtClean="0"/>
              <a:t>– suggests </a:t>
            </a:r>
            <a:r>
              <a:rPr lang="en-US" sz="2400" dirty="0" smtClean="0">
                <a:solidFill>
                  <a:srgbClr val="FF0000"/>
                </a:solidFill>
              </a:rPr>
              <a:t>no break-even </a:t>
            </a:r>
            <a:r>
              <a:rPr lang="en-US" sz="2400" b="1" dirty="0" smtClean="0">
                <a:solidFill>
                  <a:srgbClr val="FF0000"/>
                </a:solidFill>
              </a:rPr>
              <a:t>unless</a:t>
            </a:r>
            <a:r>
              <a:rPr lang="en-US" sz="2400" dirty="0" smtClean="0"/>
              <a:t> capacitor voltages are greatly increased [4] aided by increase in pressure [4].</a:t>
            </a:r>
            <a:endParaRPr lang="en-MY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11</a:t>
            </a:fld>
            <a:endParaRPr lang="en-MY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9750"/>
            <a:ext cx="60960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 smtClean="0"/>
              <a:t>I: </a:t>
            </a:r>
            <a:r>
              <a:rPr lang="fr-FR" sz="3100" b="1" dirty="0" err="1" smtClean="0"/>
              <a:t>Some</a:t>
            </a:r>
            <a:r>
              <a:rPr lang="fr-FR" sz="3100" b="1" dirty="0" smtClean="0"/>
              <a:t> background concepts for DPF: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/>
              <a:t>1. </a:t>
            </a:r>
            <a:r>
              <a:rPr lang="fr-FR" sz="3600" b="1" dirty="0" err="1" smtClean="0"/>
              <a:t>Electromagnetic</a:t>
            </a:r>
            <a:r>
              <a:rPr lang="fr-FR" sz="3600" b="1" dirty="0" smtClean="0"/>
              <a:t> </a:t>
            </a:r>
            <a:r>
              <a:rPr lang="fr-FR" sz="3600" b="1" dirty="0"/>
              <a:t>drive</a:t>
            </a:r>
            <a:r>
              <a:rPr lang="fr-FR" sz="3600" dirty="0"/>
              <a:t>: 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Interaction of electric current and magnetic field (JXB) </a:t>
            </a:r>
            <a:r>
              <a:rPr lang="en-US" dirty="0" smtClean="0"/>
              <a:t>produces </a:t>
            </a:r>
            <a:r>
              <a:rPr lang="en-US" dirty="0"/>
              <a:t>high plasma speeds and temperature. Electromagnetic drive is efficient when the magnetic Reynolds number M</a:t>
            </a:r>
            <a:r>
              <a:rPr lang="en-US" baseline="-25000" dirty="0"/>
              <a:t>RN</a:t>
            </a:r>
            <a:r>
              <a:rPr lang="en-US" dirty="0"/>
              <a:t> is high. </a:t>
            </a: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71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2. </a:t>
            </a:r>
            <a:r>
              <a:rPr lang="fr-FR" sz="4000" b="1" dirty="0" err="1" smtClean="0"/>
              <a:t>Magnetic</a:t>
            </a:r>
            <a:r>
              <a:rPr lang="fr-FR" sz="4000" b="1" dirty="0" smtClean="0"/>
              <a:t> </a:t>
            </a:r>
            <a:r>
              <a:rPr lang="fr-FR" sz="4000" b="1" dirty="0" err="1"/>
              <a:t>Reynold’s</a:t>
            </a:r>
            <a:r>
              <a:rPr lang="fr-FR" sz="4000" b="1" dirty="0"/>
              <a:t> </a:t>
            </a:r>
            <a:r>
              <a:rPr lang="fr-FR" sz="4000" b="1" dirty="0" err="1"/>
              <a:t>number</a:t>
            </a:r>
            <a:r>
              <a:rPr lang="fr-FR" sz="4000" b="1" dirty="0"/>
              <a:t> </a:t>
            </a:r>
            <a:r>
              <a:rPr lang="fr-FR" sz="4000" b="1" dirty="0" smtClean="0"/>
              <a:t>M</a:t>
            </a:r>
            <a:r>
              <a:rPr lang="fr-FR" sz="4000" b="1" baseline="-25000" dirty="0" smtClean="0"/>
              <a:t>RN </a:t>
            </a:r>
            <a:r>
              <a:rPr lang="fr-FR" sz="4000" b="1" dirty="0" smtClean="0"/>
              <a:t>and speed factor S</a:t>
            </a:r>
            <a:r>
              <a:rPr lang="fr-FR" sz="4000" dirty="0" smtClean="0"/>
              <a:t>: 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For </a:t>
            </a:r>
            <a:r>
              <a:rPr lang="en-US" dirty="0"/>
              <a:t>electromagnetic </a:t>
            </a:r>
            <a:r>
              <a:rPr lang="en-US" dirty="0" err="1" smtClean="0"/>
              <a:t>em</a:t>
            </a:r>
            <a:r>
              <a:rPr lang="en-US" dirty="0" smtClean="0"/>
              <a:t> drive </a:t>
            </a:r>
            <a:r>
              <a:rPr lang="en-US" dirty="0"/>
              <a:t>to be efficient, the condition is that M</a:t>
            </a:r>
            <a:r>
              <a:rPr lang="en-US" baseline="-25000" dirty="0"/>
              <a:t>RN</a:t>
            </a:r>
            <a:r>
              <a:rPr lang="en-US" dirty="0"/>
              <a:t> &gt;&gt;1. </a:t>
            </a:r>
            <a:endParaRPr lang="en-MY" dirty="0"/>
          </a:p>
          <a:p>
            <a:r>
              <a:rPr lang="en-US" dirty="0" smtClean="0"/>
              <a:t>For high </a:t>
            </a:r>
            <a:r>
              <a:rPr lang="en-US" dirty="0"/>
              <a:t>Mach shock waves </a:t>
            </a:r>
            <a:r>
              <a:rPr lang="en-US" dirty="0" smtClean="0"/>
              <a:t>we have shown [5]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</a:t>
            </a:r>
            <a:r>
              <a:rPr lang="en-US" baseline="-25000" dirty="0" smtClean="0"/>
              <a:t>RN</a:t>
            </a:r>
            <a:r>
              <a:rPr lang="en-US" dirty="0" smtClean="0"/>
              <a:t> </a:t>
            </a:r>
            <a:r>
              <a:rPr lang="en-US" dirty="0"/>
              <a:t>~ </a:t>
            </a:r>
            <a:r>
              <a:rPr lang="en-US" dirty="0" smtClean="0"/>
              <a:t>v</a:t>
            </a:r>
            <a:r>
              <a:rPr lang="en-US" baseline="30000" dirty="0" smtClean="0"/>
              <a:t>4</a:t>
            </a:r>
            <a:r>
              <a:rPr lang="en-US" dirty="0" smtClean="0"/>
              <a:t>; with transition point around 5 cm/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  	for D-T plasma.</a:t>
            </a:r>
          </a:p>
          <a:p>
            <a:r>
              <a:rPr lang="en-US" dirty="0"/>
              <a:t>M</a:t>
            </a:r>
            <a:r>
              <a:rPr lang="en-US" baseline="-25000" dirty="0"/>
              <a:t>RN</a:t>
            </a:r>
            <a:r>
              <a:rPr lang="en-US" dirty="0"/>
              <a:t> &gt;&gt;1 is </a:t>
            </a:r>
            <a:r>
              <a:rPr lang="en-US" dirty="0" smtClean="0"/>
              <a:t>fulfilled in the DPF because plasma speeds are highly supersonic.</a:t>
            </a:r>
          </a:p>
          <a:p>
            <a:r>
              <a:rPr lang="en-US" dirty="0" smtClean="0"/>
              <a:t>For electromagnetic drive, the speed is governed by a fundamental factor S= (I/a) /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30000" dirty="0" smtClean="0"/>
              <a:t>0.5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01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 whole </a:t>
            </a:r>
            <a:r>
              <a:rPr lang="en-US" sz="2800" b="1" dirty="0" smtClean="0">
                <a:solidFill>
                  <a:srgbClr val="FF0000"/>
                </a:solidFill>
              </a:rPr>
              <a:t>range of existing DPF’s (sub kJ to MJ)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 ~ 70 – 200, practically constant [6]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S= (I/a) /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30000" dirty="0" smtClean="0"/>
              <a:t>0.5            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Value of S:  typically 100 (kA/cm) Torr</a:t>
            </a:r>
            <a:r>
              <a:rPr lang="en-US" baseline="30000" dirty="0" smtClean="0"/>
              <a:t>0.5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(I/a) : Typically </a:t>
            </a:r>
            <a:r>
              <a:rPr lang="en-US" b="1" dirty="0" smtClean="0"/>
              <a:t>200 kA/cm</a:t>
            </a:r>
          </a:p>
          <a:p>
            <a:pPr marL="0" indent="0">
              <a:buNone/>
            </a:pPr>
            <a:r>
              <a:rPr lang="en-US" sz="2800" dirty="0" smtClean="0"/>
              <a:t>Operational pressure: Typically 4 </a:t>
            </a:r>
            <a:r>
              <a:rPr lang="en-US" sz="2800" dirty="0" err="1" smtClean="0"/>
              <a:t>Torr</a:t>
            </a:r>
            <a:r>
              <a:rPr lang="en-US" sz="2800" dirty="0" smtClean="0"/>
              <a:t> </a:t>
            </a:r>
            <a:r>
              <a:rPr lang="en-US" sz="2800" b="1" dirty="0" smtClean="0"/>
              <a:t>(~ 0.01 </a:t>
            </a:r>
            <a:r>
              <a:rPr lang="en-US" sz="2800" b="1" dirty="0" err="1" smtClean="0"/>
              <a:t>atm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99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sz="4000" b="1" dirty="0" smtClean="0"/>
              <a:t>High </a:t>
            </a:r>
            <a:r>
              <a:rPr lang="fr-FR" sz="4000" b="1" dirty="0"/>
              <a:t>Mach (Mach &gt;&gt; 1) </a:t>
            </a:r>
            <a:r>
              <a:rPr lang="fr-FR" sz="4000" b="1" dirty="0" err="1"/>
              <a:t>shock</a:t>
            </a:r>
            <a:r>
              <a:rPr lang="fr-FR" sz="4000" b="1" dirty="0"/>
              <a:t> </a:t>
            </a:r>
            <a:r>
              <a:rPr lang="fr-FR" sz="4000" b="1" dirty="0" err="1"/>
              <a:t>waves</a:t>
            </a:r>
            <a:r>
              <a:rPr lang="fr-FR" sz="4000" dirty="0"/>
              <a:t>: 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A convenient unit of speed for electromagnetically driven systems is </a:t>
            </a:r>
            <a:r>
              <a:rPr lang="en-US" dirty="0" smtClean="0"/>
              <a:t>cm/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s.</a:t>
            </a:r>
            <a:r>
              <a:rPr lang="en-US" dirty="0" smtClean="0"/>
              <a:t> </a:t>
            </a:r>
            <a:r>
              <a:rPr lang="en-US" sz="2400" dirty="0" smtClean="0"/>
              <a:t>(1 cm/</a:t>
            </a:r>
            <a:r>
              <a:rPr lang="en-US" sz="2400" dirty="0" err="1" smtClean="0">
                <a:latin typeface="Symbol" panose="05050102010706020507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m/</a:t>
            </a:r>
            <a:r>
              <a:rPr lang="en-US" sz="2400" dirty="0" err="1" smtClean="0">
                <a:latin typeface="Symbol" panose="05050102010706020507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dirty="0" smtClean="0"/>
              <a:t> ~  </a:t>
            </a:r>
            <a:r>
              <a:rPr lang="en-US" sz="2400" dirty="0"/>
              <a:t>Mach 10 in </a:t>
            </a:r>
            <a:r>
              <a:rPr lang="en-US" sz="2400" dirty="0" smtClean="0"/>
              <a:t>D-T)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DPF’s, speeds are typically 10 cm/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and higher.  Thus DPF plasma drives are characterized by </a:t>
            </a:r>
            <a:r>
              <a:rPr lang="en-US" dirty="0" smtClean="0"/>
              <a:t>Mach &gt; 100 supersonic </a:t>
            </a:r>
            <a:r>
              <a:rPr lang="en-US" dirty="0"/>
              <a:t>shock waves. </a:t>
            </a:r>
            <a:endParaRPr lang="en-US" dirty="0" smtClean="0"/>
          </a:p>
          <a:p>
            <a:pPr lvl="0"/>
            <a:r>
              <a:rPr lang="en-US" dirty="0" smtClean="0"/>
              <a:t>Shock </a:t>
            </a:r>
            <a:r>
              <a:rPr lang="en-US" dirty="0"/>
              <a:t>wave systems are </a:t>
            </a:r>
            <a:r>
              <a:rPr lang="en-US" dirty="0" err="1"/>
              <a:t>equi</a:t>
            </a:r>
            <a:r>
              <a:rPr lang="en-US" dirty="0"/>
              <a:t>-partitioned with approximately equal amounts of energy in the thermal modes and the kinetic components.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shock conservation equations enable the plasma temperature T to be computed </a:t>
            </a:r>
            <a:r>
              <a:rPr lang="en-US" dirty="0" smtClean="0"/>
              <a:t>[6a] from </a:t>
            </a:r>
            <a:r>
              <a:rPr lang="en-US" dirty="0"/>
              <a:t>the shock </a:t>
            </a:r>
            <a:r>
              <a:rPr lang="en-US" dirty="0" smtClean="0"/>
              <a:t>speed v. </a:t>
            </a:r>
          </a:p>
          <a:p>
            <a:pPr lvl="0"/>
            <a:r>
              <a:rPr lang="en-US" dirty="0" smtClean="0"/>
              <a:t>For </a:t>
            </a:r>
            <a:r>
              <a:rPr lang="en-US" dirty="0"/>
              <a:t>a 50%-50% D-T shock </a:t>
            </a:r>
            <a:r>
              <a:rPr lang="en-US" dirty="0" smtClean="0"/>
              <a:t>system:</a:t>
            </a:r>
            <a:endParaRPr lang="en-MY" dirty="0"/>
          </a:p>
          <a:p>
            <a:pPr marL="0" indent="0">
              <a:buNone/>
            </a:pPr>
            <a:r>
              <a:rPr lang="fr-FR" b="1" dirty="0" smtClean="0"/>
              <a:t>		</a:t>
            </a:r>
            <a:r>
              <a:rPr lang="fr-FR" b="1" dirty="0" smtClean="0">
                <a:solidFill>
                  <a:srgbClr val="FF0000"/>
                </a:solidFill>
              </a:rPr>
              <a:t>T </a:t>
            </a:r>
            <a:r>
              <a:rPr lang="fr-FR" b="1" dirty="0">
                <a:solidFill>
                  <a:srgbClr val="FF0000"/>
                </a:solidFill>
              </a:rPr>
              <a:t>= 2.8x10</a:t>
            </a:r>
            <a:r>
              <a:rPr lang="fr-FR" b="1" baseline="30000" dirty="0">
                <a:solidFill>
                  <a:srgbClr val="FF0000"/>
                </a:solidFill>
              </a:rPr>
              <a:t>-5</a:t>
            </a:r>
            <a:r>
              <a:rPr lang="fr-FR" b="1" dirty="0">
                <a:solidFill>
                  <a:srgbClr val="FF0000"/>
                </a:solidFill>
              </a:rPr>
              <a:t>v</a:t>
            </a:r>
            <a:r>
              <a:rPr lang="fr-FR" b="1" baseline="30000" dirty="0">
                <a:solidFill>
                  <a:srgbClr val="FF0000"/>
                </a:solidFill>
              </a:rPr>
              <a:t>2</a:t>
            </a:r>
            <a:r>
              <a:rPr lang="fr-FR" dirty="0"/>
              <a:t>						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11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>4. Cross-sections </a:t>
            </a:r>
            <a:r>
              <a:rPr lang="en-US" sz="3600" b="1" dirty="0"/>
              <a:t>for </a:t>
            </a:r>
            <a:r>
              <a:rPr lang="en-US" sz="3600" b="1" dirty="0" smtClean="0"/>
              <a:t>D-T nuclear fusion </a:t>
            </a:r>
            <a:r>
              <a:rPr lang="en-US" sz="3600" dirty="0" smtClean="0"/>
              <a:t>: </a:t>
            </a:r>
            <a:r>
              <a:rPr lang="en-MY" dirty="0"/>
              <a:t/>
            </a:r>
            <a:br>
              <a:rPr lang="en-MY" dirty="0"/>
            </a:br>
            <a:r>
              <a:rPr lang="en-MY" dirty="0" smtClean="0"/>
              <a:t>applicable to </a:t>
            </a:r>
            <a:r>
              <a:rPr lang="fr-FR" sz="3100" b="1" dirty="0" err="1" smtClean="0"/>
              <a:t>Beam</a:t>
            </a:r>
            <a:r>
              <a:rPr lang="fr-FR" sz="3100" b="1" dirty="0" smtClean="0"/>
              <a:t>- (plasma) </a:t>
            </a:r>
            <a:r>
              <a:rPr lang="fr-FR" sz="3100" b="1" dirty="0" err="1" smtClean="0"/>
              <a:t>target</a:t>
            </a:r>
            <a:r>
              <a:rPr lang="fr-FR" sz="3100" b="1" dirty="0"/>
              <a:t>:</a:t>
            </a:r>
            <a:r>
              <a:rPr lang="fr-FR" sz="3100" dirty="0"/>
              <a:t> </a:t>
            </a:r>
            <a:endParaRPr lang="en-MY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16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181600" y="20574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higher</a:t>
            </a:r>
          </a:p>
          <a:p>
            <a:r>
              <a:rPr lang="en-US" dirty="0"/>
              <a:t>   </a:t>
            </a:r>
            <a:r>
              <a:rPr lang="en-US" dirty="0" smtClean="0"/>
              <a:t>  </a:t>
            </a:r>
            <a:r>
              <a:rPr lang="en-US" dirty="0"/>
              <a:t>than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at 1 </a:t>
            </a:r>
            <a:r>
              <a:rPr lang="en-US" dirty="0" err="1"/>
              <a:t>keV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</a:t>
            </a:r>
            <a:r>
              <a:rPr lang="en-US" dirty="0" err="1"/>
              <a:t>keV</a:t>
            </a:r>
            <a:r>
              <a:rPr lang="en-US" dirty="0"/>
              <a:t> to peak 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~ 100 </a:t>
            </a:r>
            <a:r>
              <a:rPr lang="en-US" dirty="0" err="1" smtClean="0"/>
              <a:t>keV</a:t>
            </a:r>
            <a:r>
              <a:rPr lang="en-US" dirty="0" smtClean="0"/>
              <a:t>, another </a:t>
            </a:r>
            <a:r>
              <a:rPr lang="en-US" dirty="0"/>
              <a:t>increase of 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Optimum 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occurs at ~100 </a:t>
            </a:r>
            <a:r>
              <a:rPr lang="en-US" dirty="0" err="1"/>
              <a:t>keV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Higher beam energy 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drops. </a:t>
            </a:r>
          </a:p>
          <a:p>
            <a:r>
              <a:rPr lang="en-US" dirty="0"/>
              <a:t> </a:t>
            </a:r>
            <a:r>
              <a:rPr lang="en-US" dirty="0" smtClean="0"/>
              <a:t> 1 </a:t>
            </a:r>
            <a:r>
              <a:rPr lang="en-US" dirty="0"/>
              <a:t>MeV 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dropped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100x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91298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5143" y="5867400"/>
            <a:ext cx="9027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[7]</a:t>
            </a:r>
            <a:r>
              <a:rPr lang="en-US" sz="1400" b="1" dirty="0" smtClean="0"/>
              <a:t> </a:t>
            </a:r>
            <a:r>
              <a:rPr lang="en-US" sz="1400" b="1" dirty="0"/>
              <a:t>S </a:t>
            </a:r>
            <a:r>
              <a:rPr lang="en-US" sz="1400" b="1" dirty="0" err="1"/>
              <a:t>Glasstone</a:t>
            </a:r>
            <a:r>
              <a:rPr lang="en-US" sz="1400" b="1" dirty="0"/>
              <a:t> and R H </a:t>
            </a:r>
            <a:r>
              <a:rPr lang="en-US" sz="1400" b="1" dirty="0" err="1"/>
              <a:t>Lovberg</a:t>
            </a:r>
            <a:r>
              <a:rPr lang="en-US" sz="1400" dirty="0"/>
              <a:t>, Controlled Thermonuclear Reactions. D Van </a:t>
            </a:r>
            <a:r>
              <a:rPr lang="en-US" sz="1400" dirty="0" err="1"/>
              <a:t>Nostrand</a:t>
            </a:r>
            <a:r>
              <a:rPr lang="en-US" sz="1400" dirty="0"/>
              <a:t> Company, New Jersey </a:t>
            </a:r>
            <a:r>
              <a:rPr lang="en-US" sz="1400" b="1" dirty="0"/>
              <a:t>(1960</a:t>
            </a:r>
            <a:r>
              <a:rPr lang="en-US" sz="1400" dirty="0"/>
              <a:t>)</a:t>
            </a:r>
            <a:endParaRPr lang="en-MY" sz="1400" dirty="0"/>
          </a:p>
          <a:p>
            <a:pPr fontAlgn="base" hangingPunct="0"/>
            <a:r>
              <a:rPr lang="en-US" sz="1400" dirty="0" smtClean="0"/>
              <a:t>[8] </a:t>
            </a:r>
            <a:r>
              <a:rPr lang="en-US" sz="1400" b="1" dirty="0" err="1"/>
              <a:t>J.D.Huba</a:t>
            </a:r>
            <a:r>
              <a:rPr lang="en-US" sz="1400" dirty="0"/>
              <a:t>. 2006 Plasma Formulary pg44 </a:t>
            </a:r>
            <a:r>
              <a:rPr lang="en-US" sz="1400" u="sng" dirty="0"/>
              <a:t>Http://wwwppd.nrl.navy.mil/nrlformulary/NRL_FORMULARY_07.pdf]</a:t>
            </a:r>
            <a:endParaRPr lang="en-MY" sz="1400" dirty="0"/>
          </a:p>
          <a:p>
            <a:r>
              <a:rPr lang="en-US" dirty="0"/>
              <a:t> 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341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5. Cross-sections for nuclear fusion: </a:t>
            </a:r>
            <a:r>
              <a:rPr lang="fr-FR" sz="2400" b="1" dirty="0" err="1" smtClean="0"/>
              <a:t>Thermonuclear</a:t>
            </a:r>
            <a:r>
              <a:rPr lang="fr-FR" sz="2400" b="1" dirty="0" smtClean="0"/>
              <a:t>:</a:t>
            </a:r>
            <a:br>
              <a:rPr lang="fr-FR" sz="2400" b="1" dirty="0" smtClean="0"/>
            </a:br>
            <a:r>
              <a:rPr lang="fr-FR" sz="2400" b="1" dirty="0" smtClean="0"/>
              <a:t>R</a:t>
            </a:r>
            <a:r>
              <a:rPr lang="fr-FR" sz="2400" dirty="0" smtClean="0"/>
              <a:t>elevant </a:t>
            </a:r>
            <a:r>
              <a:rPr lang="fr-FR" sz="2400" dirty="0"/>
              <a:t>cross-section </a:t>
            </a:r>
            <a:r>
              <a:rPr lang="fr-FR" sz="2400" dirty="0" err="1"/>
              <a:t>is</a:t>
            </a:r>
            <a:r>
              <a:rPr lang="fr-FR" sz="2400" dirty="0"/>
              <a:t> the &lt;</a:t>
            </a:r>
            <a:r>
              <a:rPr lang="fr-FR" sz="2400" dirty="0" err="1">
                <a:latin typeface="Symbol" panose="05050102010706020507" pitchFamily="18" charset="2"/>
              </a:rPr>
              <a:t>s</a:t>
            </a:r>
            <a:r>
              <a:rPr lang="fr-FR" sz="2400" dirty="0" err="1"/>
              <a:t>v</a:t>
            </a:r>
            <a:r>
              <a:rPr lang="fr-FR" sz="2400" dirty="0"/>
              <a:t>&gt; </a:t>
            </a:r>
            <a:r>
              <a:rPr lang="fr-FR" sz="2400" dirty="0" err="1"/>
              <a:t>ie</a:t>
            </a:r>
            <a:r>
              <a:rPr lang="fr-FR" sz="2400" dirty="0"/>
              <a:t> </a:t>
            </a:r>
            <a:r>
              <a:rPr lang="fr-FR" sz="2400" dirty="0" err="1"/>
              <a:t>product</a:t>
            </a:r>
            <a:r>
              <a:rPr lang="fr-FR" sz="2400" dirty="0"/>
              <a:t> of cross-section and </a:t>
            </a:r>
            <a:r>
              <a:rPr lang="fr-FR" sz="2400" dirty="0" err="1"/>
              <a:t>particle</a:t>
            </a:r>
            <a:r>
              <a:rPr lang="fr-FR" sz="2400" dirty="0"/>
              <a:t> speed </a:t>
            </a:r>
            <a:r>
              <a:rPr lang="fr-FR" sz="2400" dirty="0" smtClean="0"/>
              <a:t>v </a:t>
            </a:r>
            <a:r>
              <a:rPr lang="fr-FR" sz="2400" dirty="0" err="1" smtClean="0"/>
              <a:t>averaged</a:t>
            </a:r>
            <a:r>
              <a:rPr lang="fr-FR" sz="2400" dirty="0" smtClean="0"/>
              <a:t> </a:t>
            </a:r>
            <a:r>
              <a:rPr lang="fr-FR" sz="2400" dirty="0"/>
              <a:t>over </a:t>
            </a:r>
            <a:r>
              <a:rPr lang="fr-FR" sz="2400" dirty="0" err="1"/>
              <a:t>Maxwellian</a:t>
            </a:r>
            <a:r>
              <a:rPr lang="fr-FR" sz="2400" dirty="0"/>
              <a:t> distribution</a:t>
            </a:r>
            <a:endParaRPr lang="en-MY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17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4038600" y="2536936"/>
            <a:ext cx="48086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0.1 to 1 </a:t>
            </a:r>
            <a:r>
              <a:rPr lang="en-US" sz="2000" dirty="0" err="1"/>
              <a:t>keV</a:t>
            </a:r>
            <a:r>
              <a:rPr lang="en-US" sz="2000" dirty="0"/>
              <a:t> &lt;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dirty="0" err="1"/>
              <a:t>v</a:t>
            </a:r>
            <a:r>
              <a:rPr lang="en-US" sz="2000" dirty="0"/>
              <a:t>&gt; </a:t>
            </a:r>
            <a:r>
              <a:rPr lang="en-US" sz="2000" b="1" dirty="0">
                <a:solidFill>
                  <a:srgbClr val="FF0000"/>
                </a:solidFill>
              </a:rPr>
              <a:t>increases 10</a:t>
            </a:r>
            <a:r>
              <a:rPr lang="en-US" sz="2000" b="1" baseline="30000" dirty="0">
                <a:solidFill>
                  <a:srgbClr val="FF0000"/>
                </a:solidFill>
              </a:rPr>
              <a:t>9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1 to 10 </a:t>
            </a:r>
            <a:r>
              <a:rPr lang="en-US" sz="2000" dirty="0" err="1"/>
              <a:t>keV</a:t>
            </a:r>
            <a:r>
              <a:rPr lang="en-US" sz="2000" dirty="0"/>
              <a:t> &lt;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dirty="0" err="1"/>
              <a:t>v</a:t>
            </a:r>
            <a:r>
              <a:rPr lang="en-US" sz="2000" dirty="0"/>
              <a:t>&gt; </a:t>
            </a:r>
            <a:r>
              <a:rPr lang="en-US" sz="2000" b="1" dirty="0">
                <a:solidFill>
                  <a:srgbClr val="FF0000"/>
                </a:solidFill>
              </a:rPr>
              <a:t>increases 10</a:t>
            </a:r>
            <a:r>
              <a:rPr lang="en-US" sz="2000" b="1" baseline="30000" dirty="0">
                <a:solidFill>
                  <a:srgbClr val="FF0000"/>
                </a:solidFill>
              </a:rPr>
              <a:t>4</a:t>
            </a:r>
            <a:r>
              <a:rPr lang="en-US" sz="2000" dirty="0"/>
              <a:t>. 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From </a:t>
            </a:r>
            <a:r>
              <a:rPr lang="en-US" sz="2000" dirty="0"/>
              <a:t>10 </a:t>
            </a:r>
            <a:r>
              <a:rPr lang="en-US" sz="2000" dirty="0" err="1"/>
              <a:t>keV</a:t>
            </a:r>
            <a:r>
              <a:rPr lang="en-US" sz="2000" dirty="0"/>
              <a:t>, the &lt;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dirty="0" err="1"/>
              <a:t>v</a:t>
            </a:r>
            <a:r>
              <a:rPr lang="en-US" sz="2000" dirty="0"/>
              <a:t>&gt; increases &lt;10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  to </a:t>
            </a:r>
            <a:r>
              <a:rPr lang="en-US" sz="2000" dirty="0"/>
              <a:t>its peak value at 70 </a:t>
            </a:r>
            <a:r>
              <a:rPr lang="en-US" sz="2000" dirty="0" err="1"/>
              <a:t>keV</a:t>
            </a:r>
            <a:r>
              <a:rPr lang="en-US" sz="2000" dirty="0"/>
              <a:t>. 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From </a:t>
            </a:r>
            <a:r>
              <a:rPr lang="en-US" sz="2000" dirty="0"/>
              <a:t>&lt;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dirty="0" err="1"/>
              <a:t>v</a:t>
            </a:r>
            <a:r>
              <a:rPr lang="en-US" sz="2000" dirty="0"/>
              <a:t>&gt; point of view, good </a:t>
            </a:r>
          </a:p>
          <a:p>
            <a:r>
              <a:rPr lang="en-US" sz="2000" dirty="0"/>
              <a:t>     operational point is around </a:t>
            </a:r>
            <a:r>
              <a:rPr lang="en-US" sz="2000" b="1" dirty="0">
                <a:solidFill>
                  <a:srgbClr val="FF0000"/>
                </a:solidFill>
              </a:rPr>
              <a:t>70 </a:t>
            </a:r>
            <a:r>
              <a:rPr lang="en-US" sz="2000" b="1" dirty="0" err="1">
                <a:solidFill>
                  <a:srgbClr val="FF0000"/>
                </a:solidFill>
              </a:rPr>
              <a:t>keV</a:t>
            </a:r>
            <a:endParaRPr lang="en-MY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9" y="1447800"/>
            <a:ext cx="36682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714" y="5679044"/>
            <a:ext cx="8958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[7] [8]</a:t>
            </a:r>
            <a:endParaRPr lang="en-MY" sz="1400" b="1" dirty="0"/>
          </a:p>
          <a:p>
            <a:pPr fontAlgn="base" hangingPunct="0"/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5292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II: Present-generation DPF (sub kJ to MJ) operate predominantly in beam-target mode: why?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present DPF’s (sub kJ to MJ) operate </a:t>
            </a:r>
            <a:r>
              <a:rPr lang="en-US" dirty="0"/>
              <a:t>with </a:t>
            </a:r>
            <a:r>
              <a:rPr lang="en-US" dirty="0" smtClean="0"/>
              <a:t>same </a:t>
            </a:r>
            <a:r>
              <a:rPr lang="en-US" dirty="0"/>
              <a:t>speed: axial around 10 </a:t>
            </a:r>
            <a:r>
              <a:rPr lang="fr-FR" dirty="0"/>
              <a:t>cm/</a:t>
            </a:r>
            <a:r>
              <a:rPr lang="fr-FR" dirty="0">
                <a:latin typeface="Symbol" panose="05050102010706020507" pitchFamily="18" charset="2"/>
              </a:rPr>
              <a:t>m</a:t>
            </a:r>
            <a:r>
              <a:rPr lang="fr-FR" dirty="0"/>
              <a:t>s </a:t>
            </a:r>
            <a:r>
              <a:rPr lang="en-US" dirty="0"/>
              <a:t>and radial around </a:t>
            </a:r>
            <a:r>
              <a:rPr lang="en-US" dirty="0" smtClean="0"/>
              <a:t>20 </a:t>
            </a:r>
            <a:r>
              <a:rPr lang="fr-FR" dirty="0"/>
              <a:t>cm/</a:t>
            </a:r>
            <a:r>
              <a:rPr lang="fr-FR" dirty="0">
                <a:latin typeface="Symbol" panose="05050102010706020507" pitchFamily="18" charset="2"/>
              </a:rPr>
              <a:t>m</a:t>
            </a:r>
            <a:r>
              <a:rPr lang="fr-FR" dirty="0"/>
              <a:t>s </a:t>
            </a:r>
            <a:r>
              <a:rPr lang="fr-FR" dirty="0" smtClean="0"/>
              <a:t>[6]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a temperature in D-T of ~ 0.3 x 10</a:t>
            </a:r>
            <a:r>
              <a:rPr lang="en-US" baseline="30000" dirty="0"/>
              <a:t>6</a:t>
            </a:r>
            <a:r>
              <a:rPr lang="en-US" dirty="0"/>
              <a:t> K for the axial phase plasma and ~ </a:t>
            </a:r>
            <a:r>
              <a:rPr lang="en-US" dirty="0" smtClean="0"/>
              <a:t>1.2 </a:t>
            </a:r>
            <a:r>
              <a:rPr lang="en-US" dirty="0"/>
              <a:t>x 10</a:t>
            </a:r>
            <a:r>
              <a:rPr lang="en-US" baseline="30000" dirty="0"/>
              <a:t>6</a:t>
            </a:r>
            <a:r>
              <a:rPr lang="en-US" dirty="0"/>
              <a:t> for the radial phase on axis shock; to about </a:t>
            </a:r>
            <a:r>
              <a:rPr lang="en-US" dirty="0" smtClean="0"/>
              <a:t>2.4 </a:t>
            </a:r>
            <a:r>
              <a:rPr lang="en-US" dirty="0"/>
              <a:t>million K in the stagnated plasma column on shock reflection on-axis. </a:t>
            </a:r>
            <a:endParaRPr lang="en-US" dirty="0" smtClean="0"/>
          </a:p>
          <a:p>
            <a:r>
              <a:rPr lang="en-US" sz="2900" dirty="0" smtClean="0"/>
              <a:t>The </a:t>
            </a:r>
            <a:r>
              <a:rPr lang="en-US" sz="2900" dirty="0"/>
              <a:t>gross pinch </a:t>
            </a:r>
            <a:r>
              <a:rPr lang="en-US" sz="2900" b="1" dirty="0">
                <a:solidFill>
                  <a:srgbClr val="FF0000"/>
                </a:solidFill>
              </a:rPr>
              <a:t>temperature</a:t>
            </a:r>
            <a:r>
              <a:rPr lang="en-US" sz="2900" dirty="0">
                <a:solidFill>
                  <a:srgbClr val="FF0000"/>
                </a:solidFill>
              </a:rPr>
              <a:t> is </a:t>
            </a:r>
            <a:r>
              <a:rPr lang="en-US" sz="2900" b="1" dirty="0">
                <a:solidFill>
                  <a:srgbClr val="FF0000"/>
                </a:solidFill>
              </a:rPr>
              <a:t>typically </a:t>
            </a:r>
            <a:r>
              <a:rPr lang="en-US" sz="2900" b="1" dirty="0" smtClean="0">
                <a:solidFill>
                  <a:srgbClr val="FF0000"/>
                </a:solidFill>
              </a:rPr>
              <a:t>&lt; </a:t>
            </a:r>
            <a:r>
              <a:rPr lang="en-US" sz="2900" b="1" dirty="0">
                <a:solidFill>
                  <a:srgbClr val="FF0000"/>
                </a:solidFill>
              </a:rPr>
              <a:t>0.5 </a:t>
            </a:r>
            <a:r>
              <a:rPr lang="en-US" sz="2900" b="1" dirty="0" err="1">
                <a:solidFill>
                  <a:srgbClr val="FF0000"/>
                </a:solidFill>
              </a:rPr>
              <a:t>keV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(1 </a:t>
            </a:r>
            <a:r>
              <a:rPr lang="en-US" sz="2100" dirty="0" err="1"/>
              <a:t>keV</a:t>
            </a:r>
            <a:r>
              <a:rPr lang="en-US" sz="2100" dirty="0"/>
              <a:t> = 1.14 x 10</a:t>
            </a:r>
            <a:r>
              <a:rPr lang="en-US" sz="2100" baseline="30000" dirty="0"/>
              <a:t>7</a:t>
            </a:r>
            <a:r>
              <a:rPr lang="en-US" sz="2100" dirty="0"/>
              <a:t> K</a:t>
            </a:r>
            <a:r>
              <a:rPr lang="en-US" sz="2100" dirty="0" smtClean="0"/>
              <a:t>) </a:t>
            </a:r>
            <a:r>
              <a:rPr lang="en-US" dirty="0" smtClean="0"/>
              <a:t>– very low temperature from fusion point of view.</a:t>
            </a:r>
            <a:endParaRPr lang="en-MY" dirty="0"/>
          </a:p>
          <a:p>
            <a:r>
              <a:rPr lang="en-US" dirty="0" smtClean="0"/>
              <a:t>Resulting from highly supersonic piston action, inductive voltages (back EMF motor effect, if we recall) typically 20 – 40 kV are generated, producing </a:t>
            </a:r>
            <a:r>
              <a:rPr lang="en-US" dirty="0" smtClean="0">
                <a:solidFill>
                  <a:srgbClr val="FF0000"/>
                </a:solidFill>
              </a:rPr>
              <a:t>60 – 120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>
                <a:solidFill>
                  <a:srgbClr val="FF0000"/>
                </a:solidFill>
              </a:rPr>
              <a:t> ions</a:t>
            </a:r>
            <a:r>
              <a:rPr lang="en-US" dirty="0" smtClean="0"/>
              <a:t>. These energies are near optimum from fusion point of view.</a:t>
            </a:r>
          </a:p>
          <a:p>
            <a:r>
              <a:rPr lang="en-US" b="1" dirty="0" smtClean="0"/>
              <a:t>Thermonuclear</a:t>
            </a:r>
            <a:r>
              <a:rPr lang="en-US" dirty="0" smtClean="0"/>
              <a:t> yield: </a:t>
            </a:r>
            <a:r>
              <a:rPr lang="en-US" b="1" dirty="0" smtClean="0"/>
              <a:t>low</a:t>
            </a:r>
            <a:r>
              <a:rPr lang="en-US" dirty="0" smtClean="0"/>
              <a:t>; </a:t>
            </a:r>
            <a:r>
              <a:rPr lang="en-US" b="1" dirty="0" smtClean="0"/>
              <a:t>Beam – target</a:t>
            </a:r>
            <a:r>
              <a:rPr lang="en-US" dirty="0" smtClean="0"/>
              <a:t> yield: </a:t>
            </a:r>
            <a:r>
              <a:rPr lang="en-US" b="1" dirty="0" smtClean="0"/>
              <a:t>high</a:t>
            </a:r>
          </a:p>
          <a:p>
            <a:r>
              <a:rPr lang="en-US" dirty="0" smtClean="0"/>
              <a:t>Advantage: </a:t>
            </a:r>
            <a:r>
              <a:rPr lang="en-US" sz="2900" b="1" dirty="0" smtClean="0"/>
              <a:t>low investment in plasma energy vs optimum beam energy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92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B-t </a:t>
            </a:r>
            <a:r>
              <a:rPr lang="en-US" b="1" dirty="0"/>
              <a:t>fusion scaling: output fusion energy to input energy.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ask the question: How much D-T fusion energy (from beam-target) do we get per unit energy needed to drive the DPF?</a:t>
            </a:r>
            <a:endParaRPr lang="en-MY" dirty="0"/>
          </a:p>
          <a:p>
            <a:r>
              <a:rPr lang="en-US" dirty="0"/>
              <a:t>We first ask the question: How many D-T neutrons (from beam-target) do we get per unit pinch energy.</a:t>
            </a: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63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Outline of talk:</a:t>
            </a:r>
            <a:br>
              <a:rPr lang="en-US" dirty="0" smtClean="0">
                <a:latin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</a:rPr>
              <a:t>: Background concepts: </a:t>
            </a:r>
            <a:r>
              <a:rPr lang="en-MY" dirty="0">
                <a:latin typeface="Times New Roman" panose="02020603050405020304" pitchFamily="18" charset="0"/>
              </a:rPr>
              <a:t/>
            </a:r>
            <a:br>
              <a:rPr lang="en-MY" dirty="0">
                <a:latin typeface="Times New Roman" panose="02020603050405020304" pitchFamily="18" charset="0"/>
              </a:rPr>
            </a:br>
            <a:endParaRPr lang="en-MY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</a:rPr>
              <a:t>Electromagnetic drive, MRN and typical </a:t>
            </a:r>
            <a:r>
              <a:rPr lang="en-US" dirty="0" smtClean="0">
                <a:latin typeface="Times New Roman" panose="02020603050405020304" pitchFamily="18" charset="0"/>
              </a:rPr>
              <a:t>speeds, Speed factor S.</a:t>
            </a:r>
            <a:endParaRPr lang="en-MY" dirty="0">
              <a:latin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</a:rPr>
              <a:t>Mach &gt;&gt; 1 driven plasmas, temperature vs speed</a:t>
            </a:r>
            <a:endParaRPr lang="en-MY" dirty="0">
              <a:latin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</a:rPr>
              <a:t>Cross-sections for nuclear fusion: beam-target and thermonuclear</a:t>
            </a:r>
            <a:endParaRPr lang="en-MY" dirty="0">
              <a:latin typeface="Times New Roman" panose="02020603050405020304" pitchFamily="18" charset="0"/>
            </a:endParaRPr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44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Modelling by the Lee code provides the number of beam-target neutrons </a:t>
            </a:r>
            <a:r>
              <a:rPr lang="en-US" sz="3200" dirty="0" smtClean="0"/>
              <a:t>[9-11] </a:t>
            </a:r>
            <a:r>
              <a:rPr lang="en-US" sz="3200" dirty="0"/>
              <a:t>as follows:</a:t>
            </a:r>
            <a:r>
              <a:rPr lang="en-MY" sz="3200" dirty="0"/>
              <a:t/>
            </a:r>
            <a:br>
              <a:rPr lang="en-MY" sz="3200" dirty="0"/>
            </a:b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</a:rPr>
              <a:t>Y</a:t>
            </a:r>
            <a:r>
              <a:rPr lang="fr-FR" b="1" i="1" baseline="-25000" dirty="0">
                <a:solidFill>
                  <a:srgbClr val="FF0000"/>
                </a:solidFill>
              </a:rPr>
              <a:t>b-t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i="1" dirty="0" err="1">
                <a:solidFill>
                  <a:srgbClr val="FF0000"/>
                </a:solidFill>
              </a:rPr>
              <a:t>C</a:t>
            </a:r>
            <a:r>
              <a:rPr lang="fr-FR" b="1" i="1" baseline="-25000" dirty="0" err="1">
                <a:solidFill>
                  <a:srgbClr val="FF0000"/>
                </a:solidFill>
              </a:rPr>
              <a:t>n</a:t>
            </a:r>
            <a:r>
              <a:rPr lang="fr-FR" b="1" i="1" baseline="-25000" dirty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n</a:t>
            </a:r>
            <a:r>
              <a:rPr lang="fr-FR" b="1" i="1" baseline="-25000" dirty="0">
                <a:solidFill>
                  <a:srgbClr val="FF0000"/>
                </a:solidFill>
              </a:rPr>
              <a:t>i </a:t>
            </a:r>
            <a:r>
              <a:rPr lang="fr-FR" b="1" i="1" dirty="0">
                <a:solidFill>
                  <a:srgbClr val="FF0000"/>
                </a:solidFill>
              </a:rPr>
              <a:t>I</a:t>
            </a:r>
            <a:r>
              <a:rPr lang="fr-FR" b="1" i="1" baseline="-25000" dirty="0">
                <a:solidFill>
                  <a:srgbClr val="FF0000"/>
                </a:solidFill>
              </a:rPr>
              <a:t>pinch</a:t>
            </a:r>
            <a:r>
              <a:rPr lang="fr-FR" b="1" baseline="30000" dirty="0">
                <a:solidFill>
                  <a:srgbClr val="FF0000"/>
                </a:solidFill>
              </a:rPr>
              <a:t>2</a:t>
            </a:r>
            <a:r>
              <a:rPr lang="fr-FR" b="1" i="1" dirty="0">
                <a:solidFill>
                  <a:srgbClr val="FF0000"/>
                </a:solidFill>
              </a:rPr>
              <a:t>z</a:t>
            </a:r>
            <a:r>
              <a:rPr lang="fr-FR" b="1" i="1" baseline="-25000" dirty="0">
                <a:solidFill>
                  <a:srgbClr val="FF0000"/>
                </a:solidFill>
              </a:rPr>
              <a:t>p</a:t>
            </a:r>
            <a:r>
              <a:rPr lang="fr-FR" b="1" baseline="30000" dirty="0">
                <a:solidFill>
                  <a:srgbClr val="FF0000"/>
                </a:solidFill>
              </a:rPr>
              <a:t>2</a:t>
            </a:r>
            <a:r>
              <a:rPr lang="fr-FR" b="1" dirty="0">
                <a:solidFill>
                  <a:srgbClr val="FF0000"/>
                </a:solidFill>
              </a:rPr>
              <a:t>(ln(</a:t>
            </a:r>
            <a:r>
              <a:rPr lang="fr-FR" b="1" i="1" dirty="0">
                <a:solidFill>
                  <a:srgbClr val="FF0000"/>
                </a:solidFill>
              </a:rPr>
              <a:t>b</a:t>
            </a:r>
            <a:r>
              <a:rPr lang="fr-FR" b="1" dirty="0">
                <a:solidFill>
                  <a:srgbClr val="FF0000"/>
                </a:solidFill>
              </a:rPr>
              <a:t>/</a:t>
            </a:r>
            <a:r>
              <a:rPr lang="fr-FR" b="1" i="1" dirty="0" err="1">
                <a:solidFill>
                  <a:srgbClr val="FF0000"/>
                </a:solidFill>
              </a:rPr>
              <a:t>r</a:t>
            </a:r>
            <a:r>
              <a:rPr lang="fr-FR" b="1" i="1" baseline="-25000" dirty="0" err="1">
                <a:solidFill>
                  <a:srgbClr val="FF0000"/>
                </a:solidFill>
              </a:rPr>
              <a:t>p</a:t>
            </a:r>
            <a:r>
              <a:rPr lang="fr-FR" b="1" dirty="0">
                <a:solidFill>
                  <a:srgbClr val="FF0000"/>
                </a:solidFill>
              </a:rPr>
              <a:t>))[σ/</a:t>
            </a:r>
            <a:r>
              <a:rPr lang="fr-FR" b="1" i="1" dirty="0">
                <a:solidFill>
                  <a:srgbClr val="FF0000"/>
                </a:solidFill>
              </a:rPr>
              <a:t>V</a:t>
            </a:r>
            <a:r>
              <a:rPr lang="fr-FR" b="1" i="1" baseline="-25000" dirty="0">
                <a:solidFill>
                  <a:srgbClr val="FF0000"/>
                </a:solidFill>
              </a:rPr>
              <a:t>max</a:t>
            </a:r>
            <a:r>
              <a:rPr lang="fr-FR" b="1" baseline="30000" dirty="0">
                <a:solidFill>
                  <a:srgbClr val="FF0000"/>
                </a:solidFill>
              </a:rPr>
              <a:t>1/2</a:t>
            </a:r>
            <a:r>
              <a:rPr lang="fr-FR" b="1" dirty="0" smtClean="0">
                <a:solidFill>
                  <a:srgbClr val="FF0000"/>
                </a:solidFill>
              </a:rPr>
              <a:t>]</a:t>
            </a:r>
            <a:endParaRPr lang="en-MY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pinch </a:t>
            </a:r>
            <a:r>
              <a:rPr lang="en-US" sz="2800" dirty="0"/>
              <a:t>radius </a:t>
            </a:r>
            <a:r>
              <a:rPr lang="en-US" sz="2800" dirty="0" err="1"/>
              <a:t>r</a:t>
            </a:r>
            <a:r>
              <a:rPr lang="en-US" sz="2800" baseline="-25000" dirty="0" err="1"/>
              <a:t>p</a:t>
            </a:r>
            <a:r>
              <a:rPr lang="en-US" sz="2800" dirty="0"/>
              <a:t>, pinch length </a:t>
            </a:r>
            <a:r>
              <a:rPr lang="en-US" sz="2800" dirty="0" err="1"/>
              <a:t>z</a:t>
            </a:r>
            <a:r>
              <a:rPr lang="en-US" sz="2800" baseline="-25000" dirty="0" err="1"/>
              <a:t>p</a:t>
            </a:r>
            <a:r>
              <a:rPr lang="en-US" sz="2800" dirty="0"/>
              <a:t>, pinch ion density </a:t>
            </a:r>
            <a:r>
              <a:rPr lang="en-US" sz="2800" dirty="0" err="1"/>
              <a:t>n</a:t>
            </a:r>
            <a:r>
              <a:rPr lang="en-US" sz="2800" baseline="-25000" dirty="0" err="1"/>
              <a:t>i</a:t>
            </a:r>
            <a:r>
              <a:rPr lang="en-US" sz="2800" dirty="0"/>
              <a:t> driven by pinch current </a:t>
            </a:r>
            <a:r>
              <a:rPr lang="en-US" sz="2800" dirty="0" err="1"/>
              <a:t>I</a:t>
            </a:r>
            <a:r>
              <a:rPr lang="en-US" sz="2800" baseline="-25000" dirty="0" err="1"/>
              <a:t>pinch</a:t>
            </a:r>
            <a:r>
              <a:rPr lang="en-US" sz="2800" dirty="0"/>
              <a:t> </a:t>
            </a:r>
            <a:r>
              <a:rPr lang="en-US" sz="2800" dirty="0" smtClean="0"/>
              <a:t>; with </a:t>
            </a:r>
            <a:r>
              <a:rPr lang="en-US" sz="2800" dirty="0"/>
              <a:t>beam ion energy V</a:t>
            </a:r>
            <a:r>
              <a:rPr lang="en-US" sz="2800" baseline="-25000" dirty="0"/>
              <a:t>max</a:t>
            </a:r>
            <a:r>
              <a:rPr lang="en-US" sz="2800" dirty="0"/>
              <a:t> and corresponding beam-target fusion cross-section </a:t>
            </a:r>
            <a:r>
              <a:rPr lang="en-US" sz="2800" dirty="0">
                <a:latin typeface="Symbol" panose="05050102010706020507" pitchFamily="18" charset="2"/>
              </a:rPr>
              <a:t>s</a:t>
            </a:r>
            <a:r>
              <a:rPr lang="en-US" sz="2800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Here </a:t>
            </a:r>
            <a:r>
              <a:rPr lang="en-US" sz="2800" dirty="0"/>
              <a:t>all quantities are in SI units with V</a:t>
            </a:r>
            <a:r>
              <a:rPr lang="en-US" sz="2800" baseline="-25000" dirty="0"/>
              <a:t>max</a:t>
            </a:r>
            <a:r>
              <a:rPr lang="en-US" sz="2800" dirty="0"/>
              <a:t> in </a:t>
            </a:r>
            <a:r>
              <a:rPr lang="en-US" sz="2800" dirty="0" err="1"/>
              <a:t>keV</a:t>
            </a:r>
            <a:r>
              <a:rPr lang="en-US" sz="2800" dirty="0"/>
              <a:t> and the constant C</a:t>
            </a:r>
            <a:r>
              <a:rPr lang="en-US" sz="2800" baseline="-25000" dirty="0"/>
              <a:t>n</a:t>
            </a:r>
            <a:r>
              <a:rPr lang="en-US" sz="2800" dirty="0"/>
              <a:t> = 1.4 x 10</a:t>
            </a:r>
            <a:r>
              <a:rPr lang="en-US" sz="2800" baseline="30000" dirty="0"/>
              <a:t>7</a:t>
            </a:r>
            <a:r>
              <a:rPr lang="en-US" sz="2800" dirty="0"/>
              <a:t> (</a:t>
            </a:r>
            <a:r>
              <a:rPr lang="en-US" sz="2800" dirty="0" smtClean="0"/>
              <a:t>calibrated)</a:t>
            </a:r>
            <a:endParaRPr lang="en-MY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71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The </a:t>
            </a:r>
            <a:r>
              <a:rPr lang="fr-FR" sz="3600" dirty="0" err="1"/>
              <a:t>pinch</a:t>
            </a:r>
            <a:r>
              <a:rPr lang="fr-FR" sz="3600" dirty="0"/>
              <a:t> </a:t>
            </a:r>
            <a:r>
              <a:rPr lang="fr-FR" sz="3600" dirty="0" err="1"/>
              <a:t>energy</a:t>
            </a:r>
            <a:r>
              <a:rPr lang="fr-FR" sz="3600" dirty="0"/>
              <a:t> </a:t>
            </a:r>
            <a:r>
              <a:rPr lang="fr-FR" sz="3600" dirty="0" smtClean="0"/>
              <a:t>[12] </a:t>
            </a:r>
            <a:r>
              <a:rPr lang="fr-FR" sz="3600" dirty="0"/>
              <a:t>at </a:t>
            </a:r>
            <a:r>
              <a:rPr lang="fr-FR" sz="3600" dirty="0" err="1"/>
              <a:t>temperature</a:t>
            </a:r>
            <a:r>
              <a:rPr lang="fr-FR" sz="3600" dirty="0"/>
              <a:t> T </a:t>
            </a:r>
            <a:r>
              <a:rPr lang="fr-FR" sz="3600" dirty="0" err="1"/>
              <a:t>is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i="1" dirty="0" err="1">
                <a:solidFill>
                  <a:srgbClr val="FF0000"/>
                </a:solidFill>
              </a:rPr>
              <a:t>E</a:t>
            </a:r>
            <a:r>
              <a:rPr lang="fr-FR" b="1" i="1" baseline="-25000" dirty="0" err="1">
                <a:solidFill>
                  <a:srgbClr val="FF0000"/>
                </a:solidFill>
              </a:rPr>
              <a:t>pinch</a:t>
            </a:r>
            <a:r>
              <a:rPr lang="fr-FR" b="1" dirty="0">
                <a:solidFill>
                  <a:srgbClr val="FF0000"/>
                </a:solidFill>
              </a:rPr>
              <a:t>= [</a:t>
            </a:r>
            <a:r>
              <a:rPr lang="fr-FR" b="1" i="1" dirty="0">
                <a:solidFill>
                  <a:srgbClr val="FF0000"/>
                </a:solidFill>
              </a:rPr>
              <a:t>kT</a:t>
            </a:r>
            <a:r>
              <a:rPr lang="fr-FR" b="1" dirty="0">
                <a:solidFill>
                  <a:srgbClr val="FF0000"/>
                </a:solidFill>
              </a:rPr>
              <a:t>/ (</a:t>
            </a:r>
            <a:r>
              <a:rPr lang="fr-FR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b="1" dirty="0">
                <a:solidFill>
                  <a:srgbClr val="FF0000"/>
                </a:solidFill>
              </a:rPr>
              <a:t>-1)] </a:t>
            </a:r>
            <a:r>
              <a:rPr lang="fr-FR" b="1" i="1" dirty="0">
                <a:solidFill>
                  <a:srgbClr val="FF0000"/>
                </a:solidFill>
              </a:rPr>
              <a:t>n</a:t>
            </a:r>
            <a:r>
              <a:rPr lang="fr-FR" b="1" i="1" baseline="-25000" dirty="0">
                <a:solidFill>
                  <a:srgbClr val="FF0000"/>
                </a:solidFill>
              </a:rPr>
              <a:t>i</a:t>
            </a:r>
            <a:r>
              <a:rPr lang="fr-FR" b="1" dirty="0">
                <a:solidFill>
                  <a:srgbClr val="FF0000"/>
                </a:solidFill>
              </a:rPr>
              <a:t>(1+</a:t>
            </a:r>
            <a:r>
              <a:rPr lang="fr-FR" b="1" i="1" dirty="0">
                <a:solidFill>
                  <a:srgbClr val="FF0000"/>
                </a:solidFill>
              </a:rPr>
              <a:t>Z</a:t>
            </a:r>
            <a:r>
              <a:rPr lang="fr-FR" b="1" i="1" baseline="-25000" dirty="0">
                <a:solidFill>
                  <a:srgbClr val="FF0000"/>
                </a:solidFill>
              </a:rPr>
              <a:t>eff</a:t>
            </a:r>
            <a:r>
              <a:rPr lang="fr-FR" b="1" dirty="0">
                <a:solidFill>
                  <a:srgbClr val="FF0000"/>
                </a:solidFill>
              </a:rPr>
              <a:t>) </a:t>
            </a:r>
            <a:r>
              <a:rPr lang="fr-FR" b="1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fr-FR" b="1" i="1" dirty="0">
                <a:solidFill>
                  <a:srgbClr val="FF0000"/>
                </a:solidFill>
              </a:rPr>
              <a:t>r</a:t>
            </a:r>
            <a:r>
              <a:rPr lang="fr-FR" b="1" i="1" baseline="-25000" dirty="0">
                <a:solidFill>
                  <a:srgbClr val="FF0000"/>
                </a:solidFill>
              </a:rPr>
              <a:t>p</a:t>
            </a:r>
            <a:r>
              <a:rPr lang="fr-FR" b="1" baseline="30000" dirty="0">
                <a:solidFill>
                  <a:srgbClr val="FF0000"/>
                </a:solidFill>
              </a:rPr>
              <a:t>2</a:t>
            </a:r>
            <a:r>
              <a:rPr lang="fr-FR" b="1" i="1" dirty="0">
                <a:solidFill>
                  <a:srgbClr val="FF0000"/>
                </a:solidFill>
              </a:rPr>
              <a:t>z</a:t>
            </a:r>
            <a:r>
              <a:rPr lang="fr-FR" b="1" i="1" baseline="-25000" dirty="0">
                <a:solidFill>
                  <a:srgbClr val="FF0000"/>
                </a:solidFill>
              </a:rPr>
              <a:t>p</a:t>
            </a:r>
            <a:r>
              <a:rPr lang="fr-FR" baseline="-25000" dirty="0"/>
              <a:t>	</a:t>
            </a:r>
            <a:endParaRPr lang="fr-FR" baseline="-25000" dirty="0" smtClean="0"/>
          </a:p>
          <a:p>
            <a:pPr marL="0" indent="0">
              <a:buNone/>
            </a:pPr>
            <a:r>
              <a:rPr lang="en-US" dirty="0" smtClean="0"/>
              <a:t>k = </a:t>
            </a:r>
            <a:r>
              <a:rPr lang="en-US" dirty="0"/>
              <a:t>Boltzmann constant,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</a:t>
            </a:r>
            <a:r>
              <a:rPr lang="en-US" dirty="0" smtClean="0"/>
              <a:t>= specific </a:t>
            </a:r>
            <a:r>
              <a:rPr lang="en-US" dirty="0"/>
              <a:t>heat ratio = 5/3 </a:t>
            </a:r>
            <a:r>
              <a:rPr lang="en-US" dirty="0" smtClean="0"/>
              <a:t>and </a:t>
            </a:r>
            <a:r>
              <a:rPr lang="en-US" dirty="0" err="1"/>
              <a:t>Z</a:t>
            </a:r>
            <a:r>
              <a:rPr lang="en-US" baseline="-25000" dirty="0" err="1"/>
              <a:t>eff</a:t>
            </a:r>
            <a:r>
              <a:rPr lang="en-US" dirty="0"/>
              <a:t> =1 </a:t>
            </a:r>
            <a:r>
              <a:rPr lang="en-US" dirty="0" smtClean="0"/>
              <a:t>(</a:t>
            </a:r>
            <a:r>
              <a:rPr lang="en-US" dirty="0"/>
              <a:t>for fully ionized D-T plasma).</a:t>
            </a:r>
            <a:endParaRPr lang="en-MY" dirty="0"/>
          </a:p>
          <a:p>
            <a:r>
              <a:rPr lang="en-US" dirty="0" smtClean="0"/>
              <a:t>Assume </a:t>
            </a:r>
            <a:r>
              <a:rPr lang="en-US" dirty="0"/>
              <a:t>an equilibrium </a:t>
            </a:r>
            <a:r>
              <a:rPr lang="en-US" dirty="0" smtClean="0"/>
              <a:t>pinch, equate </a:t>
            </a:r>
            <a:r>
              <a:rPr lang="en-US" dirty="0"/>
              <a:t>the confining magnetic pressure to the hydrostatic plasma pressure. Thus:  </a:t>
            </a:r>
            <a:endParaRPr lang="en-MY" dirty="0"/>
          </a:p>
          <a:p>
            <a:r>
              <a:rPr lang="fr-FR" dirty="0" smtClean="0"/>
              <a:t>I</a:t>
            </a:r>
            <a:r>
              <a:rPr lang="fr-FR" baseline="-25000" dirty="0" smtClean="0"/>
              <a:t>pinch</a:t>
            </a:r>
            <a:r>
              <a:rPr lang="fr-FR" baseline="30000" dirty="0" smtClean="0"/>
              <a:t>2 </a:t>
            </a:r>
            <a:r>
              <a:rPr lang="fr-FR" dirty="0" smtClean="0"/>
              <a:t>= 2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x10</a:t>
            </a:r>
            <a:r>
              <a:rPr lang="fr-FR" baseline="30000" dirty="0" smtClean="0"/>
              <a:t>7</a:t>
            </a:r>
            <a:r>
              <a:rPr lang="fr-FR" dirty="0" smtClean="0"/>
              <a:t> </a:t>
            </a:r>
            <a:r>
              <a:rPr lang="fr-FR" dirty="0" err="1"/>
              <a:t>n</a:t>
            </a:r>
            <a:r>
              <a:rPr lang="fr-FR" baseline="-25000" dirty="0" err="1"/>
              <a:t>i</a:t>
            </a:r>
            <a:r>
              <a:rPr lang="fr-FR" dirty="0" err="1"/>
              <a:t>kT</a:t>
            </a:r>
            <a:r>
              <a:rPr lang="fr-FR" dirty="0"/>
              <a:t>(1+Z</a:t>
            </a:r>
            <a:r>
              <a:rPr lang="fr-FR" baseline="-25000" dirty="0"/>
              <a:t>eff</a:t>
            </a:r>
            <a:r>
              <a:rPr lang="fr-FR" dirty="0"/>
              <a:t>)r</a:t>
            </a:r>
            <a:r>
              <a:rPr lang="fr-FR" baseline="-25000" dirty="0"/>
              <a:t>p</a:t>
            </a:r>
            <a:r>
              <a:rPr lang="fr-FR" baseline="30000" dirty="0"/>
              <a:t>2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06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Divide </a:t>
            </a:r>
            <a:r>
              <a:rPr lang="en-US" sz="2400" dirty="0" err="1"/>
              <a:t>Y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-t </a:t>
            </a:r>
            <a:r>
              <a:rPr lang="en-US" sz="2400" dirty="0"/>
              <a:t>by </a:t>
            </a:r>
            <a:r>
              <a:rPr lang="en-US" sz="2400" dirty="0" err="1"/>
              <a:t>E</a:t>
            </a:r>
            <a:r>
              <a:rPr lang="en-US" sz="2400" baseline="-25000" dirty="0" err="1"/>
              <a:t>pinch</a:t>
            </a:r>
            <a:r>
              <a:rPr lang="en-US" sz="2400" dirty="0"/>
              <a:t>, replacing I</a:t>
            </a:r>
            <a:r>
              <a:rPr lang="en-US" sz="2400" baseline="-25000" dirty="0"/>
              <a:t>pinch</a:t>
            </a:r>
            <a:r>
              <a:rPr lang="en-US" sz="2400" baseline="30000" dirty="0"/>
              <a:t>2</a:t>
            </a:r>
            <a:r>
              <a:rPr lang="en-US" sz="2400" dirty="0"/>
              <a:t> in </a:t>
            </a:r>
            <a:r>
              <a:rPr lang="en-US" sz="2400" dirty="0" err="1"/>
              <a:t>Y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-t </a:t>
            </a:r>
            <a:r>
              <a:rPr lang="en-US" sz="2400" dirty="0"/>
              <a:t>by the RHS of </a:t>
            </a:r>
            <a:r>
              <a:rPr lang="en-US" sz="2400" dirty="0" err="1"/>
              <a:t>Eq</a:t>
            </a:r>
            <a:r>
              <a:rPr lang="en-US" sz="2400" dirty="0"/>
              <a:t> (4) we get the required number of beam-target neutrons per unit pinch </a:t>
            </a:r>
            <a:r>
              <a:rPr lang="en-US" sz="2400" dirty="0" smtClean="0"/>
              <a:t>energy.</a:t>
            </a:r>
            <a:r>
              <a:rPr lang="en-MY" dirty="0"/>
              <a:t/>
            </a:r>
            <a:br>
              <a:rPr lang="en-MY" dirty="0"/>
            </a:br>
            <a:r>
              <a:rPr lang="fr-FR" sz="2200" dirty="0" smtClean="0"/>
              <a:t>Note</a:t>
            </a:r>
            <a:r>
              <a:rPr lang="fr-FR" sz="2200" dirty="0"/>
              <a:t>: ((ln(</a:t>
            </a:r>
            <a:r>
              <a:rPr lang="fr-FR" sz="2200" i="1" dirty="0"/>
              <a:t>b</a:t>
            </a:r>
            <a:r>
              <a:rPr lang="fr-FR" sz="2200" dirty="0"/>
              <a:t>/</a:t>
            </a:r>
            <a:r>
              <a:rPr lang="fr-FR" sz="2200" i="1" dirty="0" err="1"/>
              <a:t>r</a:t>
            </a:r>
            <a:r>
              <a:rPr lang="fr-FR" sz="2200" i="1" baseline="-25000" dirty="0" err="1"/>
              <a:t>p</a:t>
            </a:r>
            <a:r>
              <a:rPr lang="fr-FR" sz="2200" dirty="0"/>
              <a:t>)) ~ 2  and </a:t>
            </a:r>
            <a:r>
              <a:rPr lang="fr-FR" sz="2200" dirty="0" err="1"/>
              <a:t>z</a:t>
            </a:r>
            <a:r>
              <a:rPr lang="fr-FR" sz="2200" baseline="-25000" dirty="0" err="1"/>
              <a:t>p</a:t>
            </a:r>
            <a:r>
              <a:rPr lang="fr-FR" sz="2200" dirty="0"/>
              <a:t> ~ 1.4 a </a:t>
            </a:r>
            <a:r>
              <a:rPr lang="fr-FR" sz="2200" dirty="0" smtClean="0"/>
              <a:t>([6] </a:t>
            </a:r>
            <a:r>
              <a:rPr lang="fr-FR" sz="2200" dirty="0"/>
              <a:t>for </a:t>
            </a:r>
            <a:r>
              <a:rPr lang="fr-FR" sz="2200" dirty="0" err="1"/>
              <a:t>fully</a:t>
            </a:r>
            <a:r>
              <a:rPr lang="fr-FR" sz="2200" dirty="0"/>
              <a:t> </a:t>
            </a:r>
            <a:r>
              <a:rPr lang="fr-FR" sz="2200" dirty="0" err="1"/>
              <a:t>ionized</a:t>
            </a:r>
            <a:r>
              <a:rPr lang="fr-FR" sz="2200" dirty="0"/>
              <a:t> </a:t>
            </a:r>
            <a:r>
              <a:rPr lang="fr-FR" sz="2200" dirty="0" err="1"/>
              <a:t>hollow</a:t>
            </a:r>
            <a:r>
              <a:rPr lang="fr-FR" sz="2200" dirty="0"/>
              <a:t> anode </a:t>
            </a:r>
            <a:r>
              <a:rPr lang="fr-FR" sz="2200" dirty="0" smtClean="0"/>
              <a:t>DPF)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General </a:t>
            </a:r>
            <a:r>
              <a:rPr lang="en-US" b="1" dirty="0"/>
              <a:t>scaling for number of D-T DPF beam-target </a:t>
            </a:r>
            <a:r>
              <a:rPr lang="en-US" b="1" dirty="0" smtClean="0"/>
              <a:t>neutrons</a:t>
            </a:r>
            <a:endParaRPr lang="en-MY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Y</a:t>
            </a:r>
            <a:r>
              <a:rPr lang="fr-FR" b="1" baseline="-25000" dirty="0">
                <a:solidFill>
                  <a:srgbClr val="FF0000"/>
                </a:solidFill>
              </a:rPr>
              <a:t>b-t </a:t>
            </a:r>
            <a:r>
              <a:rPr lang="fr-FR" b="1" dirty="0">
                <a:solidFill>
                  <a:srgbClr val="FF0000"/>
                </a:solidFill>
              </a:rPr>
              <a:t>/ </a:t>
            </a:r>
            <a:r>
              <a:rPr lang="fr-FR" b="1" dirty="0" err="1">
                <a:solidFill>
                  <a:srgbClr val="FF0000"/>
                </a:solidFill>
              </a:rPr>
              <a:t>E</a:t>
            </a:r>
            <a:r>
              <a:rPr lang="fr-FR" b="1" baseline="-25000" dirty="0" err="1">
                <a:solidFill>
                  <a:srgbClr val="FF0000"/>
                </a:solidFill>
              </a:rPr>
              <a:t>pinch</a:t>
            </a:r>
            <a:r>
              <a:rPr lang="fr-FR" b="1" dirty="0">
                <a:solidFill>
                  <a:srgbClr val="FF0000"/>
                </a:solidFill>
              </a:rPr>
              <a:t> = </a:t>
            </a:r>
            <a:r>
              <a:rPr lang="fr-FR" b="1" dirty="0" smtClean="0">
                <a:solidFill>
                  <a:srgbClr val="FF0000"/>
                </a:solidFill>
              </a:rPr>
              <a:t>5 </a:t>
            </a:r>
            <a:r>
              <a:rPr lang="fr-FR" b="1" dirty="0">
                <a:solidFill>
                  <a:srgbClr val="FF0000"/>
                </a:solidFill>
              </a:rPr>
              <a:t>x 10</a:t>
            </a:r>
            <a:r>
              <a:rPr lang="fr-FR" b="1" baseline="30000" dirty="0">
                <a:solidFill>
                  <a:srgbClr val="FF0000"/>
                </a:solidFill>
              </a:rPr>
              <a:t>14</a:t>
            </a:r>
            <a:r>
              <a:rPr lang="fr-FR" b="1" dirty="0">
                <a:solidFill>
                  <a:srgbClr val="FF0000"/>
                </a:solidFill>
              </a:rPr>
              <a:t> n</a:t>
            </a:r>
            <a:r>
              <a:rPr lang="fr-FR" b="1" baseline="-25000" dirty="0">
                <a:solidFill>
                  <a:srgbClr val="FF0000"/>
                </a:solidFill>
              </a:rPr>
              <a:t>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 </a:t>
            </a:r>
            <a:r>
              <a:rPr lang="fr-FR" b="1" dirty="0">
                <a:solidFill>
                  <a:srgbClr val="FF0000"/>
                </a:solidFill>
              </a:rPr>
              <a:t>[σ/</a:t>
            </a:r>
            <a:r>
              <a:rPr lang="fr-FR" b="1" i="1" dirty="0">
                <a:solidFill>
                  <a:srgbClr val="FF0000"/>
                </a:solidFill>
              </a:rPr>
              <a:t>V</a:t>
            </a:r>
            <a:r>
              <a:rPr lang="fr-FR" b="1" i="1" baseline="-25000" dirty="0">
                <a:solidFill>
                  <a:srgbClr val="FF0000"/>
                </a:solidFill>
              </a:rPr>
              <a:t>max</a:t>
            </a:r>
            <a:r>
              <a:rPr lang="fr-FR" b="1" baseline="30000" dirty="0">
                <a:solidFill>
                  <a:srgbClr val="FF0000"/>
                </a:solidFill>
              </a:rPr>
              <a:t>1/2</a:t>
            </a:r>
            <a:r>
              <a:rPr lang="fr-FR" b="1" dirty="0" smtClean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800" dirty="0" smtClean="0"/>
              <a:t>This</a:t>
            </a:r>
            <a:r>
              <a:rPr lang="en-US" sz="2800" dirty="0" smtClean="0"/>
              <a:t> </a:t>
            </a:r>
            <a:r>
              <a:rPr lang="en-US" sz="2800" dirty="0"/>
              <a:t>general scaling stipulates that the number of beam-target neutrons depends on the pinch ion density, the </a:t>
            </a:r>
            <a:r>
              <a:rPr lang="en-US" sz="2800" dirty="0" smtClean="0"/>
              <a:t>anode radius ‘a’ and </a:t>
            </a:r>
            <a:r>
              <a:rPr lang="en-US" sz="2800" dirty="0"/>
              <a:t>the energy of the D-T beam ions through the fraction [σ/</a:t>
            </a:r>
            <a:r>
              <a:rPr lang="en-US" sz="2800" i="1" dirty="0"/>
              <a:t>V</a:t>
            </a:r>
            <a:r>
              <a:rPr lang="en-US" sz="2800" i="1" baseline="-25000" dirty="0"/>
              <a:t>max</a:t>
            </a:r>
            <a:r>
              <a:rPr lang="en-US" sz="2800" baseline="30000" dirty="0"/>
              <a:t>1/2</a:t>
            </a:r>
            <a:r>
              <a:rPr lang="en-US" sz="2800" dirty="0"/>
              <a:t>]. </a:t>
            </a:r>
            <a:endParaRPr lang="en-MY" sz="2800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0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Optimising</a:t>
            </a:r>
            <a:r>
              <a:rPr lang="en-US" sz="2400" dirty="0" smtClean="0"/>
              <a:t> beam – target scaling by choosing optimum beam energy through factor </a:t>
            </a:r>
            <a:r>
              <a:rPr lang="fr-FR" sz="2400" dirty="0" smtClean="0"/>
              <a:t>[σ/</a:t>
            </a:r>
            <a:r>
              <a:rPr lang="fr-FR" sz="2400" i="1" dirty="0" smtClean="0"/>
              <a:t>V</a:t>
            </a:r>
            <a:r>
              <a:rPr lang="fr-FR" sz="2400" i="1" baseline="-25000" dirty="0" smtClean="0"/>
              <a:t>max</a:t>
            </a:r>
            <a:r>
              <a:rPr lang="fr-FR" sz="2400" baseline="30000" dirty="0" smtClean="0"/>
              <a:t>1/2</a:t>
            </a:r>
            <a:r>
              <a:rPr lang="fr-FR" sz="2400" dirty="0" smtClean="0"/>
              <a:t>]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O</a:t>
            </a:r>
            <a:r>
              <a:rPr lang="fr-FR" sz="2000" b="1" dirty="0" smtClean="0">
                <a:solidFill>
                  <a:srgbClr val="FF0000"/>
                </a:solidFill>
              </a:rPr>
              <a:t>ptimum value </a:t>
            </a:r>
            <a:r>
              <a:rPr lang="fr-FR" sz="2000" dirty="0" smtClean="0"/>
              <a:t>of  [σ/</a:t>
            </a:r>
            <a:r>
              <a:rPr lang="fr-FR" sz="2000" i="1" dirty="0" smtClean="0"/>
              <a:t>V</a:t>
            </a:r>
            <a:r>
              <a:rPr lang="fr-FR" sz="2000" i="1" baseline="-25000" dirty="0" smtClean="0"/>
              <a:t>max</a:t>
            </a:r>
            <a:r>
              <a:rPr lang="fr-FR" sz="2000" baseline="30000" dirty="0" smtClean="0"/>
              <a:t>1/2</a:t>
            </a:r>
            <a:r>
              <a:rPr lang="fr-FR" sz="2000" dirty="0" smtClean="0"/>
              <a:t>]</a:t>
            </a:r>
            <a:r>
              <a:rPr lang="fr-FR" sz="2000" baseline="30000" dirty="0" smtClean="0"/>
              <a:t> </a:t>
            </a:r>
            <a:r>
              <a:rPr lang="fr-FR" sz="2000" dirty="0" err="1" smtClean="0"/>
              <a:t>occurs</a:t>
            </a:r>
            <a:r>
              <a:rPr lang="fr-FR" sz="2000" dirty="0" smtClean="0"/>
              <a:t> at </a:t>
            </a:r>
            <a:r>
              <a:rPr lang="fr-FR" sz="2000" dirty="0" err="1" smtClean="0"/>
              <a:t>V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115 </a:t>
            </a:r>
            <a:r>
              <a:rPr lang="fr-FR" sz="2000" dirty="0" err="1" smtClean="0"/>
              <a:t>keV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value </a:t>
            </a:r>
            <a:r>
              <a:rPr lang="fr-FR" sz="2000" b="1" dirty="0" smtClean="0">
                <a:solidFill>
                  <a:srgbClr val="FF0000"/>
                </a:solidFill>
              </a:rPr>
              <a:t>5 x 10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-29</a:t>
            </a:r>
            <a:r>
              <a:rPr lang="fr-FR" sz="2000" b="1" dirty="0" smtClean="0">
                <a:solidFill>
                  <a:srgbClr val="FF0000"/>
                </a:solidFill>
              </a:rPr>
              <a:t> m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</a:rPr>
              <a:t>.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Note: </a:t>
            </a:r>
            <a:r>
              <a:rPr lang="fr-FR" sz="2000" b="1" dirty="0" err="1" smtClean="0">
                <a:solidFill>
                  <a:srgbClr val="FF0000"/>
                </a:solidFill>
              </a:rPr>
              <a:t>broad</a:t>
            </a:r>
            <a:r>
              <a:rPr lang="fr-FR" sz="2000" b="1" dirty="0" smtClean="0">
                <a:solidFill>
                  <a:srgbClr val="FF0000"/>
                </a:solidFill>
              </a:rPr>
              <a:t> flat maximum</a:t>
            </a:r>
            <a:r>
              <a:rPr lang="fr-FR" sz="2000" dirty="0" smtClean="0"/>
              <a:t>, in range of </a:t>
            </a:r>
            <a:r>
              <a:rPr lang="fr-FR" sz="2000" dirty="0" err="1" smtClean="0"/>
              <a:t>beam</a:t>
            </a:r>
            <a:r>
              <a:rPr lang="fr-FR" sz="2000" dirty="0" smtClean="0"/>
              <a:t> ion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90 – 120 </a:t>
            </a:r>
            <a:r>
              <a:rPr lang="fr-FR" sz="2000" dirty="0" err="1" smtClean="0"/>
              <a:t>keV</a:t>
            </a:r>
            <a:endParaRPr lang="en-MY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23</a:t>
            </a:fld>
            <a:endParaRPr lang="en-MY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34869" cy="41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Operate the DPF at </a:t>
            </a:r>
            <a:r>
              <a:rPr lang="en-US" sz="2200" b="1" dirty="0" smtClean="0"/>
              <a:t>optimum deuteron beam energy around 100 </a:t>
            </a:r>
            <a:r>
              <a:rPr lang="en-US" sz="2200" b="1" dirty="0" err="1" smtClean="0"/>
              <a:t>keV</a:t>
            </a:r>
            <a:r>
              <a:rPr lang="en-US" sz="2200" b="1" dirty="0" smtClean="0"/>
              <a:t> </a:t>
            </a:r>
            <a:r>
              <a:rPr lang="en-US" sz="2200" dirty="0" smtClean="0"/>
              <a:t>then the scaling for </a:t>
            </a:r>
            <a:r>
              <a:rPr lang="en-US" sz="2200" dirty="0" err="1" smtClean="0"/>
              <a:t>Y</a:t>
            </a:r>
            <a:r>
              <a:rPr lang="en-US" sz="2200" baseline="-25000" dirty="0" err="1" smtClean="0"/>
              <a:t>b</a:t>
            </a:r>
            <a:r>
              <a:rPr lang="en-US" sz="2200" baseline="-25000" dirty="0" smtClean="0"/>
              <a:t>-t </a:t>
            </a:r>
            <a:r>
              <a:rPr lang="en-US" sz="2200" dirty="0" smtClean="0"/>
              <a:t>/ </a:t>
            </a:r>
            <a:r>
              <a:rPr lang="en-US" sz="2200" dirty="0" err="1" smtClean="0"/>
              <a:t>E</a:t>
            </a:r>
            <a:r>
              <a:rPr lang="en-US" sz="2200" baseline="-25000" dirty="0" err="1" smtClean="0"/>
              <a:t>pinch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is optimized: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(Y</a:t>
            </a:r>
            <a:r>
              <a:rPr lang="fr-FR" b="1" baseline="-25000" dirty="0">
                <a:solidFill>
                  <a:srgbClr val="FF0000"/>
                </a:solidFill>
              </a:rPr>
              <a:t>b-t </a:t>
            </a:r>
            <a:r>
              <a:rPr lang="fr-FR" b="1" dirty="0">
                <a:solidFill>
                  <a:srgbClr val="FF0000"/>
                </a:solidFill>
              </a:rPr>
              <a:t>/ </a:t>
            </a:r>
            <a:r>
              <a:rPr lang="fr-FR" b="1" dirty="0" err="1">
                <a:solidFill>
                  <a:srgbClr val="FF0000"/>
                </a:solidFill>
              </a:rPr>
              <a:t>E</a:t>
            </a:r>
            <a:r>
              <a:rPr lang="fr-FR" b="1" baseline="-25000" dirty="0" err="1">
                <a:solidFill>
                  <a:srgbClr val="FF0000"/>
                </a:solidFill>
              </a:rPr>
              <a:t>pinch</a:t>
            </a:r>
            <a:r>
              <a:rPr lang="fr-FR" b="1" dirty="0">
                <a:solidFill>
                  <a:srgbClr val="FF0000"/>
                </a:solidFill>
              </a:rPr>
              <a:t>)</a:t>
            </a:r>
            <a:r>
              <a:rPr lang="fr-FR" b="1" baseline="-25000" dirty="0">
                <a:solidFill>
                  <a:srgbClr val="FF0000"/>
                </a:solidFill>
              </a:rPr>
              <a:t>100keV</a:t>
            </a:r>
            <a:r>
              <a:rPr lang="fr-FR" b="1" dirty="0">
                <a:solidFill>
                  <a:srgbClr val="FF0000"/>
                </a:solidFill>
              </a:rPr>
              <a:t> = 2.5 x 10</a:t>
            </a:r>
            <a:r>
              <a:rPr lang="fr-FR" b="1" baseline="30000" dirty="0">
                <a:solidFill>
                  <a:srgbClr val="FF0000"/>
                </a:solidFill>
              </a:rPr>
              <a:t>-14</a:t>
            </a:r>
            <a:r>
              <a:rPr lang="fr-FR" b="1" dirty="0">
                <a:solidFill>
                  <a:srgbClr val="FF0000"/>
                </a:solidFill>
              </a:rPr>
              <a:t> n</a:t>
            </a:r>
            <a:r>
              <a:rPr lang="fr-FR" b="1" baseline="-25000" dirty="0">
                <a:solidFill>
                  <a:srgbClr val="FF0000"/>
                </a:solidFill>
              </a:rPr>
              <a:t>i</a:t>
            </a:r>
            <a:r>
              <a:rPr lang="fr-FR" b="1" dirty="0">
                <a:solidFill>
                  <a:srgbClr val="FF0000"/>
                </a:solidFill>
              </a:rPr>
              <a:t> a</a:t>
            </a:r>
            <a:r>
              <a:rPr lang="fr-FR" dirty="0"/>
              <a:t>	</a:t>
            </a:r>
            <a:endParaRPr lang="fr-FR" baseline="-25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D-T neutron has energy of 14.1 MeV </a:t>
            </a:r>
            <a:r>
              <a:rPr lang="en-US" dirty="0" err="1"/>
              <a:t>ie</a:t>
            </a:r>
            <a:r>
              <a:rPr lang="en-US" dirty="0"/>
              <a:t> 2.26 x 10 </a:t>
            </a:r>
            <a:r>
              <a:rPr lang="en-US" baseline="30000" dirty="0"/>
              <a:t>-12</a:t>
            </a:r>
            <a:r>
              <a:rPr lang="en-US" dirty="0"/>
              <a:t> J </a:t>
            </a:r>
            <a:r>
              <a:rPr lang="en-US" dirty="0" smtClean="0"/>
              <a:t>; also estimating </a:t>
            </a:r>
            <a:r>
              <a:rPr lang="en-US" dirty="0"/>
              <a:t>that </a:t>
            </a:r>
            <a:r>
              <a:rPr lang="en-US" dirty="0" err="1"/>
              <a:t>E</a:t>
            </a:r>
            <a:r>
              <a:rPr lang="en-US" baseline="-25000" dirty="0" err="1"/>
              <a:t>pinch</a:t>
            </a:r>
            <a:r>
              <a:rPr lang="en-US" dirty="0"/>
              <a:t> </a:t>
            </a:r>
            <a:r>
              <a:rPr lang="en-US" dirty="0" smtClean="0"/>
              <a:t>~10</a:t>
            </a:r>
            <a:r>
              <a:rPr lang="en-US" dirty="0"/>
              <a:t>% of the stored energy E</a:t>
            </a:r>
            <a:r>
              <a:rPr lang="en-US" baseline="-25000" dirty="0"/>
              <a:t>0</a:t>
            </a:r>
            <a:r>
              <a:rPr lang="en-US" dirty="0"/>
              <a:t>, then we have the </a:t>
            </a:r>
            <a:r>
              <a:rPr lang="en-US" dirty="0" smtClean="0"/>
              <a:t>ratio</a:t>
            </a:r>
          </a:p>
          <a:p>
            <a:pPr marL="0" indent="0">
              <a:buNone/>
            </a:pPr>
            <a:r>
              <a:rPr lang="fr-FR" dirty="0" smtClean="0"/>
              <a:t>Q</a:t>
            </a:r>
            <a:r>
              <a:rPr lang="fr-FR" baseline="-25000" dirty="0" smtClean="0"/>
              <a:t>100keV</a:t>
            </a:r>
            <a:r>
              <a:rPr lang="fr-FR" dirty="0" smtClean="0"/>
              <a:t> =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E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b</a:t>
            </a:r>
            <a:r>
              <a:rPr lang="fr-FR" b="1" baseline="-25000" dirty="0" smtClean="0">
                <a:solidFill>
                  <a:srgbClr val="FF0000"/>
                </a:solidFill>
              </a:rPr>
              <a:t>-t </a:t>
            </a:r>
            <a:r>
              <a:rPr lang="fr-FR" b="1" dirty="0">
                <a:solidFill>
                  <a:srgbClr val="FF0000"/>
                </a:solidFill>
              </a:rPr>
              <a:t>/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-25000" dirty="0" smtClean="0">
                <a:solidFill>
                  <a:srgbClr val="FF0000"/>
                </a:solidFill>
              </a:rPr>
              <a:t>0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r>
              <a:rPr lang="fr-FR" b="1" baseline="-25000" dirty="0" smtClean="0">
                <a:solidFill>
                  <a:srgbClr val="FF0000"/>
                </a:solidFill>
              </a:rPr>
              <a:t>100keV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u="sng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6 x 10</a:t>
            </a:r>
            <a:r>
              <a:rPr lang="fr-FR" b="1" u="sng" baseline="30000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-27</a:t>
            </a:r>
            <a:r>
              <a:rPr lang="fr-FR" b="1" u="sng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n</a:t>
            </a:r>
            <a:r>
              <a:rPr lang="fr-FR" b="1" u="sng" baseline="-25000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i</a:t>
            </a:r>
            <a:r>
              <a:rPr lang="fr-FR" b="1" u="sng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a</a:t>
            </a:r>
            <a:endParaRPr lang="en-MY" b="1" u="sng" dirty="0">
              <a:solidFill>
                <a:srgbClr val="FF0000"/>
              </a:solidFill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8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break- </a:t>
            </a:r>
            <a:r>
              <a:rPr lang="fr-FR" dirty="0" err="1"/>
              <a:t>even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/>
              <a:t>for Q &gt; 1</a:t>
            </a:r>
          </a:p>
          <a:p>
            <a:pPr marL="0" indent="0">
              <a:buNone/>
            </a:pPr>
            <a:r>
              <a:rPr lang="fr-FR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6 </a:t>
            </a:r>
            <a:r>
              <a:rPr lang="fr-FR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x 10</a:t>
            </a:r>
            <a:r>
              <a:rPr lang="fr-FR" b="1" u="heavy" baseline="30000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-27</a:t>
            </a:r>
            <a:r>
              <a:rPr lang="fr-FR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n</a:t>
            </a:r>
            <a:r>
              <a:rPr lang="fr-FR" b="1" u="heavy" baseline="-25000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i</a:t>
            </a:r>
            <a:r>
              <a:rPr lang="fr-FR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a &gt; </a:t>
            </a:r>
            <a:r>
              <a:rPr lang="fr-FR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1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Example</a:t>
            </a:r>
            <a:r>
              <a:rPr lang="en-US" sz="2800" dirty="0"/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‘a’= </a:t>
            </a:r>
            <a:r>
              <a:rPr lang="en-US" sz="2800" b="1" dirty="0">
                <a:solidFill>
                  <a:srgbClr val="FF0000"/>
                </a:solidFill>
              </a:rPr>
              <a:t>1 m </a:t>
            </a:r>
            <a:r>
              <a:rPr lang="en-US" sz="2800" dirty="0" smtClean="0"/>
              <a:t>then for Q&gt;1 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sz="2800" b="1" baseline="-25000" dirty="0" smtClean="0">
                <a:solidFill>
                  <a:srgbClr val="FF0000"/>
                </a:solidFill>
              </a:rPr>
              <a:t>i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&gt; 1.7 x 10</a:t>
            </a:r>
            <a:r>
              <a:rPr lang="fr-FR" sz="2800" b="1" baseline="30000" dirty="0">
                <a:solidFill>
                  <a:srgbClr val="FF0000"/>
                </a:solidFill>
              </a:rPr>
              <a:t>26 </a:t>
            </a:r>
            <a:r>
              <a:rPr lang="fr-FR" sz="2800" b="1" dirty="0">
                <a:solidFill>
                  <a:srgbClr val="FF0000"/>
                </a:solidFill>
              </a:rPr>
              <a:t>m</a:t>
            </a:r>
            <a:r>
              <a:rPr lang="fr-FR" sz="2800" b="1" baseline="30000" dirty="0">
                <a:solidFill>
                  <a:srgbClr val="FF0000"/>
                </a:solidFill>
              </a:rPr>
              <a:t>-3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1800" dirty="0" smtClean="0"/>
              <a:t>(100 </a:t>
            </a:r>
            <a:r>
              <a:rPr lang="en-US" sz="1800" dirty="0" err="1" smtClean="0"/>
              <a:t>keV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/>
              <a:t>ie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</a:rPr>
              <a:t>atm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</a:t>
            </a:r>
            <a:r>
              <a:rPr lang="en-US" sz="2800" dirty="0"/>
              <a:t>fill pressure is sufficient for break-even</a:t>
            </a:r>
            <a:r>
              <a:rPr lang="en-US" sz="2800" dirty="0" smtClean="0"/>
              <a:t>).</a:t>
            </a:r>
            <a:endParaRPr lang="en-MY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82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experiments - disagree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fact thousands of runs have been made using the Lee code </a:t>
            </a:r>
            <a:r>
              <a:rPr lang="en-US" dirty="0" smtClean="0"/>
              <a:t>[9,11] in </a:t>
            </a:r>
            <a:r>
              <a:rPr lang="en-US" dirty="0"/>
              <a:t>DPF’s of </a:t>
            </a:r>
            <a:r>
              <a:rPr lang="en-US" dirty="0" smtClean="0"/>
              <a:t>meter-size </a:t>
            </a:r>
            <a:r>
              <a:rPr lang="en-US" dirty="0"/>
              <a:t>anode radius at beam-target conditions (following present generation DPF’s with axial speed around 10 cm/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 smtClean="0"/>
              <a:t>) – over years!</a:t>
            </a:r>
          </a:p>
          <a:p>
            <a:r>
              <a:rPr lang="en-US" dirty="0" smtClean="0"/>
              <a:t>Nothing </a:t>
            </a:r>
            <a:r>
              <a:rPr lang="en-US" dirty="0"/>
              <a:t>approaching anywhere near break-even has been observed at such DPF sizes and densities; and even bigger sizes and densities!</a:t>
            </a: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1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2790" b="1" dirty="0" smtClean="0">
                <a:solidFill>
                  <a:srgbClr val="FF0000"/>
                </a:solidFill>
              </a:rPr>
              <a:t>Discrepancy</a:t>
            </a:r>
            <a:r>
              <a:rPr lang="en-US" sz="2790" dirty="0" smtClean="0"/>
              <a:t>- is due to </a:t>
            </a:r>
            <a:r>
              <a:rPr lang="en-US" sz="2790" b="1" dirty="0" smtClean="0"/>
              <a:t>condition of </a:t>
            </a:r>
            <a:r>
              <a:rPr lang="en-US" sz="2790" b="1" dirty="0" smtClean="0">
                <a:solidFill>
                  <a:srgbClr val="FF0000"/>
                </a:solidFill>
              </a:rPr>
              <a:t>100 </a:t>
            </a:r>
            <a:r>
              <a:rPr lang="en-US" sz="2790" b="1" dirty="0" err="1" smtClean="0">
                <a:solidFill>
                  <a:srgbClr val="FF0000"/>
                </a:solidFill>
              </a:rPr>
              <a:t>keV</a:t>
            </a:r>
            <a:r>
              <a:rPr lang="en-US" sz="2790" b="1" dirty="0" smtClean="0">
                <a:solidFill>
                  <a:srgbClr val="FF0000"/>
                </a:solidFill>
              </a:rPr>
              <a:t> </a:t>
            </a:r>
            <a:r>
              <a:rPr lang="en-US" sz="2790" b="1" dirty="0" smtClean="0"/>
              <a:t>beam ion</a:t>
            </a:r>
            <a:r>
              <a:rPr lang="en-US" sz="2790" dirty="0" smtClean="0"/>
              <a:t> energy, which is </a:t>
            </a:r>
            <a:r>
              <a:rPr lang="en-US" sz="2790" b="1" dirty="0" smtClean="0">
                <a:solidFill>
                  <a:srgbClr val="FF0000"/>
                </a:solidFill>
              </a:rPr>
              <a:t>not met</a:t>
            </a:r>
            <a:endParaRPr lang="en-MY" sz="279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27</a:t>
            </a:fld>
            <a:endParaRPr lang="en-MY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20000" cy="9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915" y="18288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</a:t>
            </a:r>
            <a:r>
              <a:rPr lang="en-MY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MY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MY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             </a:t>
            </a:r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en-MY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MY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MY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</a:t>
            </a:r>
            <a:r>
              <a:rPr lang="en-MY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MY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MY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V21</a:t>
            </a:r>
            <a:r>
              <a:rPr lang="en-MY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MY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1717"/>
              </p:ext>
            </p:extLst>
          </p:nvPr>
        </p:nvGraphicFramePr>
        <p:xfrm>
          <a:off x="76200" y="2782907"/>
          <a:ext cx="8229600" cy="3879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914400"/>
                <a:gridCol w="990600"/>
                <a:gridCol w="1371600"/>
                <a:gridCol w="914400"/>
                <a:gridCol w="1219200"/>
                <a:gridCol w="1295400"/>
              </a:tblGrid>
              <a:tr h="28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 dirty="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</a:rPr>
                        <a:t>Tube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</a:rPr>
                        <a:t>dI/dt*position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</a:rPr>
                        <a:t>speed*I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 dirty="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Effective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 dirty="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Voltage kV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term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term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</a:rPr>
                        <a:t>dz</a:t>
                      </a:r>
                      <a:r>
                        <a:rPr lang="en-MY" sz="1000" dirty="0">
                          <a:effectLst/>
                        </a:rPr>
                        <a:t>/</a:t>
                      </a:r>
                      <a:r>
                        <a:rPr lang="en-MY" sz="1000" dirty="0" err="1">
                          <a:effectLst/>
                        </a:rPr>
                        <a:t>dt</a:t>
                      </a:r>
                      <a:r>
                        <a:rPr lang="en-MY" sz="1000" dirty="0">
                          <a:effectLst/>
                        </a:rPr>
                        <a:t> term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</a:rPr>
                        <a:t>drp/dt term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0" dirty="0">
                          <a:effectLst/>
                        </a:rPr>
                        <a:t>Beam ion</a:t>
                      </a:r>
                      <a:endParaRPr lang="en-MY" sz="1400" b="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266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  V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    V1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 smtClean="0">
                          <a:solidFill>
                            <a:srgbClr val="00B0F0"/>
                          </a:solidFill>
                          <a:effectLst/>
                        </a:rPr>
                        <a:t>         V2</a:t>
                      </a:r>
                      <a:endParaRPr lang="en-MY" sz="24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        V21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           V22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0" dirty="0" smtClean="0">
                          <a:effectLst/>
                        </a:rPr>
                        <a:t>Energy  </a:t>
                      </a:r>
                      <a:r>
                        <a:rPr lang="en-MY" sz="1400" b="0" dirty="0" err="1" smtClean="0">
                          <a:effectLst/>
                        </a:rPr>
                        <a:t>keV</a:t>
                      </a:r>
                      <a:endParaRPr lang="en-MY" sz="1400" b="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28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NX2 </a:t>
                      </a:r>
                      <a:r>
                        <a:rPr lang="en-MY" sz="2000" b="1" dirty="0">
                          <a:effectLst/>
                        </a:rPr>
                        <a:t>15kV</a:t>
                      </a:r>
                      <a:endParaRPr lang="en-MY" sz="20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FF0000"/>
                          </a:solidFill>
                          <a:effectLst/>
                        </a:rPr>
                        <a:t>25.1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50"/>
                          </a:solidFill>
                          <a:effectLst/>
                        </a:rPr>
                        <a:t>-10.6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F0"/>
                          </a:solidFill>
                          <a:effectLst/>
                        </a:rPr>
                        <a:t>35.7</a:t>
                      </a:r>
                      <a:endParaRPr lang="en-MY" sz="24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B0F0"/>
                          </a:solidFill>
                          <a:effectLst/>
                        </a:rPr>
                        <a:t>17.1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solidFill>
                            <a:srgbClr val="00B0F0"/>
                          </a:solidFill>
                          <a:effectLst/>
                        </a:rPr>
                        <a:t>18.6</a:t>
                      </a:r>
                      <a:endParaRPr lang="en-MY" sz="160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>
                          <a:effectLst/>
                        </a:rPr>
                        <a:t>75</a:t>
                      </a:r>
                      <a:endParaRPr lang="en-MY" sz="28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28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PF1000 </a:t>
                      </a:r>
                      <a:r>
                        <a:rPr lang="en-MY" sz="2000" dirty="0">
                          <a:effectLst/>
                        </a:rPr>
                        <a:t>27kV</a:t>
                      </a:r>
                      <a:endParaRPr lang="en-MY" sz="2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FF0000"/>
                          </a:solidFill>
                          <a:effectLst/>
                        </a:rPr>
                        <a:t>25.7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50"/>
                          </a:solidFill>
                          <a:effectLst/>
                        </a:rPr>
                        <a:t>-29.8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F0"/>
                          </a:solidFill>
                          <a:effectLst/>
                        </a:rPr>
                        <a:t>55.5</a:t>
                      </a:r>
                      <a:endParaRPr lang="en-MY" sz="24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B0F0"/>
                          </a:solidFill>
                          <a:effectLst/>
                        </a:rPr>
                        <a:t>29.1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solidFill>
                            <a:srgbClr val="00B0F0"/>
                          </a:solidFill>
                          <a:effectLst/>
                        </a:rPr>
                        <a:t>26.4</a:t>
                      </a:r>
                      <a:endParaRPr lang="en-MY" sz="160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>
                          <a:effectLst/>
                        </a:rPr>
                        <a:t>77</a:t>
                      </a:r>
                      <a:endParaRPr lang="en-MY" sz="28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448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PF1000 </a:t>
                      </a:r>
                      <a:r>
                        <a:rPr lang="en-MY" sz="2000" dirty="0">
                          <a:effectLst/>
                        </a:rPr>
                        <a:t>27kV</a:t>
                      </a:r>
                      <a:r>
                        <a:rPr lang="en-MY" sz="1000" dirty="0">
                          <a:effectLst/>
                        </a:rPr>
                        <a:t> RESF=0.1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57.4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50"/>
                          </a:solidFill>
                          <a:effectLst/>
                        </a:rPr>
                        <a:t>-65.6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 smtClean="0">
                          <a:solidFill>
                            <a:srgbClr val="00B0F0"/>
                          </a:solidFill>
                          <a:effectLst/>
                        </a:rPr>
                        <a:t>123</a:t>
                      </a:r>
                      <a:endParaRPr lang="en-MY" sz="24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B0F0"/>
                          </a:solidFill>
                          <a:effectLst/>
                        </a:rPr>
                        <a:t>62.9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solidFill>
                            <a:srgbClr val="00B0F0"/>
                          </a:solidFill>
                          <a:effectLst/>
                        </a:rPr>
                        <a:t>59.7</a:t>
                      </a:r>
                      <a:endParaRPr lang="en-MY" sz="160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effectLst/>
                        </a:rPr>
                        <a:t>172</a:t>
                      </a:r>
                      <a:endParaRPr lang="en-MY" sz="28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28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25MJ </a:t>
                      </a:r>
                      <a:r>
                        <a:rPr lang="en-MY" sz="2000" b="1" dirty="0">
                          <a:effectLst/>
                        </a:rPr>
                        <a:t>35kV</a:t>
                      </a:r>
                      <a:endParaRPr lang="en-MY" sz="20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en-MY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285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 smtClean="0">
                          <a:solidFill>
                            <a:srgbClr val="00B0F0"/>
                          </a:solidFill>
                          <a:effectLst/>
                        </a:rPr>
                        <a:t>347</a:t>
                      </a:r>
                      <a:endParaRPr lang="en-MY" sz="24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185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162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effectLst/>
                        </a:rPr>
                        <a:t>186</a:t>
                      </a:r>
                      <a:endParaRPr lang="en-MY" sz="28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28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162MJ </a:t>
                      </a:r>
                      <a:r>
                        <a:rPr lang="en-MY" sz="2000" dirty="0">
                          <a:effectLst/>
                        </a:rPr>
                        <a:t>90kV</a:t>
                      </a:r>
                      <a:endParaRPr lang="en-MY" sz="2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106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en-MY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484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 smtClean="0">
                          <a:solidFill>
                            <a:srgbClr val="00B0F0"/>
                          </a:solidFill>
                          <a:effectLst/>
                        </a:rPr>
                        <a:t>590</a:t>
                      </a:r>
                      <a:endParaRPr lang="en-MY" sz="24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308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282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effectLst/>
                        </a:rPr>
                        <a:t>318</a:t>
                      </a:r>
                      <a:endParaRPr lang="en-MY" sz="28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28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</a:rPr>
                        <a:t>16200MJ </a:t>
                      </a:r>
                      <a:r>
                        <a:rPr lang="en-MY" sz="2000" dirty="0">
                          <a:effectLst/>
                        </a:rPr>
                        <a:t>900kV</a:t>
                      </a:r>
                      <a:endParaRPr lang="en-MY" sz="2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1460</a:t>
                      </a:r>
                      <a:endParaRPr lang="en-MY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en-MY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6121</a:t>
                      </a:r>
                      <a:endParaRPr lang="en-MY" sz="2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3200" b="1" dirty="0" smtClean="0">
                          <a:solidFill>
                            <a:srgbClr val="00B0F0"/>
                          </a:solidFill>
                          <a:effectLst/>
                        </a:rPr>
                        <a:t>7580</a:t>
                      </a:r>
                      <a:endParaRPr lang="en-MY" sz="32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3970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B0F0"/>
                          </a:solidFill>
                          <a:effectLst/>
                        </a:rPr>
                        <a:t>3610</a:t>
                      </a:r>
                      <a:endParaRPr lang="en-MY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b="1" dirty="0">
                          <a:effectLst/>
                        </a:rPr>
                        <a:t>4380</a:t>
                      </a:r>
                      <a:endParaRPr lang="en-MY" sz="2800" b="1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Scaled up DPF requires 500 MA. The dynamic impedance of </a:t>
            </a:r>
            <a:r>
              <a:rPr lang="en-US" sz="3200" dirty="0" smtClean="0">
                <a:solidFill>
                  <a:srgbClr val="FF0000"/>
                </a:solidFill>
              </a:rPr>
              <a:t>2m</a:t>
            </a:r>
            <a:r>
              <a:rPr lang="en-US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3200" dirty="0" smtClean="0"/>
              <a:t> requires </a:t>
            </a:r>
            <a:r>
              <a:rPr lang="en-US" sz="3200" b="1" dirty="0" smtClean="0">
                <a:solidFill>
                  <a:srgbClr val="FF0000"/>
                </a:solidFill>
              </a:rPr>
              <a:t>bank voltage of 1 MV</a:t>
            </a:r>
            <a:r>
              <a:rPr lang="en-US" sz="3200" dirty="0" smtClean="0"/>
              <a:t>; Thus induced  beam ion energy ~ 5 MeV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b-t DPF’s the values of speeds are kept at low levels of </a:t>
            </a:r>
            <a:r>
              <a:rPr lang="en-US" b="1" dirty="0">
                <a:solidFill>
                  <a:srgbClr val="FF0000"/>
                </a:solidFill>
              </a:rPr>
              <a:t>10 cm/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for axial and 20 cm/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for the radial phases. The speed factor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S 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= (I/a)/ 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Symbol" panose="05050102010706020507" pitchFamily="18" charset="2"/>
              </a:rPr>
              <a:t>r</a:t>
            </a:r>
            <a:r>
              <a:rPr lang="en-US" b="1" u="heavy" baseline="-25000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0</a:t>
            </a:r>
            <a:r>
              <a:rPr lang="en-US" b="1" u="heavy" baseline="30000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1/2 </a:t>
            </a:r>
            <a:r>
              <a:rPr lang="en-US" dirty="0" smtClean="0"/>
              <a:t>needs</a:t>
            </a:r>
            <a:r>
              <a:rPr lang="en-US" baseline="30000" dirty="0" smtClean="0"/>
              <a:t> </a:t>
            </a:r>
            <a:r>
              <a:rPr lang="en-US" dirty="0" smtClean="0"/>
              <a:t>to be kept at around </a:t>
            </a:r>
            <a:r>
              <a:rPr lang="en-US" b="1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. Thus as ‘</a:t>
            </a:r>
            <a:r>
              <a:rPr lang="en-US" dirty="0"/>
              <a:t>a’ </a:t>
            </a:r>
            <a:r>
              <a:rPr lang="en-US" dirty="0" smtClean="0"/>
              <a:t>	increases</a:t>
            </a:r>
            <a:r>
              <a:rPr lang="en-US" dirty="0"/>
              <a:t>, I increases proportionally; so with (I/a) = 200 kA per </a:t>
            </a:r>
            <a:r>
              <a:rPr lang="en-US" dirty="0" smtClean="0"/>
              <a:t>	cm </a:t>
            </a:r>
            <a:r>
              <a:rPr lang="en-US" dirty="0"/>
              <a:t>anode radius, we need </a:t>
            </a:r>
            <a:r>
              <a:rPr lang="en-US" b="1" dirty="0">
                <a:solidFill>
                  <a:srgbClr val="FF0000"/>
                </a:solidFill>
              </a:rPr>
              <a:t>20 MA for </a:t>
            </a:r>
            <a:r>
              <a:rPr lang="en-US" b="1" dirty="0" smtClean="0">
                <a:solidFill>
                  <a:srgbClr val="FF0000"/>
                </a:solidFill>
              </a:rPr>
              <a:t>1 m </a:t>
            </a:r>
            <a:r>
              <a:rPr lang="en-US" dirty="0"/>
              <a:t>anode radius. </a:t>
            </a:r>
            <a:r>
              <a:rPr lang="en-US" dirty="0" smtClean="0"/>
              <a:t>The 	increase in </a:t>
            </a:r>
            <a:r>
              <a:rPr lang="en-US" b="1" dirty="0" smtClean="0">
                <a:solidFill>
                  <a:srgbClr val="FF0000"/>
                </a:solidFill>
              </a:rPr>
              <a:t>operational pressure to </a:t>
            </a:r>
            <a:r>
              <a:rPr lang="en-US" b="1" dirty="0" err="1" smtClean="0">
                <a:solidFill>
                  <a:srgbClr val="FF0000"/>
                </a:solidFill>
              </a:rPr>
              <a:t>atm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will require a further 	increase of </a:t>
            </a:r>
            <a:r>
              <a:rPr lang="en-US" u="heavy" dirty="0" smtClean="0">
                <a:uFill>
                  <a:solidFill>
                    <a:srgbClr val="00B0F0"/>
                  </a:solidFill>
                </a:uFill>
              </a:rPr>
              <a:t>current to around </a:t>
            </a:r>
            <a:r>
              <a:rPr lang="en-US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500 MA</a:t>
            </a:r>
            <a:r>
              <a:rPr lang="en-US" u="heavy" dirty="0" smtClean="0">
                <a:uFill>
                  <a:solidFill>
                    <a:srgbClr val="00B0F0"/>
                  </a:solidFill>
                </a:uFill>
              </a:rPr>
              <a:t>.</a:t>
            </a:r>
            <a:endParaRPr lang="en-MY" u="heavy" dirty="0">
              <a:uFill>
                <a:solidFill>
                  <a:srgbClr val="00B0F0"/>
                </a:solidFill>
              </a:uFill>
            </a:endParaRPr>
          </a:p>
          <a:p>
            <a:r>
              <a:rPr lang="en-US" b="1" dirty="0"/>
              <a:t>Thus the scaled-up m-sized DPF will have induced voltages increased to multiple MV; way past optimum </a:t>
            </a:r>
            <a:r>
              <a:rPr lang="en-US" dirty="0"/>
              <a:t>[σ/</a:t>
            </a:r>
            <a:r>
              <a:rPr lang="en-US" i="1" dirty="0"/>
              <a:t>V</a:t>
            </a:r>
            <a:r>
              <a:rPr lang="en-US" i="1" baseline="-25000" dirty="0"/>
              <a:t>max</a:t>
            </a:r>
            <a:r>
              <a:rPr lang="en-US" baseline="30000" dirty="0"/>
              <a:t>1/2</a:t>
            </a:r>
            <a:r>
              <a:rPr lang="en-US" dirty="0"/>
              <a:t>]. Indeed at </a:t>
            </a:r>
            <a:r>
              <a:rPr lang="en-US" b="1" dirty="0">
                <a:solidFill>
                  <a:srgbClr val="FF0000"/>
                </a:solidFill>
              </a:rPr>
              <a:t>10 </a:t>
            </a:r>
            <a:r>
              <a:rPr lang="en-US" b="1" dirty="0" smtClean="0">
                <a:solidFill>
                  <a:srgbClr val="FF0000"/>
                </a:solidFill>
              </a:rPr>
              <a:t>MeV </a:t>
            </a:r>
            <a:r>
              <a:rPr lang="en-US" dirty="0" smtClean="0"/>
              <a:t>this </a:t>
            </a:r>
            <a:r>
              <a:rPr lang="en-US" dirty="0"/>
              <a:t>cross-section parameter has </a:t>
            </a:r>
            <a:r>
              <a:rPr lang="en-US" b="1" dirty="0">
                <a:solidFill>
                  <a:srgbClr val="FF0000"/>
                </a:solidFill>
              </a:rPr>
              <a:t>dropped by 1000 times </a:t>
            </a:r>
            <a:r>
              <a:rPr lang="en-US" dirty="0"/>
              <a:t>from optimum value. </a:t>
            </a:r>
            <a:endParaRPr lang="en-US" dirty="0" smtClean="0"/>
          </a:p>
          <a:p>
            <a:r>
              <a:rPr lang="en-US" dirty="0" smtClean="0"/>
              <a:t>These estimates provide a guide for numerical experiments for a scaled-up DPF, to obtain an operational point for a B-T device; although we know the beam ions will be far too energetic.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31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Beam-target </a:t>
            </a:r>
            <a:r>
              <a:rPr lang="en-US" sz="3200" dirty="0" smtClean="0"/>
              <a:t>numerical experiment </a:t>
            </a:r>
            <a:br>
              <a:rPr lang="en-US" sz="3200" dirty="0" smtClean="0"/>
            </a:br>
            <a:r>
              <a:rPr lang="en-US" sz="3200" dirty="0" smtClean="0"/>
              <a:t>(1.2 MV, 5 </a:t>
            </a:r>
            <a:r>
              <a:rPr lang="en-US" sz="3200" dirty="0" err="1" smtClean="0"/>
              <a:t>atm</a:t>
            </a:r>
            <a:r>
              <a:rPr lang="en-US" sz="3200" dirty="0" smtClean="0"/>
              <a:t>) generating Q = 0.002</a:t>
            </a:r>
            <a:endParaRPr lang="en-MY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71400"/>
              </p:ext>
            </p:extLst>
          </p:nvPr>
        </p:nvGraphicFramePr>
        <p:xfrm>
          <a:off x="2286000" y="1219200"/>
          <a:ext cx="4102099" cy="1451610"/>
        </p:xfrm>
        <a:graphic>
          <a:graphicData uri="http://schemas.openxmlformats.org/drawingml/2006/table">
            <a:tbl>
              <a:tblPr/>
              <a:tblGrid>
                <a:gridCol w="659889"/>
                <a:gridCol w="659889"/>
                <a:gridCol w="713823"/>
                <a:gridCol w="647199"/>
                <a:gridCol w="672579"/>
                <a:gridCol w="74872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ro mOhm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10000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massf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currf</a:t>
                      </a:r>
                      <a:endParaRPr lang="en-MY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massfr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currfr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effectLst/>
                          <a:latin typeface="Arial"/>
                        </a:rPr>
                        <a:t>Model Parameters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MW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At-1 mol-2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effectLst/>
                          <a:latin typeface="Arial"/>
                        </a:rPr>
                        <a:t>Operational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 dirty="0">
                          <a:effectLst/>
                          <a:latin typeface="Arial"/>
                        </a:rPr>
                        <a:t>Parameters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29</a:t>
            </a:fld>
            <a:endParaRPr lang="en-MY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77569"/>
              </p:ext>
            </p:extLst>
          </p:nvPr>
        </p:nvGraphicFramePr>
        <p:xfrm>
          <a:off x="8763000" y="6858000"/>
          <a:ext cx="1041400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</a:tblGrid>
              <a:tr h="10668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43196"/>
              </p:ext>
            </p:extLst>
          </p:nvPr>
        </p:nvGraphicFramePr>
        <p:xfrm>
          <a:off x="685800" y="2743200"/>
          <a:ext cx="7239000" cy="1219199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443313"/>
                <a:gridCol w="464929"/>
                <a:gridCol w="615758"/>
                <a:gridCol w="556895"/>
                <a:gridCol w="495925"/>
                <a:gridCol w="569722"/>
                <a:gridCol w="485592"/>
                <a:gridCol w="397772"/>
                <a:gridCol w="529133"/>
                <a:gridCol w="549797"/>
                <a:gridCol w="630993"/>
                <a:gridCol w="813371"/>
              </a:tblGrid>
              <a:tr h="426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E</a:t>
                      </a:r>
                      <a:r>
                        <a:rPr lang="en-MY" sz="11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RESF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c=b/a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I</a:t>
                      </a:r>
                      <a:r>
                        <a:rPr lang="en-MY" sz="1100" baseline="-25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peak</a:t>
                      </a:r>
                      <a:endParaRPr lang="en-MY" sz="11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T</a:t>
                      </a:r>
                      <a:r>
                        <a:rPr lang="en-MY" sz="11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</a:t>
                      </a:r>
                      <a:r>
                        <a:rPr lang="en-MY" sz="11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1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a</a:t>
                      </a: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v</a:t>
                      </a:r>
                      <a:r>
                        <a:rPr lang="en-MY" sz="11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</a:t>
                      </a: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1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</a:t>
                      </a:r>
                      <a:r>
                        <a:rPr lang="en-MY" sz="11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</a:t>
                      </a:r>
                      <a:r>
                        <a:rPr lang="en-MY" sz="11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r</a:t>
                      </a:r>
                      <a:r>
                        <a:rPr lang="en-MY" sz="11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min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</a:t>
                      </a:r>
                      <a:r>
                        <a:rPr lang="en-MY" sz="11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z</a:t>
                      </a:r>
                      <a:r>
                        <a:rPr lang="en-MY" sz="11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max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pinch</a:t>
                      </a:r>
                      <a:r>
                        <a:rPr lang="en-MY" sz="11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 t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1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max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r>
                        <a:rPr lang="en-MY" sz="11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i</a:t>
                      </a: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pinch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kJ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kA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10^6 K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cm/</a:t>
                      </a:r>
                      <a:r>
                        <a:rPr lang="fr-FR" sz="11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 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cm/</a:t>
                      </a:r>
                      <a:r>
                        <a:rPr lang="fr-FR" sz="11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 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cm/</a:t>
                      </a:r>
                      <a:r>
                        <a:rPr lang="fr-FR" sz="11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 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cm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cm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ns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kV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10</a:t>
                      </a:r>
                      <a:r>
                        <a:rPr lang="en-MY" sz="1100" baseline="30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23</a:t>
                      </a:r>
                      <a:r>
                        <a:rPr lang="en-MY" sz="11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/m</a:t>
                      </a:r>
                      <a:r>
                        <a:rPr lang="en-MY" sz="1100" baseline="30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3</a:t>
                      </a:r>
                      <a:endParaRPr lang="en-MY" sz="11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7.20E+06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3.5E+05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8.3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30.0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161.7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6527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1,337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1051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89337"/>
              </p:ext>
            </p:extLst>
          </p:nvPr>
        </p:nvGraphicFramePr>
        <p:xfrm>
          <a:off x="990600" y="4038600"/>
          <a:ext cx="6781800" cy="1142365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890781"/>
                <a:gridCol w="704873"/>
                <a:gridCol w="746582"/>
                <a:gridCol w="746582"/>
                <a:gridCol w="600602"/>
                <a:gridCol w="767436"/>
                <a:gridCol w="809145"/>
                <a:gridCol w="8299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</a:t>
                      </a:r>
                      <a:r>
                        <a:rPr lang="en-MY" sz="12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Y</a:t>
                      </a:r>
                      <a:r>
                        <a:rPr lang="en-MY" sz="12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EINP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SF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ID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 dirty="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r>
                        <a:rPr lang="en-MY" sz="1200" dirty="0" smtClean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10</a:t>
                      </a:r>
                      <a:r>
                        <a:rPr lang="en-MY" sz="1200" baseline="30000" dirty="0" smtClean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10</a:t>
                      </a:r>
                      <a:endParaRPr lang="en-MY" sz="1200" baseline="30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kA/cm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E</a:t>
                      </a:r>
                      <a:r>
                        <a:rPr lang="en-MY" sz="12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kJ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E</a:t>
                      </a:r>
                      <a:r>
                        <a:rPr lang="en-MY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/E</a:t>
                      </a:r>
                      <a:r>
                        <a:rPr lang="en-MY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</a:t>
                      </a:r>
                      <a:r>
                        <a:rPr lang="en-MY" sz="12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Y</a:t>
                      </a:r>
                      <a:r>
                        <a:rPr lang="en-MY" sz="12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th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</a:t>
                      </a:r>
                      <a:r>
                        <a:rPr lang="en-MY" sz="12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Y</a:t>
                      </a:r>
                      <a:r>
                        <a:rPr lang="en-MY" sz="12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b</a:t>
                      </a:r>
                      <a:r>
                        <a:rPr lang="en-MY" sz="12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-t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Y</a:t>
                      </a:r>
                      <a:r>
                        <a:rPr lang="en-MY" sz="1200" baseline="-25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>
                          <a:effectLst/>
                          <a:latin typeface="Times New Roman"/>
                        </a:rPr>
                        <a:t>6.1E+08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>
                          <a:effectLst/>
                          <a:latin typeface="Times New Roman"/>
                        </a:rPr>
                        <a:t>43.4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3476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>
                          <a:effectLst/>
                          <a:latin typeface="Times New Roman"/>
                        </a:rPr>
                        <a:t>1.4E+04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0.002</a:t>
                      </a:r>
                      <a:endParaRPr lang="en-MY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 dirty="0">
                          <a:effectLst/>
                          <a:latin typeface="Times New Roman"/>
                        </a:rPr>
                        <a:t>5.0E-12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0" i="0" u="none" strike="noStrike">
                          <a:effectLst/>
                          <a:latin typeface="Times New Roman"/>
                        </a:rPr>
                        <a:t>6.1E+18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b="1" i="0" u="none" strike="noStrike" dirty="0">
                          <a:effectLst/>
                          <a:latin typeface="Times New Roman"/>
                        </a:rPr>
                        <a:t>6.1E+18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66800" y="5334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Beam </a:t>
            </a:r>
            <a:r>
              <a:rPr lang="en-US" dirty="0" smtClean="0"/>
              <a:t>ion energy </a:t>
            </a:r>
            <a:r>
              <a:rPr lang="en-US" dirty="0"/>
              <a:t>4 </a:t>
            </a:r>
            <a:r>
              <a:rPr lang="en-US" dirty="0" smtClean="0"/>
              <a:t>MeV; </a:t>
            </a:r>
            <a:r>
              <a:rPr lang="en-US" dirty="0" smtClean="0">
                <a:solidFill>
                  <a:srgbClr val="7030A0"/>
                </a:solidFill>
              </a:rPr>
              <a:t>number of ions in beam = 1.3 x 10</a:t>
            </a:r>
            <a:r>
              <a:rPr lang="en-US" baseline="30000" dirty="0" smtClean="0">
                <a:solidFill>
                  <a:srgbClr val="7030A0"/>
                </a:solidFill>
              </a:rPr>
              <a:t>22</a:t>
            </a:r>
            <a:endParaRPr lang="en-MY" baseline="30000" dirty="0">
              <a:solidFill>
                <a:srgbClr val="7030A0"/>
              </a:solidFill>
            </a:endParaRPr>
          </a:p>
          <a:p>
            <a:r>
              <a:rPr lang="fr-FR" dirty="0"/>
              <a:t>[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/>
              <a:t>/V</a:t>
            </a:r>
            <a:r>
              <a:rPr lang="fr-FR" baseline="-25000" dirty="0"/>
              <a:t>max</a:t>
            </a:r>
            <a:r>
              <a:rPr lang="fr-FR" baseline="30000" dirty="0"/>
              <a:t>0.5</a:t>
            </a:r>
            <a:r>
              <a:rPr lang="fr-FR" dirty="0"/>
              <a:t>] </a:t>
            </a:r>
            <a:r>
              <a:rPr lang="fr-FR" dirty="0" err="1"/>
              <a:t>is</a:t>
            </a:r>
            <a:r>
              <a:rPr lang="fr-FR" dirty="0"/>
              <a:t> down </a:t>
            </a:r>
            <a:r>
              <a:rPr lang="fr-FR" dirty="0" err="1"/>
              <a:t>from</a:t>
            </a:r>
            <a:r>
              <a:rPr lang="fr-FR" dirty="0"/>
              <a:t> optimum value by </a:t>
            </a:r>
            <a:r>
              <a:rPr lang="fr-FR" dirty="0" err="1"/>
              <a:t>almost</a:t>
            </a:r>
            <a:r>
              <a:rPr lang="fr-FR" dirty="0"/>
              <a:t> 1000 </a:t>
            </a:r>
            <a:r>
              <a:rPr lang="fr-FR" dirty="0" smtClean="0"/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10029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Outline of talk:</a:t>
            </a:r>
            <a:br>
              <a:rPr lang="en-US" sz="3200" b="1" dirty="0" smtClean="0">
                <a:latin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</a:rPr>
              <a:t>II</a:t>
            </a:r>
            <a:r>
              <a:rPr lang="en-US" sz="2800" b="1" dirty="0">
                <a:latin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</a:rPr>
              <a:t>DPF Fusion: Beam-target predominance: </a:t>
            </a:r>
            <a:r>
              <a:rPr lang="en-US" sz="2800" b="1" dirty="0">
                <a:latin typeface="Times New Roman" panose="02020603050405020304" pitchFamily="18" charset="0"/>
              </a:rPr>
              <a:t>why</a:t>
            </a:r>
            <a:r>
              <a:rPr lang="en-US" sz="2800" b="1" dirty="0" smtClean="0">
                <a:latin typeface="Times New Roman" panose="02020603050405020304" pitchFamily="18" charset="0"/>
              </a:rPr>
              <a:t>?  - Throughput scaling</a:t>
            </a:r>
            <a:r>
              <a:rPr lang="en-MY" sz="3200" b="1" dirty="0"/>
              <a:t/>
            </a:r>
            <a:br>
              <a:rPr lang="en-MY" sz="3200" b="1" dirty="0"/>
            </a:br>
            <a:endParaRPr lang="en-MY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</a:rPr>
              <a:t>Inductive voltages generate tens </a:t>
            </a:r>
            <a:r>
              <a:rPr lang="en-US" dirty="0" smtClean="0">
                <a:latin typeface="Times New Roman" panose="02020603050405020304" pitchFamily="18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</a:rPr>
              <a:t>, driving beam ions to 100 </a:t>
            </a:r>
            <a:r>
              <a:rPr lang="en-US" dirty="0" err="1" smtClean="0">
                <a:latin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</a:rPr>
              <a:t> energy – optimum fusion x-section</a:t>
            </a:r>
            <a:endParaRPr lang="en-MY" dirty="0">
              <a:latin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</a:rPr>
              <a:t>Shock speed generates &lt;</a:t>
            </a:r>
            <a:r>
              <a:rPr lang="en-US" dirty="0" smtClean="0">
                <a:latin typeface="Times New Roman" panose="02020603050405020304" pitchFamily="18" charset="0"/>
              </a:rPr>
              <a:t> 0.5 </a:t>
            </a:r>
            <a:r>
              <a:rPr lang="en-US" dirty="0" err="1" smtClean="0">
                <a:latin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</a:rPr>
              <a:t> kinetic temperature;  fusion x-section 10</a:t>
            </a:r>
            <a:r>
              <a:rPr lang="en-US" baseline="30000" dirty="0" smtClean="0">
                <a:latin typeface="Times New Roman" panose="02020603050405020304" pitchFamily="18" charset="0"/>
              </a:rPr>
              <a:t>-13</a:t>
            </a:r>
            <a:r>
              <a:rPr lang="en-US" dirty="0" smtClean="0">
                <a:latin typeface="Times New Roman" panose="02020603050405020304" pitchFamily="18" charset="0"/>
              </a:rPr>
              <a:t> times below optimum – negligibly small</a:t>
            </a:r>
            <a:endParaRPr lang="en-MY" dirty="0">
              <a:latin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</a:rPr>
              <a:t>Hence Beam-target fusion mode predominates</a:t>
            </a:r>
            <a:endParaRPr lang="en-MY" dirty="0">
              <a:latin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</a:rPr>
              <a:t>Throughput (Output/Input) </a:t>
            </a:r>
            <a:r>
              <a:rPr lang="en-US" dirty="0" smtClean="0">
                <a:latin typeface="Times New Roman" panose="02020603050405020304" pitchFamily="18" charset="0"/>
              </a:rPr>
              <a:t>Scaling </a:t>
            </a:r>
            <a:r>
              <a:rPr lang="en-US" dirty="0">
                <a:latin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</a:rPr>
              <a:t>break-even Q =1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</a:rPr>
              <a:t>Breakeven point found through numerical experiments</a:t>
            </a:r>
          </a:p>
          <a:p>
            <a:pPr lvl="0"/>
            <a:endParaRPr lang="en-US" dirty="0" smtClean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Note: Discuss</a:t>
            </a:r>
            <a:r>
              <a:rPr lang="en-US" dirty="0" smtClean="0">
                <a:latin typeface="Times New Roman" panose="02020603050405020304" pitchFamily="18" charset="0"/>
              </a:rPr>
              <a:t> Gross PF pinch (scalable),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</a:rPr>
              <a:t> hot spots</a:t>
            </a:r>
            <a:endParaRPr lang="en-MY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5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2667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SIRIM estimates by 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[13] indicate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path in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D-T sufficient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slow Deuteron- Triton Beam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100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schematic shown below the ion beam will be moderated to 100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its path (&gt; 1m) before leaving the chamber.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schematic Q&gt;1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the Lee Code calculation of Q = 0.002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30</a:t>
            </a:fld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7696200" cy="3988934"/>
          </a:xfrm>
        </p:spPr>
        <p:txBody>
          <a:bodyPr/>
          <a:lstStyle/>
          <a:p>
            <a:endParaRPr lang="en-MY" dirty="0"/>
          </a:p>
        </p:txBody>
      </p:sp>
      <p:pic>
        <p:nvPicPr>
          <p:cNvPr id="1027" name="Picture 3" descr="C:\Users\Sing\Desktop\B-T D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048000"/>
            <a:ext cx="28860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Discharge current waveform and radial trajectories of 1.2 MV, 5 </a:t>
            </a:r>
            <a:r>
              <a:rPr lang="en-US" sz="3200" dirty="0" err="1">
                <a:solidFill>
                  <a:prstClr val="black"/>
                </a:solidFill>
              </a:rPr>
              <a:t>atm</a:t>
            </a:r>
            <a:r>
              <a:rPr lang="en-US" sz="3200" dirty="0">
                <a:solidFill>
                  <a:prstClr val="black"/>
                </a:solidFill>
              </a:rPr>
              <a:t>, a = 1m; D-T DPF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31</a:t>
            </a:fld>
            <a:endParaRPr lang="en-MY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02908"/>
            <a:ext cx="4413769" cy="22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0061"/>
            <a:ext cx="5029200" cy="26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/>
              <a:t>III: Transitioning to thermonuclear mode 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operate the DPF pinch at thermonuclear conditions for D-T the pinch temperature needs to be increased from the sub-</a:t>
            </a:r>
            <a:r>
              <a:rPr lang="en-US" dirty="0" err="1"/>
              <a:t>keV</a:t>
            </a:r>
            <a:r>
              <a:rPr lang="en-US" dirty="0"/>
              <a:t> of </a:t>
            </a:r>
            <a:r>
              <a:rPr lang="en-US" dirty="0" smtClean="0"/>
              <a:t>present-day DPF’s </a:t>
            </a:r>
            <a:r>
              <a:rPr lang="en-US" dirty="0"/>
              <a:t>to </a:t>
            </a:r>
            <a:r>
              <a:rPr lang="en-US" dirty="0" smtClean="0"/>
              <a:t>~70 </a:t>
            </a:r>
            <a:r>
              <a:rPr lang="en-US" dirty="0" err="1"/>
              <a:t>keV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which the </a:t>
            </a:r>
            <a:r>
              <a:rPr lang="en-US" dirty="0" smtClean="0"/>
              <a:t>optimum </a:t>
            </a:r>
            <a:r>
              <a:rPr lang="en-US" dirty="0"/>
              <a:t>thermalized cross-section &lt;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 err="1"/>
              <a:t>v</a:t>
            </a:r>
            <a:r>
              <a:rPr lang="en-US" dirty="0"/>
              <a:t>&gt; for D-T fusion occurs.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requires faster plasma speeds than presently used.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fast?</a:t>
            </a: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01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III: </a:t>
            </a:r>
            <a:r>
              <a:rPr lang="en-US" dirty="0"/>
              <a:t>Transitioning to </a:t>
            </a:r>
            <a:r>
              <a:rPr lang="en-US" dirty="0">
                <a:solidFill>
                  <a:srgbClr val="FF0000"/>
                </a:solidFill>
              </a:rPr>
              <a:t>thermonuclear mode -</a:t>
            </a:r>
            <a:r>
              <a:rPr lang="en-US" dirty="0"/>
              <a:t> how?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to get to such high temperature?</a:t>
            </a:r>
            <a:endParaRPr lang="en-MY" dirty="0"/>
          </a:p>
          <a:p>
            <a:r>
              <a:rPr lang="en-US" dirty="0"/>
              <a:t>The primary mechanism in the DPF </a:t>
            </a:r>
            <a:r>
              <a:rPr lang="en-US" dirty="0" smtClean="0"/>
              <a:t>is </a:t>
            </a:r>
            <a:r>
              <a:rPr lang="en-US" dirty="0"/>
              <a:t>the electromagnetic drive </a:t>
            </a:r>
            <a:r>
              <a:rPr lang="en-US" dirty="0" smtClean="0"/>
              <a:t>generating high </a:t>
            </a:r>
            <a:r>
              <a:rPr lang="en-US" dirty="0"/>
              <a:t>plasma speeds. </a:t>
            </a:r>
            <a:r>
              <a:rPr lang="en-US" dirty="0" smtClean="0"/>
              <a:t>Thermonuclear regime </a:t>
            </a:r>
            <a:r>
              <a:rPr lang="en-US" dirty="0"/>
              <a:t>is </a:t>
            </a:r>
            <a:r>
              <a:rPr lang="en-US" dirty="0" smtClean="0"/>
              <a:t>50 </a:t>
            </a:r>
            <a:r>
              <a:rPr lang="en-US" dirty="0"/>
              <a:t>times </a:t>
            </a:r>
            <a:r>
              <a:rPr lang="en-US" dirty="0" smtClean="0"/>
              <a:t>hotter;  </a:t>
            </a:r>
            <a:r>
              <a:rPr lang="en-US" dirty="0"/>
              <a:t>requires </a:t>
            </a:r>
            <a:r>
              <a:rPr lang="en-US" dirty="0" smtClean="0"/>
              <a:t>shock </a:t>
            </a:r>
            <a:r>
              <a:rPr lang="en-US" dirty="0"/>
              <a:t>speed </a:t>
            </a:r>
            <a:r>
              <a:rPr lang="en-US" dirty="0" smtClean="0"/>
              <a:t>7 </a:t>
            </a:r>
            <a:r>
              <a:rPr lang="en-US" dirty="0"/>
              <a:t>times higher. </a:t>
            </a:r>
            <a:endParaRPr lang="en-US" dirty="0" smtClean="0"/>
          </a:p>
          <a:p>
            <a:r>
              <a:rPr lang="en-US" dirty="0" smtClean="0"/>
              <a:t>Radial </a:t>
            </a:r>
            <a:r>
              <a:rPr lang="en-US" dirty="0"/>
              <a:t>shock speed needs to </a:t>
            </a:r>
            <a:r>
              <a:rPr lang="en-US" dirty="0" smtClean="0"/>
              <a:t>increase to </a:t>
            </a:r>
            <a:r>
              <a:rPr lang="en-US" b="1" dirty="0" smtClean="0">
                <a:solidFill>
                  <a:srgbClr val="FF0000"/>
                </a:solidFill>
              </a:rPr>
              <a:t>150 </a:t>
            </a:r>
            <a:r>
              <a:rPr lang="en-US" b="1" dirty="0">
                <a:solidFill>
                  <a:srgbClr val="FF0000"/>
                </a:solidFill>
              </a:rPr>
              <a:t>cm/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b="1" dirty="0" err="1">
                <a:solidFill>
                  <a:srgbClr val="FF0000"/>
                </a:solidFill>
              </a:rPr>
              <a:t>s.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Speed </a:t>
            </a:r>
            <a:r>
              <a:rPr lang="en-US" dirty="0"/>
              <a:t>factor S </a:t>
            </a:r>
            <a:r>
              <a:rPr lang="en-US" dirty="0" smtClean="0"/>
              <a:t>needs to increase to </a:t>
            </a:r>
            <a:r>
              <a:rPr lang="en-US" b="1" dirty="0" smtClean="0">
                <a:solidFill>
                  <a:srgbClr val="FF0000"/>
                </a:solidFill>
              </a:rPr>
              <a:t>1000 </a:t>
            </a:r>
            <a:r>
              <a:rPr lang="en-US" dirty="0" smtClean="0"/>
              <a:t>(from present day 100)</a:t>
            </a:r>
          </a:p>
          <a:p>
            <a:r>
              <a:rPr lang="en-US" dirty="0" smtClean="0"/>
              <a:t>Density </a:t>
            </a:r>
            <a:r>
              <a:rPr lang="en-US" dirty="0"/>
              <a:t>is </a:t>
            </a:r>
            <a:r>
              <a:rPr lang="en-US" dirty="0" smtClean="0"/>
              <a:t>~1000x higher</a:t>
            </a:r>
            <a:r>
              <a:rPr lang="en-US" dirty="0"/>
              <a:t>. </a:t>
            </a:r>
            <a:r>
              <a:rPr lang="en-US" dirty="0" smtClean="0"/>
              <a:t>(as will be seen)</a:t>
            </a:r>
          </a:p>
          <a:p>
            <a:r>
              <a:rPr lang="en-US" dirty="0" smtClean="0"/>
              <a:t>Hence current </a:t>
            </a:r>
            <a:r>
              <a:rPr lang="en-US" dirty="0"/>
              <a:t>per unit anode radius need to increase </a:t>
            </a:r>
            <a:r>
              <a:rPr lang="en-US" dirty="0" smtClean="0"/>
              <a:t>to 60 MA/cm (from present-day 200 kA/cm) !!</a:t>
            </a:r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79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600" dirty="0" err="1" smtClean="0"/>
              <a:t>Thermonuclear</a:t>
            </a:r>
            <a:r>
              <a:rPr lang="fr-FR" sz="2600" dirty="0" smtClean="0"/>
              <a:t> </a:t>
            </a:r>
            <a:r>
              <a:rPr lang="fr-FR" sz="2600" dirty="0" err="1" smtClean="0"/>
              <a:t>scaling</a:t>
            </a:r>
            <a:r>
              <a:rPr lang="fr-FR" sz="2600" dirty="0" smtClean="0"/>
              <a:t>: </a:t>
            </a:r>
            <a:r>
              <a:rPr lang="fr-FR" sz="2600" dirty="0" err="1"/>
              <a:t>derive</a:t>
            </a:r>
            <a:r>
              <a:rPr lang="fr-FR" sz="2600" dirty="0"/>
              <a:t> the </a:t>
            </a:r>
            <a:r>
              <a:rPr lang="fr-FR" sz="2600" dirty="0" smtClean="0"/>
              <a:t>ratio: </a:t>
            </a:r>
            <a:r>
              <a:rPr lang="fr-FR" sz="2600" dirty="0" err="1" smtClean="0"/>
              <a:t>Y</a:t>
            </a:r>
            <a:r>
              <a:rPr lang="fr-FR" sz="2600" baseline="-25000" dirty="0" err="1" smtClean="0"/>
              <a:t>th</a:t>
            </a:r>
            <a:r>
              <a:rPr lang="fr-FR" sz="2600" dirty="0" smtClean="0"/>
              <a:t> </a:t>
            </a:r>
            <a:r>
              <a:rPr lang="fr-FR" sz="2600" dirty="0"/>
              <a:t>/ </a:t>
            </a:r>
            <a:r>
              <a:rPr lang="fr-FR" sz="2800" dirty="0" err="1"/>
              <a:t>E</a:t>
            </a:r>
            <a:r>
              <a:rPr lang="fr-FR" sz="2800" baseline="-25000" dirty="0" err="1"/>
              <a:t>pinch</a:t>
            </a:r>
            <a:r>
              <a:rPr lang="fr-FR" sz="2600" dirty="0" smtClean="0"/>
              <a:t> </a:t>
            </a:r>
            <a:r>
              <a:rPr lang="fr-FR" sz="2600" dirty="0"/>
              <a:t>at </a:t>
            </a:r>
            <a:r>
              <a:rPr lang="fr-FR" sz="2600" dirty="0" err="1" smtClean="0"/>
              <a:t>thermonuclear</a:t>
            </a:r>
            <a:r>
              <a:rPr lang="fr-FR" sz="2600" dirty="0" smtClean="0"/>
              <a:t> </a:t>
            </a:r>
            <a:r>
              <a:rPr lang="fr-FR" sz="2600" dirty="0" err="1" smtClean="0"/>
              <a:t>pinch</a:t>
            </a:r>
            <a:r>
              <a:rPr lang="fr-FR" sz="2600" dirty="0" smtClean="0"/>
              <a:t> </a:t>
            </a:r>
            <a:r>
              <a:rPr lang="fr-FR" sz="2600" dirty="0"/>
              <a:t>conditions. </a:t>
            </a:r>
            <a:endParaRPr lang="en-MY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i="1" dirty="0" err="1">
                <a:solidFill>
                  <a:srgbClr val="FF0000"/>
                </a:solidFill>
              </a:rPr>
              <a:t>Y</a:t>
            </a:r>
            <a:r>
              <a:rPr lang="fr-FR" b="1" i="1" baseline="-25000" dirty="0" err="1">
                <a:solidFill>
                  <a:srgbClr val="FF0000"/>
                </a:solidFill>
              </a:rPr>
              <a:t>th</a:t>
            </a:r>
            <a:r>
              <a:rPr lang="fr-FR" b="1" baseline="-25000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0.5 </a:t>
            </a:r>
            <a:r>
              <a:rPr lang="fr-FR" b="1" i="1" dirty="0" smtClean="0">
                <a:solidFill>
                  <a:srgbClr val="FF0000"/>
                </a:solidFill>
              </a:rPr>
              <a:t>n</a:t>
            </a:r>
            <a:r>
              <a:rPr lang="fr-FR" b="1" i="1" baseline="-25000" dirty="0" smtClean="0">
                <a:solidFill>
                  <a:srgbClr val="FF0000"/>
                </a:solidFill>
              </a:rPr>
              <a:t>i</a:t>
            </a:r>
            <a:r>
              <a:rPr lang="fr-FR" b="1" baseline="30000" dirty="0" smtClean="0">
                <a:solidFill>
                  <a:srgbClr val="FF0000"/>
                </a:solidFill>
              </a:rPr>
              <a:t>2 </a:t>
            </a:r>
            <a:r>
              <a:rPr lang="fr-FR" b="1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fr-FR" b="1" i="1" dirty="0">
                <a:solidFill>
                  <a:srgbClr val="FF0000"/>
                </a:solidFill>
              </a:rPr>
              <a:t>r</a:t>
            </a:r>
            <a:r>
              <a:rPr lang="fr-FR" b="1" i="1" baseline="-25000" dirty="0">
                <a:solidFill>
                  <a:srgbClr val="FF0000"/>
                </a:solidFill>
              </a:rPr>
              <a:t>p</a:t>
            </a:r>
            <a:r>
              <a:rPr lang="fr-FR" b="1" baseline="30000" dirty="0">
                <a:solidFill>
                  <a:srgbClr val="FF0000"/>
                </a:solidFill>
              </a:rPr>
              <a:t>2</a:t>
            </a:r>
            <a:r>
              <a:rPr lang="fr-FR" b="1" i="1" dirty="0">
                <a:solidFill>
                  <a:srgbClr val="FF0000"/>
                </a:solidFill>
              </a:rPr>
              <a:t>z</a:t>
            </a:r>
            <a:r>
              <a:rPr lang="fr-FR" b="1" i="1" baseline="-25000" dirty="0">
                <a:solidFill>
                  <a:srgbClr val="FF0000"/>
                </a:solidFill>
              </a:rPr>
              <a:t>f </a:t>
            </a:r>
            <a:r>
              <a:rPr lang="fr-FR" b="1" dirty="0">
                <a:solidFill>
                  <a:srgbClr val="FF0000"/>
                </a:solidFill>
              </a:rPr>
              <a:t>&lt;</a:t>
            </a:r>
            <a:r>
              <a:rPr lang="fr-FR" b="1" dirty="0" err="1">
                <a:solidFill>
                  <a:srgbClr val="FF0000"/>
                </a:solidFill>
              </a:rPr>
              <a:t>σv</a:t>
            </a:r>
            <a:r>
              <a:rPr lang="fr-FR" b="1" dirty="0">
                <a:solidFill>
                  <a:srgbClr val="FF0000"/>
                </a:solidFill>
              </a:rPr>
              <a:t>&gt; </a:t>
            </a:r>
            <a:r>
              <a:rPr lang="fr-FR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</a:p>
          <a:p>
            <a:pPr marL="0" indent="0">
              <a:buNone/>
            </a:pPr>
            <a:r>
              <a:rPr lang="en-US" dirty="0"/>
              <a:t>where &lt;</a:t>
            </a:r>
            <a:r>
              <a:rPr lang="en-US" dirty="0" err="1"/>
              <a:t>σv</a:t>
            </a:r>
            <a:r>
              <a:rPr lang="en-US" dirty="0"/>
              <a:t>&gt; is the </a:t>
            </a:r>
            <a:r>
              <a:rPr lang="en-US" dirty="0" err="1"/>
              <a:t>thermalised</a:t>
            </a:r>
            <a:r>
              <a:rPr lang="en-US" dirty="0"/>
              <a:t> fusion cross section-velocity product corresponding to the plasma temperature [149], for the lifetime of the pinch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Dividing this number by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pinch</a:t>
            </a:r>
            <a:r>
              <a:rPr lang="fr-FR" dirty="0"/>
              <a:t>:</a:t>
            </a:r>
            <a:endParaRPr lang="en-MY" dirty="0"/>
          </a:p>
          <a:p>
            <a:r>
              <a:rPr lang="fr-FR" b="1" dirty="0" err="1" smtClean="0">
                <a:solidFill>
                  <a:srgbClr val="FF0000"/>
                </a:solidFill>
              </a:rPr>
              <a:t>Y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th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</a:t>
            </a:r>
            <a:r>
              <a:rPr lang="fr-FR" b="1" baseline="-25000" dirty="0" err="1">
                <a:solidFill>
                  <a:srgbClr val="FF0000"/>
                </a:solidFill>
              </a:rPr>
              <a:t>pinch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0.17 &lt;</a:t>
            </a:r>
            <a:r>
              <a:rPr lang="en-US" b="1" dirty="0" err="1">
                <a:solidFill>
                  <a:srgbClr val="FF0000"/>
                </a:solidFill>
              </a:rPr>
              <a:t>σv</a:t>
            </a:r>
            <a:r>
              <a:rPr lang="en-US" b="1" dirty="0">
                <a:solidFill>
                  <a:srgbClr val="FF0000"/>
                </a:solidFill>
              </a:rPr>
              <a:t>&gt; /(</a:t>
            </a:r>
            <a:r>
              <a:rPr lang="en-US" b="1" dirty="0" err="1">
                <a:solidFill>
                  <a:srgbClr val="FF0000"/>
                </a:solidFill>
              </a:rPr>
              <a:t>kT</a:t>
            </a:r>
            <a:r>
              <a:rPr lang="en-US" b="1" dirty="0">
                <a:solidFill>
                  <a:srgbClr val="FF0000"/>
                </a:solidFill>
              </a:rPr>
              <a:t>)] 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en-US" b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t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  </a:t>
            </a:r>
            <a:r>
              <a:rPr lang="en-US" dirty="0" smtClean="0"/>
              <a:t>number </a:t>
            </a:r>
            <a:r>
              <a:rPr lang="en-US" dirty="0"/>
              <a:t>of D-T neutrons per J of pinch energy.</a:t>
            </a:r>
            <a:endParaRPr lang="en-MY" dirty="0"/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87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scaling of Q as function of n</a:t>
            </a:r>
            <a:r>
              <a:rPr lang="en-US" baseline="-25000" dirty="0" smtClean="0"/>
              <a:t>i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at pinch temperature 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E</a:t>
            </a:r>
            <a:r>
              <a:rPr lang="en-US" b="1" u="heavy" baseline="-25000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th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/E</a:t>
            </a:r>
            <a:r>
              <a:rPr lang="en-US" b="1" u="heavy" baseline="-25000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0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=     240[&lt;</a:t>
            </a:r>
            <a:r>
              <a:rPr lang="en-US" b="1" u="heavy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Symbol" panose="05050102010706020507" pitchFamily="18" charset="2"/>
              </a:rPr>
              <a:t>s</a:t>
            </a:r>
            <a:r>
              <a:rPr lang="en-US" b="1" u="heavy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v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&gt;/</a:t>
            </a:r>
            <a:r>
              <a:rPr lang="en-US" b="1" u="heavy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kT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] </a:t>
            </a:r>
            <a:r>
              <a:rPr lang="en-US" b="1" u="heavy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n</a:t>
            </a:r>
            <a:r>
              <a:rPr lang="en-US" b="1" u="heavy" baseline="-25000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i</a:t>
            </a:r>
            <a:r>
              <a:rPr lang="fr-FR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fr-FR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Symbol" panose="05050102010706020507" pitchFamily="18" charset="2"/>
              </a:rPr>
              <a:t>t</a:t>
            </a:r>
            <a:endParaRPr lang="en-MY" b="1" u="heavy" dirty="0" smtClean="0">
              <a:solidFill>
                <a:srgbClr val="FF0000"/>
              </a:solidFill>
              <a:uFill>
                <a:solidFill>
                  <a:srgbClr val="00B0F0"/>
                </a:solidFill>
              </a:uFill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en-US" u="heavy" dirty="0" smtClean="0">
              <a:uFill>
                <a:solidFill>
                  <a:srgbClr val="00B0F0"/>
                </a:solidFill>
              </a:uFill>
            </a:endParaRP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kT</a:t>
            </a:r>
            <a:r>
              <a:rPr lang="en-US" dirty="0" smtClean="0"/>
              <a:t> is in </a:t>
            </a:r>
            <a:r>
              <a:rPr lang="en-US" dirty="0" err="1" smtClean="0"/>
              <a:t>keV</a:t>
            </a:r>
            <a:r>
              <a:rPr lang="en-US" dirty="0"/>
              <a:t>. Here </a:t>
            </a:r>
            <a:r>
              <a:rPr lang="en-US" dirty="0" smtClean="0"/>
              <a:t>estimate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pinch</a:t>
            </a:r>
            <a:r>
              <a:rPr lang="en-US" dirty="0" smtClean="0"/>
              <a:t> </a:t>
            </a:r>
            <a:r>
              <a:rPr lang="en-US" dirty="0"/>
              <a:t>= 0.1 E</a:t>
            </a:r>
            <a:r>
              <a:rPr lang="en-US" baseline="-25000" dirty="0"/>
              <a:t>0 </a:t>
            </a:r>
            <a:r>
              <a:rPr lang="en-US" dirty="0"/>
              <a:t>and </a:t>
            </a:r>
            <a:r>
              <a:rPr lang="en-US" dirty="0" smtClean="0"/>
              <a:t>energy </a:t>
            </a:r>
            <a:r>
              <a:rPr lang="en-US" dirty="0"/>
              <a:t>of 1 D-T neutron as 14.1 </a:t>
            </a:r>
            <a:r>
              <a:rPr lang="en-US" dirty="0" smtClean="0"/>
              <a:t>x 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keV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Note the Q value is a function of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fr-FR" dirty="0" smtClean="0"/>
              <a:t> </a:t>
            </a:r>
            <a:r>
              <a:rPr lang="fr-FR" dirty="0" smtClean="0">
                <a:latin typeface="Symbol" panose="05050102010706020507" pitchFamily="18" charset="2"/>
              </a:rPr>
              <a:t>t)</a:t>
            </a:r>
            <a:endParaRPr lang="en-MY" dirty="0">
              <a:latin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/>
              <a:t> and the fusion x-section parameter </a:t>
            </a:r>
            <a:r>
              <a:rPr lang="en-US" dirty="0"/>
              <a:t>[&lt;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 err="1"/>
              <a:t>v</a:t>
            </a:r>
            <a:r>
              <a:rPr lang="en-US" dirty="0"/>
              <a:t>&gt;/</a:t>
            </a:r>
            <a:r>
              <a:rPr lang="en-US" dirty="0" err="1"/>
              <a:t>kT</a:t>
            </a:r>
            <a:r>
              <a:rPr lang="en-US" dirty="0"/>
              <a:t>]</a:t>
            </a:r>
            <a:endParaRPr lang="en-MY" dirty="0" smtClean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56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</a:t>
            </a:r>
            <a:r>
              <a:rPr lang="en-US" dirty="0"/>
              <a:t>[&lt;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 err="1"/>
              <a:t>v</a:t>
            </a:r>
            <a:r>
              <a:rPr lang="en-US" dirty="0"/>
              <a:t>&gt;/</a:t>
            </a:r>
            <a:r>
              <a:rPr lang="en-US" dirty="0" err="1"/>
              <a:t>kT</a:t>
            </a:r>
            <a:r>
              <a:rPr lang="en-US" dirty="0"/>
              <a:t>]</a:t>
            </a:r>
            <a:r>
              <a:rPr lang="en-US" dirty="0" smtClean="0"/>
              <a:t> 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36</a:t>
            </a:fld>
            <a:endParaRPr lang="en-MY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24" y="1600200"/>
            <a:ext cx="68287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1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optimum operational temperature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</a:t>
            </a:r>
            <a:r>
              <a:rPr lang="en-US" sz="2800" dirty="0"/>
              <a:t>[&lt;</a:t>
            </a:r>
            <a:r>
              <a:rPr lang="en-US" sz="2800" dirty="0" err="1">
                <a:latin typeface="Symbol" panose="05050102010706020507" pitchFamily="18" charset="2"/>
              </a:rPr>
              <a:t>s</a:t>
            </a:r>
            <a:r>
              <a:rPr lang="en-US" sz="2800" dirty="0" err="1"/>
              <a:t>v</a:t>
            </a:r>
            <a:r>
              <a:rPr lang="en-US" sz="2800" dirty="0"/>
              <a:t>&gt;/</a:t>
            </a:r>
            <a:r>
              <a:rPr lang="en-US" sz="2800" dirty="0" err="1"/>
              <a:t>kT</a:t>
            </a:r>
            <a:r>
              <a:rPr lang="en-US" sz="2800" dirty="0"/>
              <a:t>] </a:t>
            </a:r>
            <a:r>
              <a:rPr lang="en-US" sz="2800" dirty="0" smtClean="0"/>
              <a:t>curve, </a:t>
            </a:r>
            <a:r>
              <a:rPr lang="en-US" sz="2800" u="heavy" dirty="0" smtClean="0">
                <a:uFill>
                  <a:solidFill>
                    <a:srgbClr val="00B0F0"/>
                  </a:solidFill>
                </a:uFill>
              </a:rPr>
              <a:t>o</a:t>
            </a:r>
            <a:r>
              <a:rPr lang="en-US" sz="2800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ptimum </a:t>
            </a:r>
            <a:r>
              <a:rPr lang="en-US" sz="2800" u="heavy" dirty="0" smtClean="0">
                <a:uFill>
                  <a:solidFill>
                    <a:srgbClr val="00B0F0"/>
                  </a:solidFill>
                </a:uFill>
              </a:rPr>
              <a:t>occurs at T </a:t>
            </a:r>
            <a:r>
              <a:rPr lang="en-US" sz="2800" u="heavy" dirty="0">
                <a:uFill>
                  <a:solidFill>
                    <a:srgbClr val="00B0F0"/>
                  </a:solidFill>
                </a:uFill>
              </a:rPr>
              <a:t>= 20 </a:t>
            </a:r>
            <a:r>
              <a:rPr lang="en-US" sz="2800" u="heavy" dirty="0" err="1">
                <a:uFill>
                  <a:solidFill>
                    <a:srgbClr val="00B0F0"/>
                  </a:solidFill>
                </a:uFill>
              </a:rPr>
              <a:t>keV</a:t>
            </a:r>
            <a:r>
              <a:rPr lang="en-US" sz="2800" u="heavy" dirty="0"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en-US" sz="2800" dirty="0" smtClean="0"/>
              <a:t>with value = </a:t>
            </a:r>
            <a:r>
              <a:rPr lang="en-US" sz="2800" b="1" dirty="0">
                <a:solidFill>
                  <a:srgbClr val="FF0000"/>
                </a:solidFill>
              </a:rPr>
              <a:t>2.1 x </a:t>
            </a:r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-23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</a:t>
            </a:r>
            <a:r>
              <a:rPr lang="en-US" sz="2800" dirty="0" err="1" smtClean="0"/>
              <a:t>keV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-1</a:t>
            </a:r>
            <a:r>
              <a:rPr lang="en-US" sz="2800" dirty="0"/>
              <a:t>. </a:t>
            </a:r>
            <a:endParaRPr lang="en-MY" sz="2800" dirty="0"/>
          </a:p>
          <a:p>
            <a:r>
              <a:rPr lang="en-US" dirty="0" smtClean="0"/>
              <a:t>Such </a:t>
            </a:r>
            <a:r>
              <a:rPr lang="en-US" dirty="0"/>
              <a:t>a concept was expressed </a:t>
            </a:r>
            <a:r>
              <a:rPr lang="en-US" dirty="0" smtClean="0"/>
              <a:t>in seminal form </a:t>
            </a:r>
            <a:r>
              <a:rPr lang="en-US" dirty="0"/>
              <a:t>by Lawson who selected 25 </a:t>
            </a:r>
            <a:r>
              <a:rPr lang="en-US" dirty="0" err="1" smtClean="0"/>
              <a:t>keV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[14. https</a:t>
            </a:r>
            <a:r>
              <a:rPr lang="en-US" sz="2400" dirty="0"/>
              <a:t>://</a:t>
            </a:r>
            <a:r>
              <a:rPr lang="en-US" sz="2400" dirty="0" smtClean="0"/>
              <a:t>en.wikipedia.org/wiki/Lawson_criterion]</a:t>
            </a:r>
          </a:p>
          <a:p>
            <a:pPr marL="0" indent="0">
              <a:buNone/>
            </a:pPr>
            <a:r>
              <a:rPr lang="en-US" sz="2400" dirty="0" smtClean="0"/>
              <a:t>    [15.</a:t>
            </a:r>
            <a:r>
              <a:rPr lang="en-AU" sz="2400" dirty="0" smtClean="0"/>
              <a:t>Lawson</a:t>
            </a:r>
            <a:r>
              <a:rPr lang="en-AU" sz="2400" dirty="0"/>
              <a:t>, J. D. (December 1955). </a:t>
            </a:r>
            <a:r>
              <a:rPr lang="en-AU" sz="2400" i="1" dirty="0">
                <a:hlinkClick r:id="rId2"/>
              </a:rPr>
              <a:t>Some Criteria for a Power producing thermonuclear reactor</a:t>
            </a:r>
            <a:r>
              <a:rPr lang="en-AU" sz="2400" dirty="0"/>
              <a:t> (PDF) (Technical report). Atomic Energy Research Establishment, Harwell, Berkshire, U. K</a:t>
            </a:r>
            <a:r>
              <a:rPr lang="en-AU" sz="2400" dirty="0" smtClean="0"/>
              <a:t>.]</a:t>
            </a:r>
            <a:endParaRPr lang="en-MY" sz="2400" dirty="0"/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of Q as function </a:t>
            </a:r>
            <a:r>
              <a:rPr lang="en-US" dirty="0"/>
              <a:t>of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MY" dirty="0">
                <a:latin typeface="Symbol" panose="05050102010706020507" pitchFamily="18" charset="2"/>
              </a:rPr>
              <a:t/>
            </a:r>
            <a:br>
              <a:rPr lang="en-MY" dirty="0">
                <a:latin typeface="Symbol" panose="05050102010706020507" pitchFamily="18" charset="2"/>
              </a:rPr>
            </a:br>
            <a:r>
              <a:rPr lang="en-US" dirty="0" smtClean="0"/>
              <a:t> at optimum temperature of 20 </a:t>
            </a:r>
            <a:r>
              <a:rPr lang="en-US" dirty="0" err="1" smtClean="0"/>
              <a:t>keV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th</a:t>
            </a:r>
            <a:r>
              <a:rPr lang="en-US" dirty="0" smtClean="0"/>
              <a:t>/E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5x 10</a:t>
            </a:r>
            <a:r>
              <a:rPr lang="en-US" baseline="30000" dirty="0"/>
              <a:t>-21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t</a:t>
            </a:r>
            <a:endParaRPr lang="en-MY" dirty="0">
              <a:latin typeface="Symbol" panose="05050102010706020507" pitchFamily="18" charset="2"/>
            </a:endParaRPr>
          </a:p>
          <a:p>
            <a:r>
              <a:rPr lang="en-US" dirty="0" smtClean="0"/>
              <a:t>Fixing </a:t>
            </a:r>
            <a:r>
              <a:rPr lang="en-US" dirty="0"/>
              <a:t>operation at this optimum </a:t>
            </a:r>
            <a:r>
              <a:rPr lang="en-US" dirty="0" smtClean="0"/>
              <a:t>temperature</a:t>
            </a:r>
            <a:r>
              <a:rPr lang="en-US" dirty="0"/>
              <a:t>, the requirement for better than break-even </a:t>
            </a:r>
            <a:r>
              <a:rPr lang="en-US" dirty="0" err="1"/>
              <a:t>ie</a:t>
            </a:r>
            <a:r>
              <a:rPr lang="en-US" dirty="0"/>
              <a:t> E</a:t>
            </a:r>
            <a:r>
              <a:rPr lang="en-US" baseline="-25000" dirty="0"/>
              <a:t>th</a:t>
            </a:r>
            <a:r>
              <a:rPr lang="en-US" dirty="0"/>
              <a:t>/E</a:t>
            </a:r>
            <a:r>
              <a:rPr lang="en-US" baseline="-25000" dirty="0"/>
              <a:t>0</a:t>
            </a:r>
            <a:r>
              <a:rPr lang="en-US" dirty="0"/>
              <a:t> &gt;1 is </a:t>
            </a:r>
            <a:endParaRPr lang="en-MY" dirty="0"/>
          </a:p>
          <a:p>
            <a:r>
              <a:rPr lang="en-US" b="1" u="heavy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n</a:t>
            </a:r>
            <a:r>
              <a:rPr lang="en-US" b="1" u="heavy" baseline="-25000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i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Symbol" panose="05050102010706020507" pitchFamily="18" charset="2"/>
              </a:rPr>
              <a:t>t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&gt; 2 x 10</a:t>
            </a:r>
            <a:r>
              <a:rPr lang="en-US" b="1" u="heavy" baseline="30000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20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m</a:t>
            </a:r>
            <a:r>
              <a:rPr lang="en-US" b="1" u="heavy" baseline="30000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-3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s               </a:t>
            </a:r>
            <a:r>
              <a:rPr lang="en-US" sz="2000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20 </a:t>
            </a:r>
            <a:r>
              <a:rPr lang="en-US" sz="2000" b="1" u="heavy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keV</a:t>
            </a:r>
            <a:endParaRPr lang="en-MY" sz="2000" b="1" u="heavy" dirty="0">
              <a:solidFill>
                <a:srgbClr val="FF0000"/>
              </a:solidFill>
              <a:uFill>
                <a:solidFill>
                  <a:srgbClr val="00B0F0"/>
                </a:solidFill>
              </a:uFill>
            </a:endParaRPr>
          </a:p>
          <a:p>
            <a:r>
              <a:rPr lang="en-US" dirty="0"/>
              <a:t>This criterion applied specifically to the DPF is comparable to the well-known Lawson’s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/>
              <a:t> criterion 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/>
              <a:t> &gt; 1.5 </a:t>
            </a:r>
            <a:r>
              <a:rPr lang="en-US" dirty="0" smtClean="0"/>
              <a:t>x 10</a:t>
            </a:r>
            <a:r>
              <a:rPr lang="en-US" baseline="30000" dirty="0" smtClean="0"/>
              <a:t>20</a:t>
            </a:r>
            <a:r>
              <a:rPr lang="en-US" dirty="0"/>
              <a:t>). </a:t>
            </a:r>
            <a:r>
              <a:rPr lang="en-US" sz="2750" dirty="0" smtClean="0"/>
              <a:t>[14]</a:t>
            </a:r>
            <a:endParaRPr lang="en-MY" sz="2750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8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present-day DPF </a:t>
            </a:r>
            <a:r>
              <a:rPr lang="en-US" dirty="0"/>
              <a:t>operating at </a:t>
            </a:r>
            <a:r>
              <a:rPr lang="en-US" dirty="0" smtClean="0"/>
              <a:t>T ~ 0.5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pinch duration is ~10-20 </a:t>
            </a:r>
            <a:r>
              <a:rPr lang="en-US" dirty="0"/>
              <a:t>ns per cm </a:t>
            </a:r>
            <a:r>
              <a:rPr lang="en-US" dirty="0" smtClean="0"/>
              <a:t>‘a’, governed </a:t>
            </a:r>
            <a:r>
              <a:rPr lang="en-US" dirty="0"/>
              <a:t>by </a:t>
            </a:r>
            <a:r>
              <a:rPr lang="en-US" dirty="0" smtClean="0"/>
              <a:t>transit </a:t>
            </a:r>
            <a:r>
              <a:rPr lang="en-US" dirty="0"/>
              <a:t>time of small disturbance speed across the pinch diameter.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b="1" dirty="0" smtClean="0">
                <a:solidFill>
                  <a:srgbClr val="FF0000"/>
                </a:solidFill>
              </a:rPr>
              <a:t>20 </a:t>
            </a:r>
            <a:r>
              <a:rPr lang="en-US" b="1" dirty="0" err="1">
                <a:solidFill>
                  <a:srgbClr val="FF0000"/>
                </a:solidFill>
              </a:rPr>
              <a:t>keV</a:t>
            </a:r>
            <a:r>
              <a:rPr lang="en-US" b="1" dirty="0">
                <a:solidFill>
                  <a:srgbClr val="FF0000"/>
                </a:solidFill>
              </a:rPr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lifetime </a:t>
            </a:r>
            <a:r>
              <a:rPr lang="en-US" b="1" dirty="0">
                <a:solidFill>
                  <a:srgbClr val="FF0000"/>
                </a:solidFill>
              </a:rPr>
              <a:t>is around </a:t>
            </a: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ns per cm </a:t>
            </a:r>
            <a:r>
              <a:rPr lang="en-US" b="1" dirty="0" smtClean="0">
                <a:solidFill>
                  <a:srgbClr val="FF0000"/>
                </a:solidFill>
              </a:rPr>
              <a:t>‘a’. </a:t>
            </a:r>
          </a:p>
          <a:p>
            <a:r>
              <a:rPr lang="en-US" dirty="0" smtClean="0"/>
              <a:t>For 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a = 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1 m </a:t>
            </a:r>
            <a:r>
              <a:rPr lang="en-US" b="1" dirty="0">
                <a:solidFill>
                  <a:srgbClr val="FF0000"/>
                </a:solidFill>
              </a:rPr>
              <a:t>the lifetime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200 ns</a:t>
            </a:r>
            <a:r>
              <a:rPr lang="en-US" dirty="0" smtClean="0"/>
              <a:t>.</a:t>
            </a:r>
            <a:endParaRPr lang="en-MY" dirty="0"/>
          </a:p>
          <a:p>
            <a:r>
              <a:rPr lang="en-US" dirty="0" smtClean="0"/>
              <a:t>For Q &gt; 1, the </a:t>
            </a:r>
            <a:r>
              <a:rPr lang="en-US" dirty="0"/>
              <a:t>requirement is </a:t>
            </a:r>
            <a:r>
              <a:rPr lang="en-US" b="1" u="heavy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n</a:t>
            </a:r>
            <a:r>
              <a:rPr lang="en-US" b="1" u="heavy" baseline="-25000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i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 &gt; 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10</a:t>
            </a:r>
            <a:r>
              <a:rPr lang="en-US" b="1" u="heavy" baseline="30000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27</a:t>
            </a:r>
            <a:r>
              <a:rPr lang="en-US" b="1" dirty="0" smtClean="0">
                <a:solidFill>
                  <a:srgbClr val="FF0000"/>
                </a:solidFill>
              </a:rPr>
              <a:t>; close to 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50 </a:t>
            </a:r>
            <a:r>
              <a:rPr lang="en-US" b="1" u="heavy" dirty="0" err="1" smtClean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</a:rPr>
              <a:t>atm</a:t>
            </a:r>
            <a:endParaRPr lang="en-US" b="1" u="heavy" dirty="0" smtClean="0">
              <a:solidFill>
                <a:srgbClr val="FF0000"/>
              </a:solidFill>
              <a:uFill>
                <a:solidFill>
                  <a:srgbClr val="00B0F0"/>
                </a:solidFill>
              </a:uFill>
            </a:endParaRPr>
          </a:p>
          <a:p>
            <a:r>
              <a:rPr lang="en-US" dirty="0" smtClean="0"/>
              <a:t>These estimates provide guidance for numerical experiments to find an operational point for Q&gt;1.</a:t>
            </a:r>
            <a:endParaRPr lang="en-MY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39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16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Outline of talk: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III</a:t>
            </a:r>
            <a:r>
              <a:rPr lang="en-US" sz="3600" b="1" dirty="0"/>
              <a:t>: Transitioning to thermonuclear mode 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124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How?</a:t>
            </a:r>
            <a:endParaRPr lang="en-MY" dirty="0"/>
          </a:p>
          <a:p>
            <a:pPr lvl="0"/>
            <a:r>
              <a:rPr lang="en-US" dirty="0"/>
              <a:t>Optimum conditions for neutron yield in thermonuclear mode</a:t>
            </a:r>
            <a:endParaRPr lang="en-MY" dirty="0"/>
          </a:p>
          <a:p>
            <a:pPr lvl="0"/>
            <a:r>
              <a:rPr lang="en-US" dirty="0">
                <a:latin typeface="Times New Roman" panose="02020603050405020304" pitchFamily="18" charset="0"/>
              </a:rPr>
              <a:t>Throughput </a:t>
            </a:r>
            <a:r>
              <a:rPr lang="en-US" sz="2200" dirty="0">
                <a:latin typeface="Times New Roman" panose="02020603050405020304" pitchFamily="18" charset="0"/>
              </a:rPr>
              <a:t>(Output/Input) </a:t>
            </a:r>
            <a:r>
              <a:rPr lang="en-US" dirty="0">
                <a:latin typeface="Times New Roman" panose="02020603050405020304" pitchFamily="18" charset="0"/>
              </a:rPr>
              <a:t>Scaling to break-even Q =1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Breakeven </a:t>
            </a:r>
            <a:r>
              <a:rPr lang="en-US" dirty="0">
                <a:latin typeface="Times New Roman" panose="02020603050405020304" pitchFamily="18" charset="0"/>
              </a:rPr>
              <a:t>point found through numerical experiments</a:t>
            </a:r>
          </a:p>
          <a:p>
            <a:pPr lvl="0"/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24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Numerical experiments found an operational thermonuclear point for Q&gt;1</a:t>
            </a:r>
            <a:endParaRPr lang="en-MY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55273"/>
              </p:ext>
            </p:extLst>
          </p:nvPr>
        </p:nvGraphicFramePr>
        <p:xfrm>
          <a:off x="1676400" y="1066800"/>
          <a:ext cx="4900929" cy="2061975"/>
        </p:xfrm>
        <a:graphic>
          <a:graphicData uri="http://schemas.openxmlformats.org/drawingml/2006/table">
            <a:tbl>
              <a:tblPr firstRow="1" firstCol="1" bandRow="1"/>
              <a:tblGrid>
                <a:gridCol w="799033"/>
                <a:gridCol w="799033"/>
                <a:gridCol w="813456"/>
                <a:gridCol w="741341"/>
                <a:gridCol w="846629"/>
                <a:gridCol w="901437"/>
              </a:tblGrid>
              <a:tr h="3547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L</a:t>
                      </a:r>
                      <a:r>
                        <a:rPr lang="en-MY" sz="1200" b="1" baseline="-25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</a:t>
                      </a:r>
                      <a:r>
                        <a:rPr lang="en-MY" sz="1200" b="1" baseline="-25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b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a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z</a:t>
                      </a:r>
                      <a:r>
                        <a:rPr lang="en-MY" sz="1200" b="1" baseline="-25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r</a:t>
                      </a:r>
                      <a:r>
                        <a:rPr lang="en-MY" sz="1200" b="1" baseline="-25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r>
                        <a:rPr lang="en-MY" sz="12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MY" sz="12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en-MY" sz="1200" b="1" dirty="0" err="1">
                          <a:solidFill>
                            <a:srgbClr val="0000FF"/>
                          </a:solidFill>
                          <a:effectLst/>
                          <a:latin typeface="Symbol"/>
                          <a:ea typeface="Times New Roman"/>
                          <a:cs typeface="Cordia New"/>
                        </a:rPr>
                        <a:t>W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18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7,000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160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155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13,500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0.1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massf  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currf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massfr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currfr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Model Parameters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53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0.1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0.7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0.4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0.8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 dirty="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200" b="1" baseline="-25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</a:t>
                      </a:r>
                      <a:r>
                        <a:rPr lang="en-MY" sz="1200" b="1" baseline="-25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MW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A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At-1 mol-2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Operational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5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800,000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55,000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5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80008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Parameters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40</a:t>
            </a:fld>
            <a:endParaRPr lang="en-MY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92721"/>
              </p:ext>
            </p:extLst>
          </p:nvPr>
        </p:nvGraphicFramePr>
        <p:xfrm>
          <a:off x="533400" y="3200400"/>
          <a:ext cx="7239000" cy="1219199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443313"/>
                <a:gridCol w="464929"/>
                <a:gridCol w="615758"/>
                <a:gridCol w="556895"/>
                <a:gridCol w="495925"/>
                <a:gridCol w="569722"/>
                <a:gridCol w="485592"/>
                <a:gridCol w="397772"/>
                <a:gridCol w="529133"/>
                <a:gridCol w="549797"/>
                <a:gridCol w="630993"/>
                <a:gridCol w="813371"/>
              </a:tblGrid>
              <a:tr h="426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E</a:t>
                      </a:r>
                      <a:r>
                        <a:rPr lang="en-MY" sz="10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9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RESF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c=b/a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I</a:t>
                      </a:r>
                      <a:r>
                        <a:rPr lang="en-MY" sz="1000" baseline="-25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peak</a:t>
                      </a:r>
                      <a:endParaRPr lang="en-MY" sz="10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T</a:t>
                      </a:r>
                      <a:r>
                        <a:rPr lang="en-MY" sz="10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</a:t>
                      </a:r>
                      <a:r>
                        <a:rPr lang="en-MY" sz="1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0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a</a:t>
                      </a: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v</a:t>
                      </a:r>
                      <a:r>
                        <a:rPr lang="en-MY" sz="10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</a:t>
                      </a: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MY" sz="1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0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</a:t>
                      </a:r>
                      <a:r>
                        <a:rPr lang="en-MY" sz="10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</a:t>
                      </a:r>
                      <a:r>
                        <a:rPr lang="en-MY" sz="1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r</a:t>
                      </a:r>
                      <a:r>
                        <a:rPr lang="en-MY" sz="10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min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</a:t>
                      </a:r>
                      <a:r>
                        <a:rPr lang="en-MY" sz="1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z</a:t>
                      </a:r>
                      <a:r>
                        <a:rPr lang="en-MY" sz="10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max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pinch</a:t>
                      </a:r>
                      <a:r>
                        <a:rPr lang="en-MY" sz="10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 t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V</a:t>
                      </a:r>
                      <a:r>
                        <a:rPr lang="en-MY" sz="10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max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r>
                        <a:rPr lang="en-MY" sz="10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i</a:t>
                      </a: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pinch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kJ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kA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10^6 K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cm/</a:t>
                      </a:r>
                      <a:r>
                        <a:rPr lang="fr-FR" sz="10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fr-FR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 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cm/</a:t>
                      </a:r>
                      <a:r>
                        <a:rPr lang="fr-FR" sz="10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fr-FR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 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cm/</a:t>
                      </a:r>
                      <a:r>
                        <a:rPr lang="fr-FR" sz="1000" dirty="0">
                          <a:effectLst/>
                          <a:latin typeface="Symbol"/>
                          <a:ea typeface="Times New Roman"/>
                          <a:cs typeface="Cordia New"/>
                        </a:rPr>
                        <a:t>m</a:t>
                      </a:r>
                      <a:r>
                        <a:rPr lang="fr-FR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s 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cm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cm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ns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kV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10</a:t>
                      </a:r>
                      <a:r>
                        <a:rPr lang="en-MY" sz="1000" baseline="30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23</a:t>
                      </a: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/m</a:t>
                      </a:r>
                      <a:r>
                        <a:rPr lang="en-MY" sz="1000" baseline="30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3</a:t>
                      </a:r>
                      <a:endParaRPr lang="en-MY" sz="10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2.24E+12</a:t>
                      </a:r>
                      <a:endParaRPr lang="en-MY" sz="10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0.062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1.032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6.2E+07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267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257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205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30.2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258.3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250.3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1.2E+07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6.8E+04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83431"/>
              </p:ext>
            </p:extLst>
          </p:nvPr>
        </p:nvGraphicFramePr>
        <p:xfrm>
          <a:off x="647676" y="4572000"/>
          <a:ext cx="6781800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890781"/>
                <a:gridCol w="704873"/>
                <a:gridCol w="746582"/>
                <a:gridCol w="746582"/>
                <a:gridCol w="600602"/>
                <a:gridCol w="767436"/>
                <a:gridCol w="809145"/>
                <a:gridCol w="8299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</a:t>
                      </a:r>
                      <a:r>
                        <a:rPr lang="en-MY" sz="12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Y</a:t>
                      </a:r>
                      <a:r>
                        <a:rPr lang="en-MY" sz="12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EINP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SF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ID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MY" sz="1200">
                        <a:effectLst/>
                        <a:latin typeface="Calibri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kA/cm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E</a:t>
                      </a:r>
                      <a:r>
                        <a:rPr lang="en-MY" sz="12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kJ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E</a:t>
                      </a:r>
                      <a:r>
                        <a:rPr lang="en-MY" sz="12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/E</a:t>
                      </a:r>
                      <a:r>
                        <a:rPr lang="en-MY" sz="12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0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</a:t>
                      </a:r>
                      <a:r>
                        <a:rPr lang="en-MY" sz="12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Y</a:t>
                      </a:r>
                      <a:r>
                        <a:rPr lang="en-MY" sz="12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th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</a:t>
                      </a:r>
                      <a:r>
                        <a:rPr lang="en-MY" sz="12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Y</a:t>
                      </a:r>
                      <a:r>
                        <a:rPr lang="en-MY" sz="1200" baseline="-25000" dirty="0" err="1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b</a:t>
                      </a:r>
                      <a:r>
                        <a:rPr lang="en-MY" sz="1200" baseline="-250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-t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   Y</a:t>
                      </a:r>
                      <a:r>
                        <a:rPr lang="en-MY" sz="1200" baseline="-250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n</a:t>
                      </a:r>
                      <a:endParaRPr lang="en-MY" sz="120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1.1E+27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45.7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1,719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4.0E+05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2.4E+12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1.09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1.1E+27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2.9E+22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1.1E+27</a:t>
                      </a:r>
                      <a:endParaRPr lang="en-MY" sz="1200" dirty="0">
                        <a:effectLst/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5960765"/>
            <a:ext cx="6816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7030A0"/>
                </a:solidFill>
              </a:rPr>
              <a:t>Number </a:t>
            </a:r>
            <a:r>
              <a:rPr lang="en-AU" sz="1400" dirty="0" smtClean="0">
                <a:solidFill>
                  <a:srgbClr val="7030A0"/>
                </a:solidFill>
              </a:rPr>
              <a:t>beam ions  </a:t>
            </a:r>
            <a:r>
              <a:rPr lang="en-AU" sz="1400" dirty="0">
                <a:solidFill>
                  <a:srgbClr val="7030A0"/>
                </a:solidFill>
              </a:rPr>
              <a:t>1.7 x </a:t>
            </a:r>
            <a:r>
              <a:rPr lang="en-AU" sz="1400" dirty="0" smtClean="0">
                <a:solidFill>
                  <a:srgbClr val="7030A0"/>
                </a:solidFill>
              </a:rPr>
              <a:t>10</a:t>
            </a:r>
            <a:r>
              <a:rPr lang="en-AU" sz="1400" baseline="30000" dirty="0" smtClean="0">
                <a:solidFill>
                  <a:srgbClr val="7030A0"/>
                </a:solidFill>
              </a:rPr>
              <a:t>24            </a:t>
            </a:r>
            <a:r>
              <a:rPr lang="en-AU" sz="1400" dirty="0" smtClean="0">
                <a:solidFill>
                  <a:srgbClr val="7030A0"/>
                </a:solidFill>
              </a:rPr>
              <a:t>number of ions in radial phase original space =</a:t>
            </a:r>
            <a:r>
              <a:rPr lang="en-AU" sz="1400" baseline="30000" dirty="0" smtClean="0">
                <a:solidFill>
                  <a:srgbClr val="7030A0"/>
                </a:solidFill>
              </a:rPr>
              <a:t> </a:t>
            </a:r>
            <a:r>
              <a:rPr lang="en-AU" sz="1400" dirty="0" smtClean="0">
                <a:solidFill>
                  <a:srgbClr val="7030A0"/>
                </a:solidFill>
              </a:rPr>
              <a:t>1.5 x 10</a:t>
            </a:r>
            <a:r>
              <a:rPr lang="en-AU" sz="1400" baseline="30000" dirty="0" smtClean="0">
                <a:solidFill>
                  <a:srgbClr val="7030A0"/>
                </a:solidFill>
              </a:rPr>
              <a:t>28</a:t>
            </a:r>
            <a:endParaRPr lang="en-MY" sz="1400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experiment with our standard code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code </a:t>
            </a:r>
            <a:r>
              <a:rPr lang="en-US" dirty="0" smtClean="0"/>
              <a:t>found the following </a:t>
            </a:r>
            <a:r>
              <a:rPr lang="en-US" b="1" dirty="0">
                <a:solidFill>
                  <a:srgbClr val="FF0000"/>
                </a:solidFill>
              </a:rPr>
              <a:t>possible point of </a:t>
            </a:r>
            <a:r>
              <a:rPr lang="en-US" b="1" dirty="0" smtClean="0">
                <a:solidFill>
                  <a:srgbClr val="FF0000"/>
                </a:solidFill>
              </a:rPr>
              <a:t>operation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Capacitor bank, </a:t>
            </a:r>
            <a:r>
              <a:rPr lang="en-US" b="1" dirty="0" smtClean="0">
                <a:solidFill>
                  <a:srgbClr val="FF0000"/>
                </a:solidFill>
              </a:rPr>
              <a:t>7,000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F, 800 MV</a:t>
            </a:r>
            <a:r>
              <a:rPr lang="en-US" dirty="0" smtClean="0"/>
              <a:t>; </a:t>
            </a:r>
          </a:p>
          <a:p>
            <a:r>
              <a:rPr lang="en-US" dirty="0" smtClean="0"/>
              <a:t>DPF operating pressure: </a:t>
            </a:r>
            <a:r>
              <a:rPr lang="en-US" b="1" dirty="0" smtClean="0">
                <a:solidFill>
                  <a:srgbClr val="FF0000"/>
                </a:solidFill>
              </a:rPr>
              <a:t>70 </a:t>
            </a:r>
            <a:r>
              <a:rPr lang="en-US" b="1" dirty="0">
                <a:solidFill>
                  <a:srgbClr val="FF0000"/>
                </a:solidFill>
              </a:rPr>
              <a:t>atm. </a:t>
            </a:r>
            <a:r>
              <a:rPr lang="en-US" b="1" dirty="0" smtClean="0"/>
              <a:t>Anode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13.5 m </a:t>
            </a:r>
            <a:r>
              <a:rPr lang="en-US" dirty="0" smtClean="0"/>
              <a:t>long, a=  1.55 </a:t>
            </a:r>
            <a:r>
              <a:rPr lang="en-US" dirty="0"/>
              <a:t>m. </a:t>
            </a:r>
            <a:endParaRPr lang="en-US" dirty="0" smtClean="0"/>
          </a:p>
          <a:p>
            <a:r>
              <a:rPr lang="en-US" dirty="0"/>
              <a:t>The annular channel for  axial phase is 5 cm with c = b/a = 1.03. Such a small channel </a:t>
            </a:r>
            <a:r>
              <a:rPr lang="en-US" dirty="0" smtClean="0"/>
              <a:t>and radius ratio is </a:t>
            </a:r>
            <a:r>
              <a:rPr lang="en-US" dirty="0"/>
              <a:t>necessary to reduce the dynamic impedance of the high shock speed; otherwise the necessary high value of current will require even higher operating voltage. </a:t>
            </a:r>
          </a:p>
          <a:p>
            <a:r>
              <a:rPr lang="en-US" dirty="0" smtClean="0"/>
              <a:t>The pinch temperature is </a:t>
            </a:r>
            <a:r>
              <a:rPr lang="en-US" b="1" dirty="0" smtClean="0">
                <a:solidFill>
                  <a:srgbClr val="FF0000"/>
                </a:solidFill>
              </a:rPr>
              <a:t>23 </a:t>
            </a:r>
            <a:r>
              <a:rPr lang="en-US" b="1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/>
              <a:t>; </a:t>
            </a:r>
            <a:r>
              <a:rPr lang="en-US" dirty="0"/>
              <a:t>pinch ion density is </a:t>
            </a:r>
            <a:r>
              <a:rPr lang="en-US" dirty="0" smtClean="0"/>
              <a:t>7 </a:t>
            </a:r>
            <a:r>
              <a:rPr lang="en-US" dirty="0"/>
              <a:t>x 10</a:t>
            </a:r>
            <a:r>
              <a:rPr lang="en-US" baseline="30000" dirty="0"/>
              <a:t>27</a:t>
            </a:r>
            <a:r>
              <a:rPr lang="en-US" dirty="0"/>
              <a:t> m</a:t>
            </a:r>
            <a:r>
              <a:rPr lang="en-US" baseline="30000" dirty="0"/>
              <a:t>-3</a:t>
            </a:r>
            <a:r>
              <a:rPr lang="en-US" dirty="0"/>
              <a:t>, </a:t>
            </a:r>
            <a:r>
              <a:rPr lang="en-US" dirty="0" smtClean="0"/>
              <a:t>estimated </a:t>
            </a:r>
            <a:r>
              <a:rPr lang="en-US" dirty="0"/>
              <a:t>duration of </a:t>
            </a:r>
            <a:r>
              <a:rPr lang="en-US" dirty="0" smtClean="0"/>
              <a:t>250 </a:t>
            </a:r>
            <a:r>
              <a:rPr lang="en-US" dirty="0"/>
              <a:t>ns.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the 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18 </a:t>
            </a:r>
            <a:r>
              <a:rPr lang="en-US" b="1" dirty="0">
                <a:solidFill>
                  <a:srgbClr val="FF0000"/>
                </a:solidFill>
              </a:rPr>
              <a:t>x 10</a:t>
            </a:r>
            <a:r>
              <a:rPr lang="en-US" b="1" baseline="30000" dirty="0">
                <a:solidFill>
                  <a:srgbClr val="FF0000"/>
                </a:solidFill>
              </a:rPr>
              <a:t>20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D-T </a:t>
            </a:r>
            <a:r>
              <a:rPr lang="en-US" dirty="0" smtClean="0"/>
              <a:t>neutrons are thermonuclear (99.99%)</a:t>
            </a:r>
          </a:p>
          <a:p>
            <a:r>
              <a:rPr lang="en-US" dirty="0" smtClean="0"/>
              <a:t>Yield </a:t>
            </a:r>
            <a:r>
              <a:rPr lang="en-US" dirty="0"/>
              <a:t>of </a:t>
            </a:r>
            <a:r>
              <a:rPr lang="en-US" dirty="0" smtClean="0"/>
              <a:t>1.1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27</a:t>
            </a:r>
            <a:r>
              <a:rPr lang="en-US" dirty="0" smtClean="0"/>
              <a:t> </a:t>
            </a:r>
            <a:r>
              <a:rPr lang="en-US" dirty="0"/>
              <a:t>carrying energy of </a:t>
            </a:r>
            <a:r>
              <a:rPr lang="en-US" dirty="0" smtClean="0"/>
              <a:t>2.4x10</a:t>
            </a:r>
            <a:r>
              <a:rPr lang="en-US" baseline="30000" dirty="0" smtClean="0"/>
              <a:t>15</a:t>
            </a:r>
            <a:r>
              <a:rPr lang="en-US" dirty="0" smtClean="0"/>
              <a:t> J compared </a:t>
            </a:r>
            <a:r>
              <a:rPr lang="en-US" dirty="0"/>
              <a:t>to a capacitor bank stored energy of </a:t>
            </a:r>
            <a:r>
              <a:rPr lang="en-US" dirty="0" smtClean="0"/>
              <a:t>2.2 x10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/>
              <a:t>J, </a:t>
            </a:r>
            <a:endParaRPr lang="en-US" dirty="0" smtClean="0"/>
          </a:p>
          <a:p>
            <a:r>
              <a:rPr lang="en-US" dirty="0" smtClean="0"/>
              <a:t>Q </a:t>
            </a:r>
            <a:r>
              <a:rPr lang="en-US" dirty="0"/>
              <a:t>almost </a:t>
            </a:r>
            <a:r>
              <a:rPr lang="en-US" dirty="0" smtClean="0"/>
              <a:t>1.1.</a:t>
            </a:r>
            <a:endParaRPr lang="en-MY" dirty="0"/>
          </a:p>
          <a:p>
            <a:r>
              <a:rPr lang="en-US" dirty="0"/>
              <a:t>The current waveform </a:t>
            </a:r>
            <a:r>
              <a:rPr lang="en-US" dirty="0" smtClean="0"/>
              <a:t>and radial dynamics and temperature profiles are </a:t>
            </a:r>
            <a:r>
              <a:rPr lang="en-US" dirty="0"/>
              <a:t>shown in the </a:t>
            </a:r>
            <a:r>
              <a:rPr lang="en-US" dirty="0" smtClean="0"/>
              <a:t>following figures.</a:t>
            </a:r>
            <a:endParaRPr lang="en-MY" dirty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6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Thermonuclear DPF- </a:t>
            </a:r>
            <a:r>
              <a:rPr lang="en-US" smtClean="0"/>
              <a:t>current waveform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42</a:t>
            </a:fld>
            <a:endParaRPr lang="en-MY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42" y="1849504"/>
            <a:ext cx="7456358" cy="378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Thermonuclear </a:t>
            </a:r>
            <a:r>
              <a:rPr lang="en-US" sz="3200" dirty="0" smtClean="0"/>
              <a:t>DPF - Radial Dynamics and Temperature</a:t>
            </a:r>
            <a:endParaRPr lang="en-MY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43</a:t>
            </a:fld>
            <a:endParaRPr lang="en-M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6576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69035"/>
            <a:ext cx="4223963" cy="291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870079" cy="24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0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IV: Summary: </a:t>
            </a:r>
            <a:r>
              <a:rPr lang="en-US" b="1" dirty="0" smtClean="0">
                <a:solidFill>
                  <a:srgbClr val="FF0000"/>
                </a:solidFill>
              </a:rPr>
              <a:t>B-T vs Thermonuclear</a:t>
            </a:r>
            <a:endParaRPr lang="en-MY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355145"/>
              </p:ext>
            </p:extLst>
          </p:nvPr>
        </p:nvGraphicFramePr>
        <p:xfrm>
          <a:off x="177800" y="914400"/>
          <a:ext cx="8610600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/>
                <a:gridCol w="914400"/>
                <a:gridCol w="558800"/>
                <a:gridCol w="762000"/>
                <a:gridCol w="609600"/>
                <a:gridCol w="762000"/>
                <a:gridCol w="1143000"/>
                <a:gridCol w="914400"/>
                <a:gridCol w="609600"/>
                <a:gridCol w="1371600"/>
              </a:tblGrid>
              <a:tr h="501315"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>
                          <a:effectLst/>
                        </a:rPr>
                        <a:t>D-T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E</a:t>
                      </a:r>
                      <a:r>
                        <a:rPr lang="en-MY" sz="1800" u="none" strike="noStrike" baseline="-25000" dirty="0" smtClean="0">
                          <a:effectLst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V</a:t>
                      </a:r>
                      <a:r>
                        <a:rPr lang="en-MY" sz="1800" u="none" strike="noStrike" baseline="-25000" dirty="0" smtClean="0">
                          <a:effectLst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P</a:t>
                      </a:r>
                      <a:r>
                        <a:rPr lang="en-MY" sz="1800" u="none" strike="noStrike" baseline="-25000" dirty="0" smtClean="0">
                          <a:effectLst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 a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 T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     U  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</a:t>
                      </a:r>
                      <a:r>
                        <a:rPr lang="en-MY" sz="1800" u="none" strike="noStrike" dirty="0" err="1" smtClean="0">
                          <a:effectLst/>
                        </a:rPr>
                        <a:t>Y</a:t>
                      </a:r>
                      <a:r>
                        <a:rPr lang="en-MY" sz="1800" u="none" strike="noStrike" baseline="-25000" dirty="0" err="1" smtClean="0">
                          <a:effectLst/>
                        </a:rPr>
                        <a:t>n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Q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Effective Q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9122"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GJ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MV           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</a:t>
                      </a:r>
                      <a:r>
                        <a:rPr lang="en-MY" sz="1800" u="none" strike="noStrike" dirty="0" err="1" smtClean="0">
                          <a:effectLst/>
                        </a:rPr>
                        <a:t>Atm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m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</a:t>
                      </a:r>
                      <a:r>
                        <a:rPr lang="en-MY" sz="1800" u="none" strike="noStrike" dirty="0" err="1" smtClean="0">
                          <a:effectLst/>
                        </a:rPr>
                        <a:t>keV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           </a:t>
                      </a:r>
                      <a:r>
                        <a:rPr lang="en-MY" sz="1800" u="none" strike="noStrike" dirty="0" err="1" smtClean="0">
                          <a:effectLst/>
                        </a:rPr>
                        <a:t>keV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 smtClean="0">
                          <a:effectLst/>
                        </a:rPr>
                        <a:t>At pinch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Ion path beyond pinch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9122"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B-T </a:t>
                      </a:r>
                      <a:r>
                        <a:rPr lang="en-MY" sz="1800" u="none" strike="noStrike" dirty="0" smtClean="0">
                          <a:effectLst/>
                        </a:rPr>
                        <a:t>(</a:t>
                      </a:r>
                      <a:r>
                        <a:rPr lang="en-MY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DPFQ1</a:t>
                      </a:r>
                      <a:r>
                        <a:rPr lang="en-MY" sz="1800" u="none" strike="noStrike" dirty="0" smtClean="0">
                          <a:effectLst/>
                        </a:rPr>
                        <a:t>)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7.2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5.3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4.0E+03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6.0E+18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0.002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~1</a:t>
                      </a:r>
                      <a:endParaRPr lang="en-MY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9122"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u="none" strike="noStrike" dirty="0" smtClean="0">
                          <a:effectLst/>
                        </a:rPr>
                        <a:t>Thermo-nuclear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2.2E+06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800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72.3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1.6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23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1.2E+07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 smtClean="0">
                          <a:effectLst/>
                        </a:rPr>
                        <a:t>1.1E+27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800" u="none" strike="noStrike" dirty="0">
                          <a:effectLst/>
                        </a:rPr>
                        <a:t>1.1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44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939800" y="5410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B-T shot has 1.3 x 10</a:t>
            </a:r>
            <a:r>
              <a:rPr lang="en-US" baseline="30000" dirty="0"/>
              <a:t>22</a:t>
            </a:r>
            <a:r>
              <a:rPr lang="en-US" dirty="0"/>
              <a:t> ions in the beam (</a:t>
            </a:r>
            <a:r>
              <a:rPr lang="en-US" dirty="0" smtClean="0"/>
              <a:t>unreacted as computed by the code). </a:t>
            </a:r>
            <a:r>
              <a:rPr lang="en-US" dirty="0"/>
              <a:t>These </a:t>
            </a:r>
            <a:r>
              <a:rPr lang="en-US" dirty="0" smtClean="0"/>
              <a:t>5 </a:t>
            </a:r>
            <a:r>
              <a:rPr lang="en-US" dirty="0"/>
              <a:t>MeV D-T ions will undergo fusion reactions within the high pressure D-T gas </a:t>
            </a:r>
            <a:r>
              <a:rPr lang="en-US" dirty="0" smtClean="0"/>
              <a:t>to </a:t>
            </a:r>
            <a:r>
              <a:rPr lang="en-US" dirty="0"/>
              <a:t>raise the value of Q to greater than 1.</a:t>
            </a:r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041"/>
            <a:ext cx="1696377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B-T vs Thermonuclear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B-T point (DPFQ1) much less extreme; though still technically far away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4228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DPFQ1 – technically too difficult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technically feasible device </a:t>
            </a:r>
            <a:r>
              <a:rPr lang="en-US" dirty="0" smtClean="0"/>
              <a:t>could be attempted first – </a:t>
            </a:r>
            <a:r>
              <a:rPr lang="en-US" u="heavy" dirty="0" smtClean="0">
                <a:uFill>
                  <a:solidFill>
                    <a:srgbClr val="00B0F0"/>
                  </a:solidFill>
                </a:uFill>
              </a:rPr>
              <a:t>DPF0.01</a:t>
            </a:r>
            <a:endParaRPr lang="en-MY" u="heavy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0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B-t trial point – </a:t>
            </a:r>
            <a:r>
              <a:rPr lang="en-US" dirty="0" smtClean="0">
                <a:solidFill>
                  <a:srgbClr val="FF0000"/>
                </a:solidFill>
              </a:rPr>
              <a:t>DPF0.01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technically feasible – to reach Q~0.01</a:t>
            </a:r>
            <a:endParaRPr lang="en-MY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75190"/>
              </p:ext>
            </p:extLst>
          </p:nvPr>
        </p:nvGraphicFramePr>
        <p:xfrm>
          <a:off x="1524000" y="1828800"/>
          <a:ext cx="5333999" cy="2705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847"/>
                <a:gridCol w="815848"/>
                <a:gridCol w="890016"/>
                <a:gridCol w="890016"/>
                <a:gridCol w="1259660"/>
                <a:gridCol w="662612"/>
              </a:tblGrid>
              <a:tr h="370564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Lo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nH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Co </a:t>
                      </a:r>
                      <a:r>
                        <a:rPr lang="en-MY" sz="1600" u="none" strike="noStrike" baseline="0" dirty="0" smtClean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F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b</a:t>
                      </a:r>
                      <a:r>
                        <a:rPr lang="en-MY" sz="1600" u="none" strike="noStrike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a</a:t>
                      </a:r>
                      <a:r>
                        <a:rPr lang="en-MY" sz="1600" u="none" strike="noStrike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      zo</a:t>
                      </a:r>
                      <a:r>
                        <a:rPr lang="en-MY" sz="1600" u="none" strike="noStrike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                                   </a:t>
                      </a:r>
                      <a:r>
                        <a:rPr lang="en-MY" sz="16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      </a:t>
                      </a:r>
                      <a:r>
                        <a:rPr lang="en-MY" sz="1600" u="none" strike="noStrike" baseline="0" dirty="0" smtClean="0">
                          <a:effectLst/>
                          <a:latin typeface="+mj-lt"/>
                        </a:rPr>
                        <a:t>   </a:t>
                      </a:r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       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ro</a:t>
                      </a:r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m</a:t>
                      </a:r>
                      <a:r>
                        <a:rPr lang="en-MY" sz="1600" u="none" strike="noStrike" dirty="0" err="1" smtClean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/>
                </a:tc>
              </a:tr>
              <a:tr h="338341"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15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MY" sz="1600" b="1" i="0" u="none" strike="noStrike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54452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massf</a:t>
                      </a:r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currf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massfr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currfr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MY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564"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>
                          <a:effectLst/>
                          <a:latin typeface="+mj-lt"/>
                        </a:rPr>
                        <a:t>0.08</a:t>
                      </a:r>
                      <a:endParaRPr lang="en-MY" sz="1600" b="1" i="0" u="none" strike="noStrike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>
                          <a:effectLst/>
                          <a:latin typeface="+mj-lt"/>
                        </a:rPr>
                        <a:t>0.7</a:t>
                      </a:r>
                      <a:endParaRPr lang="en-MY" sz="1600" b="1" i="0" u="none" strike="noStrike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0.2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0.7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MY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18680"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Vo kV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Po </a:t>
                      </a:r>
                      <a:r>
                        <a:rPr lang="en-MY" sz="1600" u="none" strike="noStrike" dirty="0" err="1" smtClean="0">
                          <a:effectLst/>
                          <a:latin typeface="+mj-lt"/>
                        </a:rPr>
                        <a:t>Torr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MW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     A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u="none" strike="noStrike" dirty="0" smtClean="0">
                          <a:effectLst/>
                          <a:latin typeface="+mj-lt"/>
                        </a:rPr>
                        <a:t>       At-1 </a:t>
                      </a:r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mol-2</a:t>
                      </a:r>
                      <a:endParaRPr lang="en-MY" sz="16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02786"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900</a:t>
                      </a:r>
                      <a:endParaRPr lang="en-MY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en-MY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MY" sz="1600" b="1" i="0" u="none" strike="noStrike" dirty="0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600" u="none" strike="noStrike">
                          <a:effectLst/>
                          <a:latin typeface="+mj-lt"/>
                        </a:rPr>
                        <a:t>2</a:t>
                      </a:r>
                      <a:endParaRPr lang="en-MY" sz="1600" b="1" i="0" u="none" strike="noStrike">
                        <a:solidFill>
                          <a:srgbClr val="80008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47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Note on High </a:t>
            </a:r>
            <a:r>
              <a:rPr lang="en-MY" dirty="0"/>
              <a:t>pressure DPF operation: ICDMP in its recent (September 2017) meeting has discussed plans to look at experimental feasibility of the concept of high pressure optimized operation of DPF</a:t>
            </a:r>
          </a:p>
        </p:txBody>
      </p:sp>
    </p:spTree>
    <p:extLst>
      <p:ext uri="{BB962C8B-B14F-4D97-AF65-F5344CB8AC3E}">
        <p14:creationId xmlns:p14="http://schemas.microsoft.com/office/powerpoint/2010/main" val="17319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Numerical experiments- </a:t>
            </a:r>
            <a:r>
              <a:rPr lang="en-US" b="1" dirty="0" smtClean="0">
                <a:solidFill>
                  <a:srgbClr val="FF0000"/>
                </a:solidFill>
              </a:rPr>
              <a:t>DPF0.01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48</a:t>
            </a:fld>
            <a:endParaRPr lang="en-MY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66651"/>
              </p:ext>
            </p:extLst>
          </p:nvPr>
        </p:nvGraphicFramePr>
        <p:xfrm>
          <a:off x="838200" y="2743200"/>
          <a:ext cx="6870700" cy="723900"/>
        </p:xfrm>
        <a:graphic>
          <a:graphicData uri="http://schemas.openxmlformats.org/drawingml/2006/table">
            <a:tbl>
              <a:tblPr/>
              <a:tblGrid>
                <a:gridCol w="533400"/>
                <a:gridCol w="304800"/>
                <a:gridCol w="317500"/>
                <a:gridCol w="469900"/>
                <a:gridCol w="3683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err="1">
                          <a:effectLst/>
                          <a:latin typeface="Times New Roman"/>
                        </a:rPr>
                        <a:t>Eo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RESF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 c=b/a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900" b="0" i="0" u="none" strike="noStrike" dirty="0" err="1" smtClean="0">
                          <a:effectLst/>
                          <a:latin typeface="Times New Roman"/>
                        </a:rPr>
                        <a:t>I</a:t>
                      </a:r>
                      <a:r>
                        <a:rPr lang="en-MY" sz="900" b="0" i="0" u="none" strike="noStrike" baseline="-25000" dirty="0" err="1" smtClean="0">
                          <a:effectLst/>
                          <a:latin typeface="Times New Roman"/>
                        </a:rPr>
                        <a:t>peak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900" b="0" i="0" u="none" strike="noStrike" dirty="0" err="1" smtClean="0">
                          <a:effectLst/>
                          <a:latin typeface="Times New Roman"/>
                        </a:rPr>
                        <a:t>T</a:t>
                      </a:r>
                      <a:r>
                        <a:rPr lang="en-MY" sz="900" b="0" i="0" u="none" strike="noStrike" baseline="-25000" dirty="0" err="1" smtClean="0">
                          <a:effectLst/>
                          <a:latin typeface="Times New Roman"/>
                        </a:rPr>
                        <a:t>p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en-MY" sz="10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en-MY" sz="1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  <a:r>
                        <a:rPr lang="en-MY" sz="10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  <a:r>
                        <a:rPr lang="en-MY" sz="1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</a:t>
                      </a:r>
                      <a:r>
                        <a:rPr lang="en-MY" sz="10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en-MY" sz="10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pinch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 </a:t>
                      </a:r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t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V</a:t>
                      </a:r>
                      <a:r>
                        <a:rPr lang="en-MY" sz="1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  <a:r>
                        <a:rPr lang="en-MY" sz="10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pinch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kJ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    kA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  10^6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cm/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cm/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cm/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MY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cm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cm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ns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kV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10</a:t>
                      </a:r>
                      <a:r>
                        <a:rPr lang="en-MY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r>
                        <a:rPr lang="en-M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/m</a:t>
                      </a:r>
                      <a:r>
                        <a:rPr lang="en-MY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MY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8.10E+03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1.8E+04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11.9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27.3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18.1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23.9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 dirty="0">
                          <a:effectLst/>
                          <a:latin typeface="Times New Roman"/>
                        </a:rPr>
                        <a:t>31.5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53670"/>
              </p:ext>
            </p:extLst>
          </p:nvPr>
        </p:nvGraphicFramePr>
        <p:xfrm>
          <a:off x="1018391" y="3505200"/>
          <a:ext cx="6553200" cy="838200"/>
        </p:xfrm>
        <a:graphic>
          <a:graphicData uri="http://schemas.openxmlformats.org/drawingml/2006/table">
            <a:tbl>
              <a:tblPr firstRow="1" firstCol="1" bandRow="1"/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723900"/>
              </a:tblGrid>
              <a:tr h="352926"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  <a:r>
                        <a:rPr lang="en-MY" sz="12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EINP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SF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9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en-MY" sz="1000" b="0" i="0" u="none" strike="noStrike" dirty="0" err="1" smtClean="0">
                          <a:effectLst/>
                          <a:latin typeface="Times New Roman"/>
                        </a:rPr>
                        <a:t>N</a:t>
                      </a:r>
                      <a:r>
                        <a:rPr lang="en-MY" sz="1000" b="0" i="0" u="none" strike="noStrike" baseline="-25000" dirty="0" err="1" smtClean="0">
                          <a:effectLst/>
                          <a:latin typeface="Times New Roman"/>
                        </a:rPr>
                        <a:t>ion</a:t>
                      </a:r>
                      <a:r>
                        <a:rPr lang="en-MY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000" b="0" i="0" u="none" strike="noStrike" dirty="0">
                          <a:effectLst/>
                          <a:latin typeface="Times New Roman"/>
                        </a:rPr>
                        <a:t>in beam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82"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%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kA/cm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E</a:t>
                      </a:r>
                      <a:r>
                        <a:rPr lang="en-MY" sz="1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E</a:t>
                      </a:r>
                      <a:r>
                        <a:rPr lang="en-MY" sz="1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/E</a:t>
                      </a:r>
                      <a:r>
                        <a:rPr lang="en-MY" sz="1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</a:t>
                      </a:r>
                      <a:r>
                        <a:rPr lang="en-M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  <a:r>
                        <a:rPr lang="en-MY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  <a:r>
                        <a:rPr lang="en-MY" sz="12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r>
                        <a:rPr lang="en-MY" sz="1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-t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en-MY" sz="900" b="0" i="0" u="none" strike="noStrike" dirty="0" err="1" smtClean="0">
                          <a:effectLst/>
                          <a:latin typeface="Times New Roman"/>
                        </a:rPr>
                        <a:t>Yn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6.6E+13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36.1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0.15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2E-05</a:t>
                      </a:r>
                      <a:endParaRPr lang="en-MY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4.5E+06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 dirty="0" smtClean="0">
                          <a:effectLst/>
                          <a:latin typeface="Times New Roman"/>
                        </a:rPr>
                        <a:t>6.6E+13</a:t>
                      </a:r>
                      <a:endParaRPr lang="en-MY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6.6E+1</a:t>
                      </a:r>
                      <a:r>
                        <a:rPr lang="en-MY" sz="9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en-MY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900" b="0" i="0" u="none" strike="noStrike" dirty="0">
                          <a:effectLst/>
                          <a:latin typeface="Times New Roman"/>
                        </a:rPr>
                        <a:t>8.4E+18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91" y="4648568"/>
            <a:ext cx="46958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62624" y="4648568"/>
            <a:ext cx="3228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Beam ion energy is </a:t>
            </a:r>
            <a:r>
              <a:rPr lang="en-US" sz="1000" b="1" dirty="0" smtClean="0">
                <a:solidFill>
                  <a:srgbClr val="FF0000"/>
                </a:solidFill>
              </a:rPr>
              <a:t>2.5 MeV</a:t>
            </a:r>
            <a:r>
              <a:rPr lang="en-US" sz="1000" b="1" dirty="0" smtClean="0"/>
              <a:t>, beyond optimum 100 </a:t>
            </a:r>
            <a:r>
              <a:rPr lang="en-US" sz="1000" b="1" dirty="0" err="1" smtClean="0"/>
              <a:t>keV</a:t>
            </a:r>
            <a:endParaRPr lang="en-US" sz="1000" b="1" dirty="0" smtClean="0"/>
          </a:p>
          <a:p>
            <a:r>
              <a:rPr lang="en-US" sz="1000" b="1" dirty="0" smtClean="0"/>
              <a:t>BS </a:t>
            </a:r>
            <a:r>
              <a:rPr lang="en-US" sz="1000" b="1" dirty="0"/>
              <a:t>= reduce ion beam divergence, using pulsed magnetic </a:t>
            </a:r>
            <a:r>
              <a:rPr lang="en-US" sz="1000" b="1" dirty="0" smtClean="0"/>
              <a:t>field.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1 m long Target tube is filled with 10 </a:t>
            </a:r>
            <a:r>
              <a:rPr lang="en-US" sz="1000" b="1" dirty="0" err="1" smtClean="0">
                <a:solidFill>
                  <a:srgbClr val="FF0000"/>
                </a:solidFill>
              </a:rPr>
              <a:t>atm</a:t>
            </a:r>
            <a:r>
              <a:rPr lang="en-US" sz="1000" b="1" dirty="0" smtClean="0">
                <a:solidFill>
                  <a:srgbClr val="FF0000"/>
                </a:solidFill>
              </a:rPr>
              <a:t> D-T </a:t>
            </a:r>
            <a:r>
              <a:rPr lang="en-US" sz="1000" b="1" dirty="0" smtClean="0"/>
              <a:t>gas to interact with remnant ion beam, </a:t>
            </a:r>
            <a:r>
              <a:rPr lang="en-US" sz="1000" b="1" dirty="0" smtClean="0">
                <a:solidFill>
                  <a:srgbClr val="FF0000"/>
                </a:solidFill>
              </a:rPr>
              <a:t>increase yield ~ 500x to reach Q~0.01 .</a:t>
            </a:r>
            <a:endParaRPr lang="en-MY" sz="1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1"/>
            <a:ext cx="2895600" cy="179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5651288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Molybdenum foil partition</a:t>
            </a:r>
            <a:endParaRPr lang="en-MY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927903" y="5947907"/>
            <a:ext cx="4891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MY" sz="1000" dirty="0" smtClean="0"/>
              <a:t>[16.] </a:t>
            </a:r>
            <a:r>
              <a:rPr lang="en-MY" sz="1000" dirty="0" err="1" smtClean="0"/>
              <a:t>hossein</a:t>
            </a:r>
            <a:r>
              <a:rPr lang="en-MY" sz="1000" dirty="0" smtClean="0"/>
              <a:t> </a:t>
            </a:r>
            <a:r>
              <a:rPr lang="en-MY" sz="1000" dirty="0" err="1" smtClean="0"/>
              <a:t>sadeghi</a:t>
            </a:r>
            <a:r>
              <a:rPr lang="en-MY" sz="1000" dirty="0" smtClean="0"/>
              <a:t>,</a:t>
            </a:r>
            <a:r>
              <a:rPr lang="en-MY" sz="1000" dirty="0"/>
              <a:t> Reza </a:t>
            </a:r>
            <a:r>
              <a:rPr lang="en-MY" sz="1000" dirty="0" err="1" smtClean="0"/>
              <a:t>Amrollahi</a:t>
            </a:r>
            <a:r>
              <a:rPr lang="en-MY" sz="1000" dirty="0" smtClean="0"/>
              <a:t> et al </a:t>
            </a:r>
            <a:r>
              <a:rPr lang="en-MY" sz="1000" dirty="0"/>
              <a:t>, “High Efficiency Focus Neutron Generator” </a:t>
            </a:r>
            <a:r>
              <a:rPr lang="en-MY" sz="1000" dirty="0" smtClean="0"/>
              <a:t>Plasma Phys </a:t>
            </a:r>
            <a:r>
              <a:rPr lang="en-MY" sz="1000" dirty="0" err="1" smtClean="0"/>
              <a:t>Contr</a:t>
            </a:r>
            <a:r>
              <a:rPr lang="en-MY" sz="1000" dirty="0" smtClean="0"/>
              <a:t> Fusion online </a:t>
            </a:r>
            <a:r>
              <a:rPr lang="en-MY" sz="1000" dirty="0"/>
              <a:t>12 September 2017 • © 2017 IOP Publishing Ltd </a:t>
            </a:r>
          </a:p>
        </p:txBody>
      </p:sp>
    </p:spTree>
    <p:extLst>
      <p:ext uri="{BB962C8B-B14F-4D97-AF65-F5344CB8AC3E}">
        <p14:creationId xmlns:p14="http://schemas.microsoft.com/office/powerpoint/2010/main" val="29424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Beam-target scaling at optimum beam ion energy of 100 </a:t>
            </a:r>
            <a:r>
              <a:rPr lang="en-US" sz="3800" dirty="0" err="1" smtClean="0"/>
              <a:t>keV</a:t>
            </a:r>
            <a:r>
              <a:rPr lang="en-US" sz="3800" dirty="0" smtClean="0"/>
              <a:t> suggests 1.2 MV 5 </a:t>
            </a:r>
            <a:r>
              <a:rPr lang="en-US" sz="3800" dirty="0" err="1" smtClean="0"/>
              <a:t>atm</a:t>
            </a:r>
            <a:r>
              <a:rPr lang="en-US" sz="3800" dirty="0" smtClean="0"/>
              <a:t> D-T DPF would suffice for breakeven at stored capacitor energy of 7 GJ. (</a:t>
            </a:r>
            <a:r>
              <a:rPr lang="en-US" sz="3800" b="1" dirty="0" smtClean="0">
                <a:solidFill>
                  <a:srgbClr val="FF0000"/>
                </a:solidFill>
              </a:rPr>
              <a:t>DPFQ1</a:t>
            </a:r>
            <a:r>
              <a:rPr lang="en-US" sz="3800" dirty="0" smtClean="0"/>
              <a:t>)</a:t>
            </a:r>
          </a:p>
          <a:p>
            <a:r>
              <a:rPr lang="en-US" sz="3800" dirty="0" smtClean="0"/>
              <a:t>For comparison scaling of thermonuclear DPF is obtained, guiding numerical experiments to operational point of 800 MV 70 </a:t>
            </a:r>
            <a:r>
              <a:rPr lang="en-US" sz="3800" dirty="0" err="1" smtClean="0"/>
              <a:t>atm</a:t>
            </a:r>
            <a:r>
              <a:rPr lang="en-US" sz="3800" dirty="0" smtClean="0"/>
              <a:t>, 23 </a:t>
            </a:r>
            <a:r>
              <a:rPr lang="en-US" sz="3800" dirty="0" err="1" smtClean="0"/>
              <a:t>keV</a:t>
            </a:r>
            <a:r>
              <a:rPr lang="en-US" sz="3800" dirty="0" smtClean="0"/>
              <a:t> [achieving Q = 1.2 at stored energy of 2 million GJ.]</a:t>
            </a:r>
          </a:p>
          <a:p>
            <a:r>
              <a:rPr lang="en-US" sz="3800" dirty="0" smtClean="0"/>
              <a:t>Comparison of the two possible operational points shows that the Beam-target Q~1 point is 700 times lower in operational voltage, 300,000 times lower in capacitor energy, 14 times lower in operational pressure than the thermonuclear Q ~ 1 operational point. </a:t>
            </a:r>
          </a:p>
          <a:p>
            <a:r>
              <a:rPr lang="en-US" sz="3800" dirty="0" smtClean="0"/>
              <a:t>The Beam-target operational point (DPFQ1) is much closer to present-day DPF in every operational parameter than the thermonuclear breakeven point.</a:t>
            </a:r>
          </a:p>
          <a:p>
            <a:r>
              <a:rPr lang="en-US" sz="3800" dirty="0" smtClean="0"/>
              <a:t>A present-day technologically feasible point: </a:t>
            </a:r>
            <a:r>
              <a:rPr lang="en-US" sz="3800" b="1" dirty="0" smtClean="0">
                <a:solidFill>
                  <a:srgbClr val="FF0000"/>
                </a:solidFill>
              </a:rPr>
              <a:t>DPF0.01</a:t>
            </a:r>
            <a:r>
              <a:rPr lang="en-US" sz="3800" dirty="0" smtClean="0"/>
              <a:t>: 900 kV (8 MJ) 100 </a:t>
            </a:r>
            <a:r>
              <a:rPr lang="en-US" sz="3800" dirty="0" err="1" smtClean="0"/>
              <a:t>Torr</a:t>
            </a:r>
            <a:r>
              <a:rPr lang="en-US" sz="3800" dirty="0" smtClean="0"/>
              <a:t> with Q ~ 0.01 is proposed for initial test- (incorporates a fusion booster 10 </a:t>
            </a:r>
            <a:r>
              <a:rPr lang="en-US" sz="3800" dirty="0" err="1" smtClean="0"/>
              <a:t>atm</a:t>
            </a:r>
            <a:r>
              <a:rPr lang="en-US" sz="3800" dirty="0" smtClean="0"/>
              <a:t> D-T target tube).</a:t>
            </a:r>
          </a:p>
          <a:p>
            <a:r>
              <a:rPr lang="en-US" sz="3800" dirty="0" smtClean="0"/>
              <a:t>This presentation deals with </a:t>
            </a:r>
            <a:r>
              <a:rPr lang="en-US" sz="3800" b="1" dirty="0" smtClean="0"/>
              <a:t>gross DPF pinch </a:t>
            </a:r>
            <a:r>
              <a:rPr lang="en-US" sz="3800" dirty="0" smtClean="0"/>
              <a:t>(scalable); have not discussed structures within the pinch (such as </a:t>
            </a:r>
            <a:r>
              <a:rPr lang="en-US" sz="3800" b="1" dirty="0" smtClean="0"/>
              <a:t>hot spots</a:t>
            </a:r>
            <a:r>
              <a:rPr lang="en-US" sz="3800" dirty="0" smtClean="0"/>
              <a:t>) which could modify gross scaling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49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dirty="0" smtClean="0"/>
              <a:t>Outline of talk:</a:t>
            </a:r>
            <a:br>
              <a:rPr lang="en-US" dirty="0" smtClean="0"/>
            </a:br>
            <a:r>
              <a:rPr lang="en-US" sz="3200" b="1" dirty="0" smtClean="0"/>
              <a:t>IV: Comparison: </a:t>
            </a:r>
            <a:br>
              <a:rPr lang="en-US" sz="3200" b="1" dirty="0" smtClean="0"/>
            </a:br>
            <a:r>
              <a:rPr lang="en-US" sz="3200" b="1" dirty="0" smtClean="0"/>
              <a:t>Beam-target (DPFQ1) breakeven point versus Thermonuclear breakeven point</a:t>
            </a:r>
            <a:endParaRPr lang="en-MY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4525963"/>
          </a:xfrm>
        </p:spPr>
        <p:txBody>
          <a:bodyPr/>
          <a:lstStyle/>
          <a:p>
            <a:r>
              <a:rPr lang="en-US" sz="3600" b="1" dirty="0" smtClean="0"/>
              <a:t>Proposing a feasible test point DPF0.01</a:t>
            </a:r>
          </a:p>
          <a:p>
            <a:r>
              <a:rPr lang="en-US" sz="4000" b="1" dirty="0" smtClean="0"/>
              <a:t>Conclusions</a:t>
            </a:r>
            <a:endParaRPr lang="en-MY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8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867400"/>
          </a:xfrm>
        </p:spPr>
        <p:txBody>
          <a:bodyPr>
            <a:normAutofit fontScale="92500"/>
          </a:bodyPr>
          <a:lstStyle/>
          <a:p>
            <a:endParaRPr lang="en-US" sz="1000" dirty="0" smtClean="0"/>
          </a:p>
          <a:p>
            <a:pPr marL="0" indent="0">
              <a:buNone/>
            </a:pPr>
            <a:r>
              <a:rPr lang="en-US" sz="1200" dirty="0" smtClean="0"/>
              <a:t>1. </a:t>
            </a:r>
            <a:r>
              <a:rPr lang="en-US" sz="1200" dirty="0"/>
              <a:t>Muhammad </a:t>
            </a:r>
            <a:r>
              <a:rPr lang="en-US" sz="1200" dirty="0" err="1"/>
              <a:t>Shahid</a:t>
            </a:r>
            <a:r>
              <a:rPr lang="en-US" sz="1200" dirty="0"/>
              <a:t> </a:t>
            </a:r>
            <a:r>
              <a:rPr lang="en-US" sz="1200" dirty="0" err="1"/>
              <a:t>Rafique</a:t>
            </a:r>
            <a:r>
              <a:rPr lang="en-US" sz="1200" dirty="0"/>
              <a:t>. Compression Dynamics and Radiation Emission from a Deuterium Plasma Focus. PhD Thesis (2000) NTU, Singapore</a:t>
            </a:r>
          </a:p>
          <a:p>
            <a:pPr marL="0" indent="0">
              <a:buNone/>
            </a:pPr>
            <a:r>
              <a:rPr lang="en-US" sz="1200" dirty="0"/>
              <a:t>2</a:t>
            </a:r>
            <a:r>
              <a:rPr lang="en-US" sz="1200" dirty="0" smtClean="0"/>
              <a:t>. </a:t>
            </a:r>
            <a:r>
              <a:rPr lang="en-US" sz="1200" dirty="0"/>
              <a:t>A. Bernard, H. </a:t>
            </a:r>
            <a:r>
              <a:rPr lang="en-US" sz="1200" dirty="0" err="1"/>
              <a:t>Bruzzone</a:t>
            </a:r>
            <a:r>
              <a:rPr lang="en-US" sz="1200" dirty="0"/>
              <a:t>, P. Choi, H. </a:t>
            </a:r>
            <a:r>
              <a:rPr lang="en-US" sz="1200" dirty="0" err="1"/>
              <a:t>Chuaqui</a:t>
            </a:r>
            <a:r>
              <a:rPr lang="en-US" sz="1200" dirty="0"/>
              <a:t>, V. </a:t>
            </a:r>
            <a:r>
              <a:rPr lang="en-US" sz="1200" dirty="0" err="1"/>
              <a:t>Gribkov</a:t>
            </a:r>
            <a:r>
              <a:rPr lang="en-US" sz="1200" dirty="0"/>
              <a:t>, J. Herrera, K. Hirano, A. </a:t>
            </a:r>
            <a:r>
              <a:rPr lang="en-US" sz="1200" dirty="0" err="1"/>
              <a:t>Krejei</a:t>
            </a:r>
            <a:r>
              <a:rPr lang="en-US" sz="1200" dirty="0"/>
              <a:t>, S. Lee, C. Luo, F. </a:t>
            </a:r>
            <a:r>
              <a:rPr lang="en-US" sz="1200" dirty="0" err="1"/>
              <a:t>Mezzetti</a:t>
            </a:r>
            <a:r>
              <a:rPr lang="en-US" sz="1200" dirty="0"/>
              <a:t>, M. </a:t>
            </a:r>
            <a:r>
              <a:rPr lang="en-US" sz="1200" dirty="0" err="1"/>
              <a:t>Sadowski</a:t>
            </a:r>
            <a:r>
              <a:rPr lang="en-US" sz="1200" dirty="0"/>
              <a:t>, H. Schmidt, K. Ware, C. S. Wong, and V. </a:t>
            </a:r>
            <a:r>
              <a:rPr lang="en-US" sz="1200" dirty="0" err="1"/>
              <a:t>Zoita</a:t>
            </a:r>
            <a:r>
              <a:rPr lang="en-US" sz="1200" dirty="0"/>
              <a:t>, “Scientific status of plasma focus research,” J. Moscow Phys. Soc., vol. 8, no. 2, pp. 93–170, </a:t>
            </a:r>
            <a:r>
              <a:rPr lang="en-US" sz="1200" dirty="0" smtClean="0"/>
              <a:t>1998</a:t>
            </a:r>
          </a:p>
          <a:p>
            <a:pPr marL="0" indent="0">
              <a:buNone/>
            </a:pPr>
            <a:r>
              <a:rPr lang="en-US" sz="1200" dirty="0" smtClean="0"/>
              <a:t>3. S</a:t>
            </a:r>
            <a:r>
              <a:rPr lang="en-US" sz="1200" dirty="0"/>
              <a:t>. Lee, "Neutron yield   in plasma focus: A fundamental cause," Applied Physics Letters, vol. 95, no. 151503, 2009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smtClean="0"/>
              <a:t>4. S</a:t>
            </a:r>
            <a:r>
              <a:rPr lang="en-US" sz="1200" dirty="0"/>
              <a:t>. Lee, "Current and neutron scaling for </a:t>
            </a:r>
            <a:r>
              <a:rPr lang="en-US" sz="1200" dirty="0" err="1"/>
              <a:t>megajoule</a:t>
            </a:r>
            <a:r>
              <a:rPr lang="en-US" sz="1200" dirty="0"/>
              <a:t> plasma focus machines," Plasma   Physics and Controlled Fusion, vol. 50, no. 10, p. 105005, 2008</a:t>
            </a:r>
            <a:endParaRPr lang="en-US" sz="1200" dirty="0" smtClean="0"/>
          </a:p>
          <a:p>
            <a:pPr marL="0" indent="0" hangingPunct="0">
              <a:buNone/>
            </a:pPr>
            <a:r>
              <a:rPr lang="en-US" sz="1200" dirty="0" smtClean="0"/>
              <a:t>5. </a:t>
            </a:r>
            <a:r>
              <a:rPr lang="en-MY" sz="1200" u="sng" dirty="0" smtClean="0"/>
              <a:t>S</a:t>
            </a:r>
            <a:r>
              <a:rPr lang="en-MY" sz="1200" u="sng" dirty="0"/>
              <a:t>. Lee</a:t>
            </a:r>
            <a:r>
              <a:rPr lang="en-MY" sz="1200" dirty="0"/>
              <a:t>, S.H. Saw, </a:t>
            </a:r>
            <a:r>
              <a:rPr lang="en-MY" sz="1200" dirty="0" err="1"/>
              <a:t>Abdelmagid</a:t>
            </a:r>
            <a:r>
              <a:rPr lang="en-MY" sz="1200" dirty="0"/>
              <a:t> A. </a:t>
            </a:r>
            <a:r>
              <a:rPr lang="en-MY" sz="1200" dirty="0" err="1"/>
              <a:t>Elfetouri</a:t>
            </a:r>
            <a:r>
              <a:rPr lang="en-MY" sz="1200" dirty="0"/>
              <a:t>, A.M. </a:t>
            </a:r>
            <a:r>
              <a:rPr lang="en-MY" sz="1200" dirty="0" err="1"/>
              <a:t>Shengher</a:t>
            </a:r>
            <a:r>
              <a:rPr lang="en-MY" sz="1200" dirty="0"/>
              <a:t>, E.O. </a:t>
            </a:r>
            <a:r>
              <a:rPr lang="en-MY" sz="1200" dirty="0" err="1"/>
              <a:t>Shummaki</a:t>
            </a:r>
            <a:r>
              <a:rPr lang="en-MY" sz="1200" dirty="0"/>
              <a:t> and N.A. Hassan.  Magnetic Reynolds Number and Current Sheath Structure.  J. </a:t>
            </a:r>
            <a:r>
              <a:rPr lang="en-MY" sz="1200" dirty="0" err="1"/>
              <a:t>Fiz</a:t>
            </a:r>
            <a:r>
              <a:rPr lang="en-MY" sz="1200" dirty="0"/>
              <a:t>. Mal, Malaysia (1991), 12: 25-29.</a:t>
            </a:r>
            <a:endParaRPr lang="en-AU" sz="1200" dirty="0"/>
          </a:p>
          <a:p>
            <a:pPr marL="0" indent="0">
              <a:buNone/>
            </a:pPr>
            <a:r>
              <a:rPr lang="en-US" sz="1200" dirty="0" smtClean="0"/>
              <a:t>6. </a:t>
            </a:r>
            <a:r>
              <a:rPr lang="en-MY" sz="1200" u="sng" dirty="0" err="1"/>
              <a:t>S.Lee</a:t>
            </a:r>
            <a:r>
              <a:rPr lang="en-MY" sz="1200" dirty="0"/>
              <a:t> &amp; </a:t>
            </a:r>
            <a:r>
              <a:rPr lang="en-MY" sz="1200" dirty="0" err="1"/>
              <a:t>A.Serban</a:t>
            </a:r>
            <a:r>
              <a:rPr lang="en-MY" sz="1200" dirty="0"/>
              <a:t>. Dimensions &amp; Lifetime of Plasma Focus Pinch. IEEE Trans Plasma Science. USA (1996) 24, 1101-1105</a:t>
            </a:r>
            <a:r>
              <a:rPr lang="en-MY" sz="1200" dirty="0" smtClean="0"/>
              <a:t>.</a:t>
            </a:r>
          </a:p>
          <a:p>
            <a:pPr marL="0" indent="0">
              <a:buNone/>
            </a:pPr>
            <a:endParaRPr lang="en-MY" sz="1200" dirty="0" smtClean="0"/>
          </a:p>
          <a:p>
            <a:pPr marL="0" indent="0">
              <a:buNone/>
            </a:pPr>
            <a:r>
              <a:rPr lang="en-MY" sz="1200" dirty="0" smtClean="0"/>
              <a:t>6a. </a:t>
            </a:r>
            <a:r>
              <a:rPr lang="en-AU" sz="1200" dirty="0"/>
              <a:t>S Lee and S H Saw. Course on Plasma Focus Numerical Experiments Manual 200 pages . Joint ICTP-IAEA Workshop on Dense Magnetized Plasmas and Plasma Diagnostics, 15-26 November 2010, Trieste, Italy- Course on Plasma Focus Numerical Experiments Manual 200 pages  </a:t>
            </a:r>
            <a:r>
              <a:rPr lang="en-AU" sz="1200" u="sng" dirty="0">
                <a:hlinkClick r:id="rId2"/>
              </a:rPr>
              <a:t>http://indico.ictp.it/event/a09172/session/46/contribution/28/material/1/0.pdf</a:t>
            </a:r>
            <a:r>
              <a:rPr lang="en-MY" sz="1200" dirty="0" smtClean="0"/>
              <a:t> </a:t>
            </a:r>
            <a:endParaRPr lang="en-AU" sz="1200" dirty="0"/>
          </a:p>
          <a:p>
            <a:pPr marL="0" indent="0">
              <a:buNone/>
            </a:pPr>
            <a:r>
              <a:rPr lang="en-MY" sz="1200" dirty="0" smtClean="0"/>
              <a:t>7. </a:t>
            </a:r>
            <a:r>
              <a:rPr lang="en-MY" sz="1200" dirty="0"/>
              <a:t> </a:t>
            </a:r>
            <a:r>
              <a:rPr lang="en-US" sz="1200" b="1" dirty="0"/>
              <a:t>S </a:t>
            </a:r>
            <a:r>
              <a:rPr lang="en-US" sz="1200" b="1" dirty="0" err="1"/>
              <a:t>Glasstone</a:t>
            </a:r>
            <a:r>
              <a:rPr lang="en-US" sz="1200" b="1" dirty="0"/>
              <a:t> and R H </a:t>
            </a:r>
            <a:r>
              <a:rPr lang="en-US" sz="1200" b="1" dirty="0" err="1"/>
              <a:t>Lovberg</a:t>
            </a:r>
            <a:r>
              <a:rPr lang="en-US" sz="1200" dirty="0"/>
              <a:t>, Controlled Thermonuclear Reactions. D Van </a:t>
            </a:r>
            <a:r>
              <a:rPr lang="en-US" sz="1200" dirty="0" err="1"/>
              <a:t>Nostrand</a:t>
            </a:r>
            <a:r>
              <a:rPr lang="en-US" sz="1200" dirty="0"/>
              <a:t> Company, New Jersey </a:t>
            </a:r>
            <a:r>
              <a:rPr lang="en-US" sz="1200" b="1" dirty="0"/>
              <a:t>(1960</a:t>
            </a:r>
            <a:r>
              <a:rPr lang="en-US" sz="1200" dirty="0"/>
              <a:t>)</a:t>
            </a:r>
            <a:endParaRPr lang="en-MY" sz="1200" dirty="0"/>
          </a:p>
          <a:p>
            <a:pPr marL="0" indent="0" fontAlgn="base" hangingPunct="0">
              <a:buNone/>
            </a:pPr>
            <a:r>
              <a:rPr lang="en-US" sz="1200" dirty="0" smtClean="0"/>
              <a:t>8. </a:t>
            </a:r>
            <a:r>
              <a:rPr lang="en-US" sz="1200" dirty="0" err="1" smtClean="0"/>
              <a:t>J</a:t>
            </a:r>
            <a:r>
              <a:rPr lang="en-US" sz="1200" b="1" dirty="0" err="1" smtClean="0"/>
              <a:t>.D.Huba</a:t>
            </a:r>
            <a:r>
              <a:rPr lang="en-US" sz="1200" dirty="0"/>
              <a:t>. 2006 Plasma Formulary pg44 </a:t>
            </a:r>
            <a:r>
              <a:rPr lang="en-US" sz="1200" u="sng" dirty="0"/>
              <a:t>Http://</a:t>
            </a:r>
            <a:r>
              <a:rPr lang="en-US" sz="1200" u="sng" dirty="0" smtClean="0"/>
              <a:t>wwwppd.nrl.navy.mil/nrlformulary/NRL_FORMULARY_07.pdf]</a:t>
            </a:r>
            <a:r>
              <a:rPr lang="en-US" sz="1200" dirty="0" smtClean="0"/>
              <a:t>9. Lee </a:t>
            </a:r>
            <a:r>
              <a:rPr lang="en-US" sz="1200" dirty="0"/>
              <a:t>S. Radiative Dense </a:t>
            </a:r>
            <a:r>
              <a:rPr lang="en-US" sz="1200" dirty="0" smtClean="0"/>
              <a:t>9.  Plasma </a:t>
            </a:r>
            <a:r>
              <a:rPr lang="en-US" sz="1200" dirty="0"/>
              <a:t>Focus Computation Package: RADPF. </a:t>
            </a:r>
            <a:r>
              <a:rPr lang="en-US" sz="1200" u="sng" dirty="0">
                <a:hlinkClick r:id="rId3"/>
              </a:rPr>
              <a:t>http://</a:t>
            </a:r>
            <a:r>
              <a:rPr lang="en-US" sz="1200" u="sng" dirty="0" smtClean="0">
                <a:hlinkClick r:id="rId3"/>
              </a:rPr>
              <a:t>www.plasmafocus.net/IPFS/modelpackage/File1RADPF.htm</a:t>
            </a:r>
            <a:endParaRPr lang="en-US" sz="1200" u="sng" dirty="0" smtClean="0"/>
          </a:p>
          <a:p>
            <a:pPr marL="0" indent="0" hangingPunct="0">
              <a:buNone/>
            </a:pPr>
            <a:r>
              <a:rPr lang="en-US" sz="1200" u="sng" dirty="0" smtClean="0"/>
              <a:t>10. </a:t>
            </a:r>
            <a:r>
              <a:rPr lang="en-US" sz="1200" dirty="0"/>
              <a:t>S. Lee and S. H. Saw, "Pinch current limitation effect in plasma focus," Applied Physics Letters, vol. 92, no. 2, p. 021503, 2008</a:t>
            </a:r>
            <a:endParaRPr lang="en-MY" sz="1200" dirty="0"/>
          </a:p>
          <a:p>
            <a:pPr marL="0" indent="0" hangingPunct="0">
              <a:buNone/>
            </a:pPr>
            <a:r>
              <a:rPr lang="en-US" sz="1200" dirty="0" smtClean="0"/>
              <a:t>11. </a:t>
            </a:r>
            <a:r>
              <a:rPr lang="en-US" sz="1200" dirty="0"/>
              <a:t>S. Lee, "Plasma Focus Radiative Model: Review of the Lee Model Code," Journal of Fusion Energy, vol. 33, no. 4, pp. 319-335, 2014</a:t>
            </a:r>
            <a:endParaRPr lang="en-MY" sz="1200" dirty="0"/>
          </a:p>
          <a:p>
            <a:pPr marL="228600" indent="-228600" hangingPunct="0">
              <a:buAutoNum type="arabicPeriod" startAt="12"/>
            </a:pPr>
            <a:r>
              <a:rPr lang="en-US" sz="1200" dirty="0" smtClean="0"/>
              <a:t>S </a:t>
            </a:r>
            <a:r>
              <a:rPr lang="en-US" sz="1200" dirty="0"/>
              <a:t>Lee, S H Saw, M </a:t>
            </a:r>
            <a:r>
              <a:rPr lang="en-US" sz="1200" dirty="0" err="1"/>
              <a:t>Akel</a:t>
            </a:r>
            <a:r>
              <a:rPr lang="en-US" sz="1200" dirty="0"/>
              <a:t>, H-J </a:t>
            </a:r>
            <a:r>
              <a:rPr lang="en-US" sz="1200" dirty="0" err="1"/>
              <a:t>Kunze</a:t>
            </a:r>
            <a:r>
              <a:rPr lang="en-US" sz="1200" dirty="0"/>
              <a:t>, P </a:t>
            </a:r>
            <a:r>
              <a:rPr lang="en-US" sz="1200" dirty="0" err="1"/>
              <a:t>Kubes</a:t>
            </a:r>
            <a:r>
              <a:rPr lang="en-US" sz="1200" dirty="0"/>
              <a:t>, and M </a:t>
            </a:r>
            <a:r>
              <a:rPr lang="en-US" sz="1200" dirty="0" err="1"/>
              <a:t>Paduch</a:t>
            </a:r>
            <a:r>
              <a:rPr lang="en-US" sz="1200" dirty="0"/>
              <a:t>. Conditions for Radiative Cooling and Collapse in Plasma Focus illustrated with Numerical Experiments on the PF1000. IEEE Trans Plasma Sci. Volume: 44 (2) , 165 – 173 (2016) DOI: 10.1109/TPS.2015.2497269 </a:t>
            </a:r>
            <a:endParaRPr lang="en-MY" sz="1200" dirty="0"/>
          </a:p>
          <a:p>
            <a:pPr marL="228600" indent="-228600" hangingPunct="0">
              <a:buAutoNum type="arabicPeriod" startAt="12"/>
            </a:pPr>
            <a:r>
              <a:rPr lang="en-US" sz="1200" dirty="0" smtClean="0"/>
              <a:t>M </a:t>
            </a:r>
            <a:r>
              <a:rPr lang="en-US" sz="1200" dirty="0" err="1" smtClean="0"/>
              <a:t>Akel</a:t>
            </a:r>
            <a:r>
              <a:rPr lang="en-US" sz="1200" dirty="0" smtClean="0"/>
              <a:t>, private correspondence, October 2017</a:t>
            </a:r>
          </a:p>
          <a:p>
            <a:pPr marL="0" indent="0">
              <a:buNone/>
            </a:pPr>
            <a:r>
              <a:rPr lang="en-US" sz="1200" dirty="0" smtClean="0"/>
              <a:t>14. https</a:t>
            </a:r>
            <a:r>
              <a:rPr lang="en-US" sz="1200" dirty="0"/>
              <a:t>://</a:t>
            </a:r>
            <a:r>
              <a:rPr lang="en-US" sz="1200" dirty="0" smtClean="0"/>
              <a:t>en.wikipedia.org/wiki/Lawson_criterion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15 </a:t>
            </a:r>
            <a:r>
              <a:rPr lang="en-AU" sz="1200" dirty="0" smtClean="0"/>
              <a:t>Lawson</a:t>
            </a:r>
            <a:r>
              <a:rPr lang="en-AU" sz="1200" dirty="0"/>
              <a:t>, J. D. (December 1955). </a:t>
            </a:r>
            <a:r>
              <a:rPr lang="en-AU" sz="1200" i="1" dirty="0">
                <a:hlinkClick r:id="rId4"/>
              </a:rPr>
              <a:t>Some Criteria for a Power producing thermonuclear reactor</a:t>
            </a:r>
            <a:r>
              <a:rPr lang="en-AU" sz="1200" dirty="0"/>
              <a:t> (PDF) (Technical report). Atomic Energy Research Establishment, Harwell, Berkshire, U. K</a:t>
            </a:r>
            <a:r>
              <a:rPr lang="en-AU" sz="1200" dirty="0" smtClean="0"/>
              <a:t>.</a:t>
            </a:r>
            <a:endParaRPr lang="en-MY" sz="1200" dirty="0"/>
          </a:p>
          <a:p>
            <a:pPr marL="0" indent="0">
              <a:buNone/>
            </a:pPr>
            <a:r>
              <a:rPr lang="en-US" sz="1200" dirty="0" smtClean="0"/>
              <a:t>16. </a:t>
            </a:r>
            <a:r>
              <a:rPr lang="en-MY" sz="1200" dirty="0" smtClean="0"/>
              <a:t> </a:t>
            </a:r>
            <a:r>
              <a:rPr lang="en-MY" sz="1200" dirty="0" err="1"/>
              <a:t>hossein</a:t>
            </a:r>
            <a:r>
              <a:rPr lang="en-MY" sz="1200" dirty="0"/>
              <a:t> </a:t>
            </a:r>
            <a:r>
              <a:rPr lang="en-MY" sz="1200" dirty="0" err="1"/>
              <a:t>sadeghi</a:t>
            </a:r>
            <a:r>
              <a:rPr lang="en-MY" sz="1200" dirty="0"/>
              <a:t>, Reza </a:t>
            </a:r>
            <a:r>
              <a:rPr lang="en-MY" sz="1200" dirty="0" err="1"/>
              <a:t>Amrollahi</a:t>
            </a:r>
            <a:r>
              <a:rPr lang="en-MY" sz="1200" dirty="0"/>
              <a:t> et al , “High Efficiency Focus Neutron Generator” Plasma Phys </a:t>
            </a:r>
            <a:r>
              <a:rPr lang="en-MY" sz="1200" dirty="0" err="1"/>
              <a:t>Contr</a:t>
            </a:r>
            <a:r>
              <a:rPr lang="en-MY" sz="1200" dirty="0"/>
              <a:t> Fusion online 12 September 2017 • © 2017 IOP Publishing Ltd </a:t>
            </a:r>
          </a:p>
          <a:p>
            <a:pPr marL="0" indent="0">
              <a:buNone/>
            </a:pPr>
            <a:endParaRPr lang="en-MY" sz="1100" dirty="0"/>
          </a:p>
          <a:p>
            <a:endParaRPr lang="en-MY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50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91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introductory slides:</a:t>
            </a:r>
            <a:br>
              <a:rPr lang="en-US" dirty="0" smtClean="0"/>
            </a:br>
            <a:r>
              <a:rPr lang="en-US" dirty="0" smtClean="0"/>
              <a:t>DPF electrodes – </a:t>
            </a:r>
            <a:r>
              <a:rPr lang="en-US" sz="2000" dirty="0" smtClean="0"/>
              <a:t>(from Ali </a:t>
            </a:r>
            <a:r>
              <a:rPr lang="en-US" sz="2000" dirty="0" err="1" smtClean="0"/>
              <a:t>Abdou</a:t>
            </a:r>
            <a:r>
              <a:rPr lang="en-US" sz="2000" dirty="0" smtClean="0"/>
              <a:t>)</a:t>
            </a:r>
            <a:endParaRPr lang="en-MY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6</a:t>
            </a:fld>
            <a:endParaRPr lang="en-MY"/>
          </a:p>
        </p:txBody>
      </p:sp>
      <p:pic>
        <p:nvPicPr>
          <p:cNvPr id="1026" name="Picture 2" descr="C:\Users\Sing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971800" cy="45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DPF dynamics – axial phase, radial phase – </a:t>
            </a:r>
            <a:r>
              <a:rPr lang="en-US" sz="2700" dirty="0" smtClean="0"/>
              <a:t>from internet</a:t>
            </a:r>
            <a:endParaRPr lang="en-MY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7</a:t>
            </a:fld>
            <a:endParaRPr lang="en-MY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6967"/>
            <a:ext cx="8229600" cy="24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Radial dynamics – confirmed by our ns Shadowgraphs </a:t>
            </a:r>
            <a:r>
              <a:rPr lang="en-US" sz="2800" dirty="0" smtClean="0"/>
              <a:t>– </a:t>
            </a:r>
            <a:br>
              <a:rPr lang="en-US" sz="2800" dirty="0" smtClean="0"/>
            </a:br>
            <a:r>
              <a:rPr lang="en-US" sz="1800" dirty="0" smtClean="0"/>
              <a:t>(from M </a:t>
            </a:r>
            <a:r>
              <a:rPr lang="en-US" sz="1800" dirty="0" err="1" smtClean="0"/>
              <a:t>Shahid</a:t>
            </a:r>
            <a:r>
              <a:rPr lang="en-US" sz="1800" dirty="0" smtClean="0"/>
              <a:t> </a:t>
            </a:r>
            <a:r>
              <a:rPr lang="en-US" sz="1800" dirty="0" err="1" smtClean="0"/>
              <a:t>Rafique</a:t>
            </a:r>
            <a:r>
              <a:rPr lang="en-US" sz="1800" dirty="0" smtClean="0"/>
              <a:t>, PhD thesis, NTU, Singapore [1])</a:t>
            </a:r>
            <a:endParaRPr lang="en-MY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8</a:t>
            </a:fld>
            <a:endParaRPr lang="en-MY"/>
          </a:p>
        </p:txBody>
      </p:sp>
      <p:pic>
        <p:nvPicPr>
          <p:cNvPr id="1026" name="Picture 2" descr="pinch sequ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3962400" cy="73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13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Among radiations from DPF pinch are the fusion neutrons- 50%-50% D-T has the best cross-section for nuclear fusion; producing 14.1 MeV neutrons</a:t>
            </a:r>
            <a:endParaRPr lang="en-MY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York, 17 November 2017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BE29-FCA0-460D-B8D2-AC000187763D}" type="slidenum">
              <a:rPr lang="en-MY" smtClean="0"/>
              <a:t>9</a:t>
            </a:fld>
            <a:endParaRPr lang="en-MY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08" y="1676400"/>
            <a:ext cx="579120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0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3792</Words>
  <Application>Microsoft Office PowerPoint</Application>
  <PresentationFormat>On-screen Show (4:3)</PresentationFormat>
  <Paragraphs>716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From Beam-target to Thermonuclear Fusion in the Dense Plasma Focus Pinch: Energy throughput scaling </vt:lpstr>
      <vt:lpstr>Outline of talk: I: Background concepts:  </vt:lpstr>
      <vt:lpstr>Outline of talk: II: DPF Fusion: Beam-target predominance: why?  - Throughput scaling </vt:lpstr>
      <vt:lpstr> Outline of talk: III: Transitioning to thermonuclear mode  </vt:lpstr>
      <vt:lpstr>Outline of talk: IV: Comparison:  Beam-target (DPFQ1) breakeven point versus Thermonuclear breakeven point</vt:lpstr>
      <vt:lpstr>Some introductory slides: DPF electrodes – (from Ali Abdou)</vt:lpstr>
      <vt:lpstr>DPF dynamics – axial phase, radial phase – from internet</vt:lpstr>
      <vt:lpstr>Radial dynamics – confirmed by our ns Shadowgraphs –  (from M Shahid Rafique, PhD thesis, NTU, Singapore [1])</vt:lpstr>
      <vt:lpstr>Among radiations from DPF pinch are the fusion neutrons- 50%-50% D-T has the best cross-section for nuclear fusion; producing 14.1 MeV neutrons</vt:lpstr>
      <vt:lpstr>DPF circuit representation</vt:lpstr>
      <vt:lpstr>Initial hope: Yn ~ E02 [2],suggesting breakeven at hundreds MJ . However dominance of dynamic resistance for very large capacitor banks  causes current- scaling deterioration [3], leading to yield- scaling deterioration to Yn ~ E00.8– suggests no break-even unless capacitor voltages are greatly increased [4] aided by increase in pressure [4].</vt:lpstr>
      <vt:lpstr>I: Some background concepts for DPF:  1. Electromagnetic drive: </vt:lpstr>
      <vt:lpstr>2. Magnetic Reynold’s number MRN and speed factor S: </vt:lpstr>
      <vt:lpstr>Over whole range of existing DPF’s (sub kJ to MJ)  S ~ 70 – 200, practically constant [6]</vt:lpstr>
      <vt:lpstr>3. High Mach (Mach &gt;&gt; 1) shock waves: </vt:lpstr>
      <vt:lpstr>4. Cross-sections for D-T nuclear fusion :  applicable to Beam- (plasma) target: </vt:lpstr>
      <vt:lpstr>5. Cross-sections for nuclear fusion: Thermonuclear: Relevant cross-section is the &lt;sv&gt; ie product of cross-section and particle speed v averaged over Maxwellian distribution</vt:lpstr>
      <vt:lpstr>II: Present-generation DPF (sub kJ to MJ) operate predominantly in beam-target mode: why? </vt:lpstr>
      <vt:lpstr>B-t fusion scaling: output fusion energy to input energy. </vt:lpstr>
      <vt:lpstr>Modelling by the Lee code provides the number of beam-target neutrons [9-11] as follows: </vt:lpstr>
      <vt:lpstr>The pinch energy [12] at temperature T is</vt:lpstr>
      <vt:lpstr>Divide Yb-t by Epinch, replacing Ipinch2 in Yb-t by the RHS of Eq (4) we get the required number of beam-target neutrons per unit pinch energy. Note: ((ln(b/rp)) ~ 2  and zp ~ 1.4 a ([6] for fully ionized hollow anode DPF) </vt:lpstr>
      <vt:lpstr>Optimising beam – target scaling by choosing optimum beam energy through factor [σ/Vmax1/2]   Optimum value of  [σ/Vmax1/2] occurs at Vmax = 115 keV with value 5 x 10-29 m2.  Note: broad flat maximum, in range of beam ion energy 90 – 120 keV</vt:lpstr>
      <vt:lpstr> Operate the DPF at optimum deuteron beam energy around 100 keV then the scaling for Yb-t / Epinch is optimized: </vt:lpstr>
      <vt:lpstr>Better than break- even</vt:lpstr>
      <vt:lpstr>Numerical experiments - disagree</vt:lpstr>
      <vt:lpstr>Discrepancy- is due to condition of 100 keV beam ion energy, which is not met</vt:lpstr>
      <vt:lpstr>Scaled up DPF requires 500 MA. The dynamic impedance of 2mW requires bank voltage of 1 MV; Thus induced  beam ion energy ~ 5 MeV</vt:lpstr>
      <vt:lpstr>Beam-target numerical experiment  (1.2 MV, 5 atm) generating Q = 0.002</vt:lpstr>
      <vt:lpstr>SIRIM estimates by M Akel [13] indicate 1 m path in 5 atm  D-T sufficient to slow Deuteron- Triton Beam to 100 keV. In schematic shown below the ion beam will be moderated to 100 keV in its path (&gt; 1m) before leaving the chamber.  In this schematic Q&gt;1 enhancing the Lee Code calculation of Q = 0.002.</vt:lpstr>
      <vt:lpstr>Discharge current waveform and radial trajectories of 1.2 MV, 5 atm, a = 1m; D-T DPF</vt:lpstr>
      <vt:lpstr>III: Transitioning to thermonuclear mode  </vt:lpstr>
      <vt:lpstr>III: Transitioning to thermonuclear mode - how? </vt:lpstr>
      <vt:lpstr>Thermonuclear scaling: derive the ratio: Yth / Epinch at thermonuclear pinch conditions. </vt:lpstr>
      <vt:lpstr>General scaling of Q as function of nit at pinch temperature T</vt:lpstr>
      <vt:lpstr>Optimum [&lt;sv&gt;/kT] </vt:lpstr>
      <vt:lpstr>Selecting optimum operational temperature</vt:lpstr>
      <vt:lpstr>Scaling of Q as function of ni t  at optimum temperature of 20 keV</vt:lpstr>
      <vt:lpstr>Example</vt:lpstr>
      <vt:lpstr>Numerical experiments found an operational thermonuclear point for Q&gt;1</vt:lpstr>
      <vt:lpstr>Numerical experiment with our standard code</vt:lpstr>
      <vt:lpstr>Thermonuclear DPF- current waveform</vt:lpstr>
      <vt:lpstr>Thermonuclear DPF - Radial Dynamics and Temperature</vt:lpstr>
      <vt:lpstr>IV: Summary: B-T vs Thermonuclear</vt:lpstr>
      <vt:lpstr>Comparison: B-T vs Thermonuclear</vt:lpstr>
      <vt:lpstr>DPFQ1 – technically too difficult</vt:lpstr>
      <vt:lpstr>Proposed B-t trial point – DPF0.01- technically feasible – to reach Q~0.01</vt:lpstr>
      <vt:lpstr>Numerical experiments- DPF0.01</vt:lpstr>
      <vt:lpstr>Conclusion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Beam-target to Thermonuclear Fusion in the Dense Plasma Focus Pinch</dc:title>
  <dc:creator>Sing</dc:creator>
  <cp:lastModifiedBy>Sing</cp:lastModifiedBy>
  <cp:revision>150</cp:revision>
  <dcterms:created xsi:type="dcterms:W3CDTF">2017-09-14T10:47:37Z</dcterms:created>
  <dcterms:modified xsi:type="dcterms:W3CDTF">2017-11-25T03:40:25Z</dcterms:modified>
</cp:coreProperties>
</file>