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9" r:id="rId14"/>
    <p:sldId id="273"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0F1F6CB8-2452-47CD-B6C4-D7B12363CCC3}" type="datetimeFigureOut">
              <a:rPr lang="en-MY" smtClean="0"/>
              <a:t>30/9/2017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2396418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0F1F6CB8-2452-47CD-B6C4-D7B12363CCC3}" type="datetimeFigureOut">
              <a:rPr lang="en-MY" smtClean="0"/>
              <a:t>30/9/2017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3779965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0F1F6CB8-2452-47CD-B6C4-D7B12363CCC3}" type="datetimeFigureOut">
              <a:rPr lang="en-MY" smtClean="0"/>
              <a:t>30/9/2017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3186747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MY" dirty="0"/>
          </a:p>
        </p:txBody>
      </p:sp>
      <p:sp>
        <p:nvSpPr>
          <p:cNvPr id="4" name="Date Placeholder 3"/>
          <p:cNvSpPr>
            <a:spLocks noGrp="1"/>
          </p:cNvSpPr>
          <p:nvPr>
            <p:ph type="dt" sz="half" idx="10"/>
          </p:nvPr>
        </p:nvSpPr>
        <p:spPr/>
        <p:txBody>
          <a:bodyPr/>
          <a:lstStyle/>
          <a:p>
            <a:fld id="{0F1F6CB8-2452-47CD-B6C4-D7B12363CCC3}" type="datetimeFigureOut">
              <a:rPr lang="en-MY" smtClean="0"/>
              <a:t>30/9/2017</a:t>
            </a:fld>
            <a:endParaRPr lang="en-MY"/>
          </a:p>
        </p:txBody>
      </p:sp>
      <p:sp>
        <p:nvSpPr>
          <p:cNvPr id="5" name="Footer Placeholder 4"/>
          <p:cNvSpPr>
            <a:spLocks noGrp="1"/>
          </p:cNvSpPr>
          <p:nvPr>
            <p:ph type="ftr" sz="quarter" idx="11"/>
          </p:nvPr>
        </p:nvSpPr>
        <p:spPr/>
        <p:txBody>
          <a:bodyPr/>
          <a:lstStyle/>
          <a:p>
            <a:endParaRPr lang="en-MY" dirty="0"/>
          </a:p>
        </p:txBody>
      </p:sp>
      <p:sp>
        <p:nvSpPr>
          <p:cNvPr id="6" name="Slide Number Placeholder 5"/>
          <p:cNvSpPr>
            <a:spLocks noGrp="1"/>
          </p:cNvSpPr>
          <p:nvPr>
            <p:ph type="sldNum" sz="quarter" idx="12"/>
          </p:nvPr>
        </p:nvSpPr>
        <p:spPr/>
        <p:txBody>
          <a:bodyPr/>
          <a:lstStyle/>
          <a:p>
            <a:fld id="{44B441ED-A337-483E-BBFF-44B5875C0D20}" type="slidenum">
              <a:rPr lang="en-MY" smtClean="0"/>
              <a:t>‹#›</a:t>
            </a:fld>
            <a:endParaRPr lang="en-MY"/>
          </a:p>
        </p:txBody>
      </p:sp>
      <p:pic>
        <p:nvPicPr>
          <p:cNvPr id="7" name="Picture 2" descr="C:\Users\logeswaran\Desktop\Nilai Uni.jpg"/>
          <p:cNvPicPr>
            <a:picLocks noChangeAspect="1" noChangeArrowheads="1"/>
          </p:cNvPicPr>
          <p:nvPr userDrawn="1"/>
        </p:nvPicPr>
        <p:blipFill>
          <a:blip r:embed="rId2" cstate="print"/>
          <a:srcRect/>
          <a:stretch>
            <a:fillRect/>
          </a:stretch>
        </p:blipFill>
        <p:spPr bwMode="auto">
          <a:xfrm>
            <a:off x="7467600" y="6147402"/>
            <a:ext cx="1524000" cy="703681"/>
          </a:xfrm>
          <a:prstGeom prst="rect">
            <a:avLst/>
          </a:prstGeom>
          <a:noFill/>
        </p:spPr>
      </p:pic>
      <p:pic>
        <p:nvPicPr>
          <p:cNvPr id="8" name="Picture 7"/>
          <p:cNvPicPr>
            <a:picLocks noChangeAspect="1"/>
          </p:cNvPicPr>
          <p:nvPr userDrawn="1"/>
        </p:nvPicPr>
        <p:blipFill>
          <a:blip r:embed="rId3"/>
          <a:stretch>
            <a:fillRect/>
          </a:stretch>
        </p:blipFill>
        <p:spPr>
          <a:xfrm>
            <a:off x="0" y="6477000"/>
            <a:ext cx="4152900" cy="381000"/>
          </a:xfrm>
          <a:prstGeom prst="rect">
            <a:avLst/>
          </a:prstGeom>
        </p:spPr>
      </p:pic>
    </p:spTree>
    <p:extLst>
      <p:ext uri="{BB962C8B-B14F-4D97-AF65-F5344CB8AC3E}">
        <p14:creationId xmlns:p14="http://schemas.microsoft.com/office/powerpoint/2010/main" val="2041004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1F6CB8-2452-47CD-B6C4-D7B12363CCC3}" type="datetimeFigureOut">
              <a:rPr lang="en-MY" smtClean="0"/>
              <a:t>30/9/2017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2973146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0F1F6CB8-2452-47CD-B6C4-D7B12363CCC3}" type="datetimeFigureOut">
              <a:rPr lang="en-MY" smtClean="0"/>
              <a:t>30/9/2017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113194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0F1F6CB8-2452-47CD-B6C4-D7B12363CCC3}" type="datetimeFigureOut">
              <a:rPr lang="en-MY" smtClean="0"/>
              <a:t>30/9/2017</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2322589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0F1F6CB8-2452-47CD-B6C4-D7B12363CCC3}" type="datetimeFigureOut">
              <a:rPr lang="en-MY" smtClean="0"/>
              <a:t>30/9/2017</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62250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F6CB8-2452-47CD-B6C4-D7B12363CCC3}" type="datetimeFigureOut">
              <a:rPr lang="en-MY" smtClean="0"/>
              <a:t>30/9/2017</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259796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1F6CB8-2452-47CD-B6C4-D7B12363CCC3}" type="datetimeFigureOut">
              <a:rPr lang="en-MY" smtClean="0"/>
              <a:t>30/9/2017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4045800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1F6CB8-2452-47CD-B6C4-D7B12363CCC3}" type="datetimeFigureOut">
              <a:rPr lang="en-MY" smtClean="0"/>
              <a:t>30/9/2017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4B441ED-A337-483E-BBFF-44B5875C0D20}" type="slidenum">
              <a:rPr lang="en-MY" smtClean="0"/>
              <a:t>‹#›</a:t>
            </a:fld>
            <a:endParaRPr lang="en-MY"/>
          </a:p>
        </p:txBody>
      </p:sp>
    </p:spTree>
    <p:extLst>
      <p:ext uri="{BB962C8B-B14F-4D97-AF65-F5344CB8AC3E}">
        <p14:creationId xmlns:p14="http://schemas.microsoft.com/office/powerpoint/2010/main" val="259783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MY"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MY"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1F6CB8-2452-47CD-B6C4-D7B12363CCC3}" type="datetimeFigureOut">
              <a:rPr lang="en-MY" smtClean="0"/>
              <a:t>30/9/2017</a:t>
            </a:fld>
            <a:endParaRPr lang="en-MY"/>
          </a:p>
        </p:txBody>
      </p:sp>
      <p:sp>
        <p:nvSpPr>
          <p:cNvPr id="5" name="Footer Placeholder 4"/>
          <p:cNvSpPr>
            <a:spLocks noGrp="1"/>
          </p:cNvSpPr>
          <p:nvPr>
            <p:ph type="ftr" sz="quarter" idx="3"/>
          </p:nvPr>
        </p:nvSpPr>
        <p:spPr>
          <a:xfrm>
            <a:off x="3124200" y="6356350"/>
            <a:ext cx="4953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441ED-A337-483E-BBFF-44B5875C0D20}" type="slidenum">
              <a:rPr lang="en-MY" smtClean="0"/>
              <a:t>‹#›</a:t>
            </a:fld>
            <a:endParaRPr lang="en-MY"/>
          </a:p>
        </p:txBody>
      </p:sp>
    </p:spTree>
    <p:extLst>
      <p:ext uri="{BB962C8B-B14F-4D97-AF65-F5344CB8AC3E}">
        <p14:creationId xmlns:p14="http://schemas.microsoft.com/office/powerpoint/2010/main" val="970222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tx1"/>
          </a:solidFill>
          <a:latin typeface="Times New Roman" panose="02020603050405020304"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baseline="0">
          <a:solidFill>
            <a:schemeClr val="tx1"/>
          </a:solidFill>
          <a:latin typeface="Times New Roman" panose="02020603050405020304"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baseline="0">
          <a:solidFill>
            <a:schemeClr val="tx1"/>
          </a:solidFill>
          <a:latin typeface="Times New Roman" panose="02020603050405020304"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baseline="0">
          <a:solidFill>
            <a:schemeClr val="tx1"/>
          </a:solidFill>
          <a:latin typeface="Times New Roman" panose="02020603050405020304"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Times New Roman" panose="02020603050405020304"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Times New Roman" panose="02020603050405020304"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plasmafocus.net/IPFS/modelpackage/File1RADPF.htm" TargetMode="External"/><Relationship Id="rId2" Type="http://schemas.openxmlformats.org/officeDocument/2006/relationships/hyperlink" Target="http://indico.ictp.it/event/a09172/session/46/contribution/28/material/1/0.pdf" TargetMode="External"/><Relationship Id="rId1" Type="http://schemas.openxmlformats.org/officeDocument/2006/relationships/slideLayout" Target="../slideLayouts/slideLayout2.xml"/><Relationship Id="rId4" Type="http://schemas.openxmlformats.org/officeDocument/2006/relationships/hyperlink" Target="https://doi.org/10.1007/s10894-016-0108-8"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743200"/>
            <a:ext cx="7772400" cy="1470025"/>
          </a:xfrm>
        </p:spPr>
        <p:txBody>
          <a:bodyPr>
            <a:normAutofit fontScale="90000"/>
          </a:bodyPr>
          <a:lstStyle/>
          <a:p>
            <a:r>
              <a:rPr lang="en-AU" sz="4000" b="1" dirty="0"/>
              <a:t>The current-voltage characteristics of the plasma </a:t>
            </a:r>
            <a:r>
              <a:rPr lang="en-AU" sz="4000" b="1" dirty="0" smtClean="0"/>
              <a:t>focus – a </a:t>
            </a:r>
            <a:r>
              <a:rPr lang="en-AU" sz="4000" b="1" smtClean="0"/>
              <a:t>deeper look</a:t>
            </a:r>
            <a:r>
              <a:rPr lang="en-MY" dirty="0"/>
              <a:t/>
            </a:r>
            <a:br>
              <a:rPr lang="en-MY" dirty="0"/>
            </a:br>
            <a:endParaRPr lang="en-MY" dirty="0"/>
          </a:p>
        </p:txBody>
      </p:sp>
      <p:sp>
        <p:nvSpPr>
          <p:cNvPr id="3" name="Subtitle 2"/>
          <p:cNvSpPr>
            <a:spLocks noGrp="1"/>
          </p:cNvSpPr>
          <p:nvPr>
            <p:ph type="subTitle" idx="1"/>
          </p:nvPr>
        </p:nvSpPr>
        <p:spPr>
          <a:xfrm>
            <a:off x="1371600" y="3886200"/>
            <a:ext cx="6400800" cy="1728537"/>
          </a:xfrm>
        </p:spPr>
        <p:txBody>
          <a:bodyPr>
            <a:normAutofit/>
          </a:bodyPr>
          <a:lstStyle/>
          <a:p>
            <a:r>
              <a:rPr lang="en-US" sz="2400" smtClean="0"/>
              <a:t>S H Saw &amp; </a:t>
            </a:r>
            <a:r>
              <a:rPr lang="en-US" sz="2400" dirty="0" smtClean="0"/>
              <a:t>S Lee</a:t>
            </a:r>
          </a:p>
          <a:p>
            <a:r>
              <a:rPr lang="en-US" sz="2400" dirty="0" err="1" smtClean="0"/>
              <a:t>Nilai</a:t>
            </a:r>
            <a:r>
              <a:rPr lang="en-US" sz="2400" dirty="0" smtClean="0"/>
              <a:t> University, Malaysia</a:t>
            </a:r>
          </a:p>
          <a:p>
            <a:r>
              <a:rPr lang="en-US" sz="2400" dirty="0" smtClean="0"/>
              <a:t>IPFS, Melbourne, Australia</a:t>
            </a:r>
            <a:endParaRPr lang="en-MY" sz="2400" dirty="0"/>
          </a:p>
        </p:txBody>
      </p:sp>
      <p:pic>
        <p:nvPicPr>
          <p:cNvPr id="5" name="Picture 4"/>
          <p:cNvPicPr>
            <a:picLocks noChangeAspect="1"/>
          </p:cNvPicPr>
          <p:nvPr/>
        </p:nvPicPr>
        <p:blipFill>
          <a:blip r:embed="rId2"/>
          <a:stretch>
            <a:fillRect/>
          </a:stretch>
        </p:blipFill>
        <p:spPr>
          <a:xfrm>
            <a:off x="1" y="0"/>
            <a:ext cx="9144000" cy="2455817"/>
          </a:xfrm>
          <a:prstGeom prst="rect">
            <a:avLst/>
          </a:prstGeom>
        </p:spPr>
      </p:pic>
      <p:pic>
        <p:nvPicPr>
          <p:cNvPr id="8" name="Picture 7"/>
          <p:cNvPicPr>
            <a:picLocks noChangeAspect="1"/>
          </p:cNvPicPr>
          <p:nvPr/>
        </p:nvPicPr>
        <p:blipFill>
          <a:blip r:embed="rId3"/>
          <a:stretch>
            <a:fillRect/>
          </a:stretch>
        </p:blipFill>
        <p:spPr>
          <a:xfrm>
            <a:off x="0" y="5384608"/>
            <a:ext cx="9144000" cy="1473392"/>
          </a:xfrm>
          <a:prstGeom prst="rect">
            <a:avLst/>
          </a:prstGeom>
        </p:spPr>
      </p:pic>
    </p:spTree>
    <p:extLst>
      <p:ext uri="{BB962C8B-B14F-4D97-AF65-F5344CB8AC3E}">
        <p14:creationId xmlns:p14="http://schemas.microsoft.com/office/powerpoint/2010/main" val="2642960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Axial phase tube voltage:</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1752600"/>
            <a:ext cx="7902144" cy="872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914400" y="2895600"/>
            <a:ext cx="7467600" cy="3416320"/>
          </a:xfrm>
          <a:prstGeom prst="rect">
            <a:avLst/>
          </a:prstGeom>
        </p:spPr>
        <p:txBody>
          <a:bodyPr wrap="square">
            <a:spAutoFit/>
          </a:bodyPr>
          <a:lstStyle/>
          <a:p>
            <a:pPr marL="285750" indent="-285750">
              <a:buFont typeface="Arial" panose="020B0604020202020204" pitchFamily="34" charset="0"/>
              <a:buChar char="•"/>
            </a:pPr>
            <a:r>
              <a:rPr lang="en-MY" dirty="0" err="1">
                <a:latin typeface="Times New Roman" panose="02020603050405020304" pitchFamily="18" charset="0"/>
                <a:cs typeface="Times New Roman" panose="02020603050405020304" pitchFamily="18" charset="0"/>
              </a:rPr>
              <a:t>dL</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r>
              <a:rPr lang="en-MY" dirty="0">
                <a:latin typeface="Times New Roman" panose="02020603050405020304" pitchFamily="18" charset="0"/>
                <a:cs typeface="Times New Roman" panose="02020603050405020304" pitchFamily="18" charset="0"/>
              </a:rPr>
              <a:t> is proportional to the axial speed </a:t>
            </a:r>
            <a:r>
              <a:rPr lang="en-MY" dirty="0" err="1">
                <a:latin typeface="Times New Roman" panose="02020603050405020304" pitchFamily="18" charset="0"/>
                <a:cs typeface="Times New Roman" panose="02020603050405020304" pitchFamily="18" charset="0"/>
              </a:rPr>
              <a:t>dz</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endParaRPr lang="en-MY"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MY" dirty="0" smtClean="0">
                <a:latin typeface="Times New Roman" panose="02020603050405020304" pitchFamily="18" charset="0"/>
                <a:cs typeface="Times New Roman" panose="02020603050405020304" pitchFamily="18" charset="0"/>
              </a:rPr>
              <a:t>Tube </a:t>
            </a:r>
            <a:r>
              <a:rPr lang="en-MY" dirty="0">
                <a:latin typeface="Times New Roman" panose="02020603050405020304" pitchFamily="18" charset="0"/>
                <a:cs typeface="Times New Roman" panose="02020603050405020304" pitchFamily="18" charset="0"/>
              </a:rPr>
              <a:t>voltage </a:t>
            </a:r>
            <a:r>
              <a:rPr lang="en-MY" dirty="0" smtClean="0">
                <a:latin typeface="Times New Roman" panose="02020603050405020304" pitchFamily="18" charset="0"/>
                <a:cs typeface="Times New Roman" panose="02020603050405020304" pitchFamily="18" charset="0"/>
              </a:rPr>
              <a:t>V in </a:t>
            </a:r>
            <a:r>
              <a:rPr lang="en-MY" dirty="0">
                <a:latin typeface="Times New Roman" panose="02020603050405020304" pitchFamily="18" charset="0"/>
                <a:cs typeface="Times New Roman" panose="02020603050405020304" pitchFamily="18" charset="0"/>
              </a:rPr>
              <a:t>the axial phase is primarily due </a:t>
            </a:r>
            <a:r>
              <a:rPr lang="en-MY" dirty="0" smtClean="0">
                <a:latin typeface="Times New Roman" panose="02020603050405020304" pitchFamily="18" charset="0"/>
                <a:cs typeface="Times New Roman" panose="02020603050405020304" pitchFamily="18" charset="0"/>
              </a:rPr>
              <a:t>the </a:t>
            </a:r>
            <a:r>
              <a:rPr lang="en-MY" dirty="0">
                <a:latin typeface="Times New Roman" panose="02020603050405020304" pitchFamily="18" charset="0"/>
                <a:cs typeface="Times New Roman" panose="02020603050405020304" pitchFamily="18" charset="0"/>
              </a:rPr>
              <a:t>axial phase current sheet speed. </a:t>
            </a:r>
            <a:endParaRPr lang="en-MY"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MY" dirty="0" smtClean="0">
                <a:latin typeface="Times New Roman" panose="02020603050405020304" pitchFamily="18" charset="0"/>
                <a:cs typeface="Times New Roman" panose="02020603050405020304" pitchFamily="18" charset="0"/>
              </a:rPr>
              <a:t>This </a:t>
            </a:r>
            <a:r>
              <a:rPr lang="en-MY" dirty="0">
                <a:latin typeface="Times New Roman" panose="02020603050405020304" pitchFamily="18" charset="0"/>
                <a:cs typeface="Times New Roman" panose="02020603050405020304" pitchFamily="18" charset="0"/>
              </a:rPr>
              <a:t>primary component is moderated by the </a:t>
            </a:r>
            <a:r>
              <a:rPr lang="en-MY" dirty="0" err="1">
                <a:latin typeface="Times New Roman" panose="02020603050405020304" pitchFamily="18" charset="0"/>
                <a:cs typeface="Times New Roman" panose="02020603050405020304" pitchFamily="18" charset="0"/>
              </a:rPr>
              <a:t>dI</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r>
              <a:rPr lang="en-MY" dirty="0">
                <a:latin typeface="Times New Roman" panose="02020603050405020304" pitchFamily="18" charset="0"/>
                <a:cs typeface="Times New Roman" panose="02020603050405020304" pitchFamily="18" charset="0"/>
              </a:rPr>
              <a:t> term. This can be seen from the comparison of the axial phase voltage and the axial phase current sheet speed. </a:t>
            </a:r>
            <a:endParaRPr lang="en-MY"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MY" dirty="0" smtClean="0">
                <a:latin typeface="Times New Roman" panose="02020603050405020304" pitchFamily="18" charset="0"/>
                <a:cs typeface="Times New Roman" panose="02020603050405020304" pitchFamily="18" charset="0"/>
              </a:rPr>
              <a:t>It </a:t>
            </a:r>
            <a:r>
              <a:rPr lang="en-MY" dirty="0">
                <a:latin typeface="Times New Roman" panose="02020603050405020304" pitchFamily="18" charset="0"/>
                <a:cs typeface="Times New Roman" panose="02020603050405020304" pitchFamily="18" charset="0"/>
              </a:rPr>
              <a:t>can further be understood through the concept of the motor effect. </a:t>
            </a:r>
            <a:endParaRPr lang="en-MY"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MY" dirty="0" smtClean="0">
                <a:latin typeface="Times New Roman" panose="02020603050405020304" pitchFamily="18" charset="0"/>
                <a:cs typeface="Times New Roman" panose="02020603050405020304" pitchFamily="18" charset="0"/>
              </a:rPr>
              <a:t>For </a:t>
            </a:r>
            <a:r>
              <a:rPr lang="en-MY" dirty="0">
                <a:latin typeface="Times New Roman" panose="02020603050405020304" pitchFamily="18" charset="0"/>
                <a:cs typeface="Times New Roman" panose="02020603050405020304" pitchFamily="18" charset="0"/>
              </a:rPr>
              <a:t>example towards the end of the axial phase, the axial speed of the current sheet </a:t>
            </a:r>
            <a:r>
              <a:rPr lang="en-MY" dirty="0" smtClean="0">
                <a:latin typeface="Times New Roman" panose="02020603050405020304" pitchFamily="18" charset="0"/>
                <a:cs typeface="Times New Roman" panose="02020603050405020304" pitchFamily="18" charset="0"/>
              </a:rPr>
              <a:t>at </a:t>
            </a:r>
            <a:r>
              <a:rPr lang="en-MY" dirty="0">
                <a:latin typeface="Times New Roman" panose="02020603050405020304" pitchFamily="18" charset="0"/>
                <a:cs typeface="Times New Roman" panose="02020603050405020304" pitchFamily="18" charset="0"/>
              </a:rPr>
              <a:t>a high nearly constant speed of 10 cm/us whereas </a:t>
            </a:r>
            <a:r>
              <a:rPr lang="en-MY" dirty="0" err="1">
                <a:latin typeface="Times New Roman" panose="02020603050405020304" pitchFamily="18" charset="0"/>
                <a:cs typeface="Times New Roman" panose="02020603050405020304" pitchFamily="18" charset="0"/>
              </a:rPr>
              <a:t>dI</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r>
              <a:rPr lang="en-MY" dirty="0">
                <a:latin typeface="Times New Roman" panose="02020603050405020304" pitchFamily="18" charset="0"/>
                <a:cs typeface="Times New Roman" panose="02020603050405020304" pitchFamily="18" charset="0"/>
              </a:rPr>
              <a:t> is almost zero. </a:t>
            </a:r>
            <a:endParaRPr lang="en-MY"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MY" dirty="0" smtClean="0">
                <a:latin typeface="Times New Roman" panose="02020603050405020304" pitchFamily="18" charset="0"/>
                <a:cs typeface="Times New Roman" panose="02020603050405020304" pitchFamily="18" charset="0"/>
              </a:rPr>
              <a:t>Then </a:t>
            </a:r>
            <a:r>
              <a:rPr lang="en-MY" dirty="0">
                <a:latin typeface="Times New Roman" panose="02020603050405020304" pitchFamily="18" charset="0"/>
                <a:cs typeface="Times New Roman" panose="02020603050405020304" pitchFamily="18" charset="0"/>
              </a:rPr>
              <a:t>the dominant term </a:t>
            </a:r>
            <a:r>
              <a:rPr lang="en-MY" dirty="0" err="1">
                <a:latin typeface="Times New Roman" panose="02020603050405020304" pitchFamily="18" charset="0"/>
                <a:cs typeface="Times New Roman" panose="02020603050405020304" pitchFamily="18" charset="0"/>
              </a:rPr>
              <a:t>fcI</a:t>
            </a:r>
            <a:r>
              <a:rPr lang="en-MY" dirty="0">
                <a:latin typeface="Times New Roman" panose="02020603050405020304" pitchFamily="18" charset="0"/>
                <a:cs typeface="Times New Roman" panose="02020603050405020304" pitchFamily="18" charset="0"/>
              </a:rPr>
              <a:t> </a:t>
            </a:r>
            <a:r>
              <a:rPr lang="en-MY" dirty="0" err="1">
                <a:latin typeface="Times New Roman" panose="02020603050405020304" pitchFamily="18" charset="0"/>
                <a:cs typeface="Times New Roman" panose="02020603050405020304" pitchFamily="18" charset="0"/>
              </a:rPr>
              <a:t>dL</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r>
              <a:rPr lang="en-MY" dirty="0">
                <a:latin typeface="Times New Roman" panose="02020603050405020304" pitchFamily="18" charset="0"/>
                <a:cs typeface="Times New Roman" panose="02020603050405020304" pitchFamily="18" charset="0"/>
              </a:rPr>
              <a:t> = fc (mu/2p)(</a:t>
            </a:r>
            <a:r>
              <a:rPr lang="en-MY" dirty="0" err="1">
                <a:latin typeface="Times New Roman" panose="02020603050405020304" pitchFamily="18" charset="0"/>
                <a:cs typeface="Times New Roman" panose="02020603050405020304" pitchFamily="18" charset="0"/>
              </a:rPr>
              <a:t>lnc</a:t>
            </a:r>
            <a:r>
              <a:rPr lang="en-MY" dirty="0">
                <a:latin typeface="Times New Roman" panose="02020603050405020304" pitchFamily="18" charset="0"/>
                <a:cs typeface="Times New Roman" panose="02020603050405020304" pitchFamily="18" charset="0"/>
              </a:rPr>
              <a:t>) I </a:t>
            </a:r>
            <a:r>
              <a:rPr lang="en-MY" dirty="0" err="1">
                <a:latin typeface="Times New Roman" panose="02020603050405020304" pitchFamily="18" charset="0"/>
                <a:cs typeface="Times New Roman" panose="02020603050405020304" pitchFamily="18" charset="0"/>
              </a:rPr>
              <a:t>dz</a:t>
            </a:r>
            <a:r>
              <a:rPr lang="en-MY" dirty="0">
                <a:latin typeface="Times New Roman" panose="02020603050405020304" pitchFamily="18" charset="0"/>
                <a:cs typeface="Times New Roman" panose="02020603050405020304" pitchFamily="18" charset="0"/>
              </a:rPr>
              <a:t>/</a:t>
            </a:r>
            <a:r>
              <a:rPr lang="en-MY" dirty="0" err="1">
                <a:latin typeface="Times New Roman" panose="02020603050405020304" pitchFamily="18" charset="0"/>
                <a:cs typeface="Times New Roman" panose="02020603050405020304" pitchFamily="18" charset="0"/>
              </a:rPr>
              <a:t>dt</a:t>
            </a:r>
            <a:r>
              <a:rPr lang="en-MY" dirty="0">
                <a:latin typeface="Times New Roman" panose="02020603050405020304" pitchFamily="18" charset="0"/>
                <a:cs typeface="Times New Roman" panose="02020603050405020304" pitchFamily="18" charset="0"/>
              </a:rPr>
              <a:t> ~ 5kV for the case of I=350 kA. </a:t>
            </a:r>
          </a:p>
        </p:txBody>
      </p:sp>
    </p:spTree>
    <p:extLst>
      <p:ext uri="{BB962C8B-B14F-4D97-AF65-F5344CB8AC3E}">
        <p14:creationId xmlns:p14="http://schemas.microsoft.com/office/powerpoint/2010/main" val="15787478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Comparing Tube voltage with axial position and axial speed, during axial phase</a:t>
            </a:r>
            <a:endParaRPr lang="en-MY" sz="2800"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3065" y="1600200"/>
            <a:ext cx="6497869" cy="4525963"/>
          </a:xfrm>
          <a:prstGeom prst="rect">
            <a:avLst/>
          </a:prstGeom>
          <a:noFill/>
          <a:ln>
            <a:noFill/>
          </a:ln>
        </p:spPr>
      </p:pic>
    </p:spTree>
    <p:extLst>
      <p:ext uri="{BB962C8B-B14F-4D97-AF65-F5344CB8AC3E}">
        <p14:creationId xmlns:p14="http://schemas.microsoft.com/office/powerpoint/2010/main" val="37171477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917" y="228600"/>
            <a:ext cx="8229600" cy="1143000"/>
          </a:xfrm>
        </p:spPr>
        <p:txBody>
          <a:bodyPr>
            <a:normAutofit fontScale="90000"/>
          </a:bodyPr>
          <a:lstStyle/>
          <a:p>
            <a:r>
              <a:rPr lang="en-MY" dirty="0"/>
              <a:t/>
            </a:r>
            <a:br>
              <a:rPr lang="en-MY" dirty="0"/>
            </a:br>
            <a:r>
              <a:rPr lang="en-MY" dirty="0"/>
              <a:t>Radial phase equation for tube voltage</a:t>
            </a:r>
            <a:r>
              <a:rPr lang="en-MY" dirty="0" smtClean="0"/>
              <a:t>:</a:t>
            </a:r>
            <a:br>
              <a:rPr lang="en-MY" dirty="0" smtClean="0"/>
            </a:br>
            <a:r>
              <a:rPr lang="en-MY" dirty="0" smtClean="0"/>
              <a:t>(</a:t>
            </a:r>
            <a:r>
              <a:rPr lang="en-MY" sz="2700" dirty="0" smtClean="0"/>
              <a:t>Showing the equation and labelling the components V</a:t>
            </a:r>
            <a:r>
              <a:rPr lang="en-MY" sz="2700" baseline="-25000" dirty="0" smtClean="0"/>
              <a:t>1</a:t>
            </a:r>
            <a:r>
              <a:rPr lang="en-MY" sz="2700" dirty="0" smtClean="0"/>
              <a:t>, V</a:t>
            </a:r>
            <a:r>
              <a:rPr lang="en-MY" sz="2700" baseline="-25000" dirty="0" smtClean="0"/>
              <a:t>2</a:t>
            </a:r>
            <a:r>
              <a:rPr lang="en-MY" sz="2700" dirty="0" smtClean="0"/>
              <a:t> and further labelling the sub-components of V</a:t>
            </a:r>
            <a:r>
              <a:rPr lang="en-MY" sz="2700" baseline="-25000" dirty="0" smtClean="0"/>
              <a:t>2</a:t>
            </a:r>
            <a:r>
              <a:rPr lang="en-MY" sz="2700" dirty="0" smtClean="0"/>
              <a:t> as v</a:t>
            </a:r>
            <a:r>
              <a:rPr lang="en-MY" sz="2700" baseline="-25000" dirty="0" smtClean="0"/>
              <a:t>21</a:t>
            </a:r>
            <a:r>
              <a:rPr lang="en-MY" sz="2700" dirty="0" smtClean="0"/>
              <a:t> and V</a:t>
            </a:r>
            <a:r>
              <a:rPr lang="en-MY" sz="2700" baseline="-25000" dirty="0" smtClean="0"/>
              <a:t>22</a:t>
            </a:r>
            <a:r>
              <a:rPr lang="en-MY" sz="2700" dirty="0" smtClean="0"/>
              <a:t>)</a:t>
            </a:r>
            <a:r>
              <a:rPr lang="en-MY" dirty="0"/>
              <a:t/>
            </a:r>
            <a:br>
              <a:rPr lang="en-MY" dirty="0"/>
            </a:br>
            <a:endParaRPr lang="en-MY"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057400"/>
            <a:ext cx="8483597"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2217" y="3505200"/>
            <a:ext cx="8001000" cy="830997"/>
          </a:xfrm>
          <a:prstGeom prst="rect">
            <a:avLst/>
          </a:prstGeom>
        </p:spPr>
        <p:txBody>
          <a:bodyPr wrap="square">
            <a:spAutoFit/>
          </a:bodyPr>
          <a:lstStyle/>
          <a:p>
            <a:r>
              <a:rPr lang="en-MY" sz="2400"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V </a:t>
            </a:r>
            <a:r>
              <a:rPr lang="en-MY" sz="2400" b="1"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  </a:t>
            </a:r>
            <a:r>
              <a:rPr lang="en-MY" sz="2400" b="1" dirty="0">
                <a:latin typeface="Times New Roman" panose="02020603050405020304" pitchFamily="18" charset="0"/>
                <a:cs typeface="Times New Roman" panose="02020603050405020304" pitchFamily="18" charset="0"/>
              </a:rPr>
              <a:t>V</a:t>
            </a:r>
            <a:r>
              <a:rPr lang="en-MY" sz="2400" b="1" baseline="-25000" dirty="0">
                <a:latin typeface="Times New Roman" panose="02020603050405020304" pitchFamily="18" charset="0"/>
                <a:cs typeface="Times New Roman" panose="02020603050405020304" pitchFamily="18" charset="0"/>
              </a:rPr>
              <a:t>1 </a:t>
            </a:r>
            <a:r>
              <a:rPr lang="en-MY" sz="2400" b="1"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           </a:t>
            </a:r>
            <a:r>
              <a:rPr lang="en-MY" sz="2400" b="1"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              V</a:t>
            </a:r>
            <a:r>
              <a:rPr lang="en-MY" sz="2400" b="1" baseline="-25000" dirty="0" smtClean="0">
                <a:latin typeface="Times New Roman" panose="02020603050405020304" pitchFamily="18" charset="0"/>
                <a:cs typeface="Times New Roman" panose="02020603050405020304" pitchFamily="18" charset="0"/>
              </a:rPr>
              <a:t>2</a:t>
            </a:r>
            <a:endParaRPr lang="en-MY" sz="2400" b="1" baseline="-25000" dirty="0">
              <a:latin typeface="Times New Roman" panose="02020603050405020304" pitchFamily="18" charset="0"/>
              <a:cs typeface="Times New Roman" panose="02020603050405020304" pitchFamily="18" charset="0"/>
            </a:endParaRPr>
          </a:p>
          <a:p>
            <a:r>
              <a:rPr lang="en-MY" sz="2400" b="1"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V </a:t>
            </a:r>
            <a:r>
              <a:rPr lang="en-MY" sz="2400" b="1" dirty="0">
                <a:latin typeface="Times New Roman" panose="02020603050405020304" pitchFamily="18" charset="0"/>
                <a:cs typeface="Times New Roman" panose="02020603050405020304" pitchFamily="18" charset="0"/>
              </a:rPr>
              <a:t>=      </a:t>
            </a:r>
            <a:r>
              <a:rPr lang="en-MY" sz="2400" b="1" dirty="0" smtClean="0">
                <a:latin typeface="Times New Roman" panose="02020603050405020304" pitchFamily="18" charset="0"/>
                <a:cs typeface="Times New Roman" panose="02020603050405020304" pitchFamily="18" charset="0"/>
              </a:rPr>
              <a:t>         V</a:t>
            </a:r>
            <a:r>
              <a:rPr lang="en-MY" sz="2400" b="1" baseline="-25000" dirty="0" smtClean="0">
                <a:latin typeface="Times New Roman" panose="02020603050405020304" pitchFamily="18" charset="0"/>
                <a:cs typeface="Times New Roman" panose="02020603050405020304" pitchFamily="18" charset="0"/>
              </a:rPr>
              <a:t>1</a:t>
            </a:r>
            <a:r>
              <a:rPr lang="en-MY" sz="2400" b="1" dirty="0" smtClean="0">
                <a:latin typeface="Times New Roman" panose="02020603050405020304" pitchFamily="18" charset="0"/>
                <a:cs typeface="Times New Roman" panose="02020603050405020304" pitchFamily="18" charset="0"/>
              </a:rPr>
              <a:t>                              +             V</a:t>
            </a:r>
            <a:r>
              <a:rPr lang="en-MY" sz="2400" b="1" baseline="-25000" dirty="0" smtClean="0">
                <a:latin typeface="Times New Roman" panose="02020603050405020304" pitchFamily="18" charset="0"/>
                <a:cs typeface="Times New Roman" panose="02020603050405020304" pitchFamily="18" charset="0"/>
              </a:rPr>
              <a:t>21  </a:t>
            </a:r>
            <a:r>
              <a:rPr lang="en-MY" sz="2400" b="1" dirty="0" smtClean="0">
                <a:latin typeface="Times New Roman" panose="02020603050405020304" pitchFamily="18" charset="0"/>
                <a:cs typeface="Times New Roman" panose="02020603050405020304" pitchFamily="18" charset="0"/>
              </a:rPr>
              <a:t>          </a:t>
            </a:r>
            <a:r>
              <a:rPr lang="en-MY" sz="2400" b="1" dirty="0">
                <a:latin typeface="Times New Roman" panose="02020603050405020304" pitchFamily="18" charset="0"/>
                <a:cs typeface="Times New Roman" panose="02020603050405020304" pitchFamily="18" charset="0"/>
              </a:rPr>
              <a:t>V</a:t>
            </a:r>
            <a:r>
              <a:rPr lang="en-MY" sz="2400" b="1" baseline="-25000" dirty="0">
                <a:latin typeface="Times New Roman" panose="02020603050405020304" pitchFamily="18" charset="0"/>
                <a:cs typeface="Times New Roman" panose="02020603050405020304" pitchFamily="18" charset="0"/>
              </a:rPr>
              <a:t>22</a:t>
            </a:r>
          </a:p>
        </p:txBody>
      </p:sp>
    </p:spTree>
    <p:extLst>
      <p:ext uri="{BB962C8B-B14F-4D97-AF65-F5344CB8AC3E}">
        <p14:creationId xmlns:p14="http://schemas.microsoft.com/office/powerpoint/2010/main" val="3413468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smtClean="0"/>
              <a:t>Showing the magnitudes of v</a:t>
            </a:r>
            <a:r>
              <a:rPr lang="en-US" sz="3400" baseline="-25000" dirty="0" smtClean="0"/>
              <a:t>s</a:t>
            </a:r>
            <a:r>
              <a:rPr lang="en-US" sz="3400" dirty="0" smtClean="0"/>
              <a:t>, </a:t>
            </a:r>
            <a:r>
              <a:rPr lang="en-US" sz="3400" dirty="0" err="1" smtClean="0"/>
              <a:t>v</a:t>
            </a:r>
            <a:r>
              <a:rPr lang="en-US" sz="3400" baseline="-25000" dirty="0" err="1" smtClean="0"/>
              <a:t>p</a:t>
            </a:r>
            <a:r>
              <a:rPr lang="en-US" sz="3400" dirty="0" smtClean="0"/>
              <a:t> (</a:t>
            </a:r>
            <a:r>
              <a:rPr lang="en-US" sz="3400" dirty="0" err="1" smtClean="0"/>
              <a:t>dr</a:t>
            </a:r>
            <a:r>
              <a:rPr lang="en-US" sz="3400" baseline="-25000" dirty="0" err="1" smtClean="0"/>
              <a:t>p</a:t>
            </a:r>
            <a:r>
              <a:rPr lang="en-US" sz="3400" dirty="0" smtClean="0"/>
              <a:t>/</a:t>
            </a:r>
            <a:r>
              <a:rPr lang="en-US" sz="3400" dirty="0" err="1" smtClean="0"/>
              <a:t>dt</a:t>
            </a:r>
            <a:r>
              <a:rPr lang="en-US" sz="3400" dirty="0" smtClean="0"/>
              <a:t>) and </a:t>
            </a:r>
            <a:r>
              <a:rPr lang="en-US" sz="3400" dirty="0" err="1" smtClean="0"/>
              <a:t>v</a:t>
            </a:r>
            <a:r>
              <a:rPr lang="en-US" sz="3400" baseline="-25000" dirty="0" err="1" smtClean="0"/>
              <a:t>z</a:t>
            </a:r>
            <a:r>
              <a:rPr lang="en-US" sz="3400" dirty="0" smtClean="0"/>
              <a:t> (</a:t>
            </a:r>
            <a:r>
              <a:rPr lang="en-US" sz="3400" dirty="0" err="1" smtClean="0"/>
              <a:t>dz</a:t>
            </a:r>
            <a:r>
              <a:rPr lang="en-US" sz="3400" baseline="-25000" dirty="0" err="1" smtClean="0"/>
              <a:t>f</a:t>
            </a:r>
            <a:r>
              <a:rPr lang="en-US" sz="3400" dirty="0" smtClean="0"/>
              <a:t>/</a:t>
            </a:r>
            <a:r>
              <a:rPr lang="en-US" sz="3400" dirty="0" err="1" smtClean="0"/>
              <a:t>dt</a:t>
            </a:r>
            <a:r>
              <a:rPr lang="en-US" sz="3400" dirty="0" smtClean="0"/>
              <a:t>)</a:t>
            </a:r>
            <a:endParaRPr lang="en-MY" sz="34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657" y="2133600"/>
            <a:ext cx="4058573"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589891"/>
            <a:ext cx="5410200" cy="3756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382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(commenting on the slides above)</a:t>
            </a:r>
            <a:endParaRPr lang="en-MY" dirty="0"/>
          </a:p>
        </p:txBody>
      </p:sp>
      <p:sp>
        <p:nvSpPr>
          <p:cNvPr id="3" name="Content Placeholder 2"/>
          <p:cNvSpPr>
            <a:spLocks noGrp="1"/>
          </p:cNvSpPr>
          <p:nvPr>
            <p:ph idx="1"/>
          </p:nvPr>
        </p:nvSpPr>
        <p:spPr/>
        <p:txBody>
          <a:bodyPr/>
          <a:lstStyle/>
          <a:p>
            <a:r>
              <a:rPr lang="en-MY" dirty="0"/>
              <a:t>The tube voltage at the time of the radial phase is </a:t>
            </a:r>
            <a:r>
              <a:rPr lang="en-MY" dirty="0" smtClean="0"/>
              <a:t>induced by </a:t>
            </a:r>
            <a:r>
              <a:rPr lang="en-MY" dirty="0"/>
              <a:t>the second term in the tube voltage </a:t>
            </a:r>
            <a:r>
              <a:rPr lang="en-MY" dirty="0" smtClean="0"/>
              <a:t>equation and ameliorated in reaction by the first term. </a:t>
            </a:r>
            <a:r>
              <a:rPr lang="en-MY" dirty="0"/>
              <a:t>This </a:t>
            </a:r>
            <a:r>
              <a:rPr lang="en-MY" dirty="0" smtClean="0"/>
              <a:t>second term is the product </a:t>
            </a:r>
            <a:r>
              <a:rPr lang="en-MY" dirty="0"/>
              <a:t>of the current I and current sheet speed; with one component being the elongation speed and the other component being the radial speed multiplied by the factor </a:t>
            </a:r>
            <a:r>
              <a:rPr lang="en-MY" dirty="0" err="1"/>
              <a:t>z</a:t>
            </a:r>
            <a:r>
              <a:rPr lang="en-MY" baseline="-25000" dirty="0" err="1"/>
              <a:t>f</a:t>
            </a:r>
            <a:r>
              <a:rPr lang="en-MY" dirty="0"/>
              <a:t>/</a:t>
            </a:r>
            <a:r>
              <a:rPr lang="en-MY" dirty="0" err="1"/>
              <a:t>r</a:t>
            </a:r>
            <a:r>
              <a:rPr lang="en-MY" baseline="-25000" dirty="0" err="1"/>
              <a:t>p</a:t>
            </a:r>
            <a:r>
              <a:rPr lang="en-MY" dirty="0"/>
              <a:t>. </a:t>
            </a:r>
          </a:p>
          <a:p>
            <a:endParaRPr lang="en-MY" dirty="0"/>
          </a:p>
        </p:txBody>
      </p:sp>
    </p:spTree>
    <p:extLst>
      <p:ext uri="{BB962C8B-B14F-4D97-AF65-F5344CB8AC3E}">
        <p14:creationId xmlns:p14="http://schemas.microsoft.com/office/powerpoint/2010/main" val="2453132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The tube voltage and dependence on the components V</a:t>
            </a:r>
            <a:r>
              <a:rPr lang="en-US" sz="3000" baseline="-25000" dirty="0" smtClean="0"/>
              <a:t>1</a:t>
            </a:r>
            <a:r>
              <a:rPr lang="en-US" sz="3000" dirty="0" smtClean="0"/>
              <a:t> and V</a:t>
            </a:r>
            <a:r>
              <a:rPr lang="en-US" sz="3000" baseline="-25000" dirty="0" smtClean="0"/>
              <a:t>2</a:t>
            </a:r>
            <a:endParaRPr lang="en-MY" sz="3000" baseline="-25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9614250"/>
              </p:ext>
            </p:extLst>
          </p:nvPr>
        </p:nvGraphicFramePr>
        <p:xfrm>
          <a:off x="609600" y="1600200"/>
          <a:ext cx="8153400" cy="3650765"/>
        </p:xfrm>
        <a:graphic>
          <a:graphicData uri="http://schemas.openxmlformats.org/drawingml/2006/table">
            <a:tbl>
              <a:tblPr firstRow="1" firstCol="1" bandRow="1">
                <a:tableStyleId>{5C22544A-7EE6-4342-B048-85BDC9FD1C3A}</a:tableStyleId>
              </a:tblPr>
              <a:tblGrid>
                <a:gridCol w="2158252"/>
                <a:gridCol w="1009530"/>
                <a:gridCol w="1308593"/>
                <a:gridCol w="793037"/>
                <a:gridCol w="935762"/>
                <a:gridCol w="1012464"/>
                <a:gridCol w="935762"/>
              </a:tblGrid>
              <a:tr h="637633">
                <a:tc>
                  <a:txBody>
                    <a:bodyPr/>
                    <a:lstStyle/>
                    <a:p>
                      <a:pPr>
                        <a:lnSpc>
                          <a:spcPct val="115000"/>
                        </a:lnSpc>
                      </a:pPr>
                      <a:endParaRPr lang="en-MY" sz="1100" dirty="0">
                        <a:effectLst/>
                        <a:latin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Tube</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dI/dt*position</a:t>
                      </a:r>
                      <a:endParaRPr lang="en-MY" sz="140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speed*I</a:t>
                      </a:r>
                      <a:endParaRPr lang="en-MY" sz="140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(dz</a:t>
                      </a:r>
                      <a:r>
                        <a:rPr lang="en-MY" sz="1400" baseline="-25000">
                          <a:effectLst/>
                          <a:latin typeface="Times New Roman" panose="02020603050405020304" pitchFamily="18" charset="0"/>
                        </a:rPr>
                        <a:t>f</a:t>
                      </a:r>
                      <a:r>
                        <a:rPr lang="en-MY" sz="1400">
                          <a:effectLst/>
                          <a:latin typeface="Times New Roman" panose="02020603050405020304" pitchFamily="18" charset="0"/>
                        </a:rPr>
                        <a:t>/dt)*I</a:t>
                      </a:r>
                      <a:endParaRPr lang="en-MY" sz="140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(dr</a:t>
                      </a:r>
                      <a:r>
                        <a:rPr lang="en-MY" sz="1400" baseline="-25000">
                          <a:effectLst/>
                          <a:latin typeface="Times New Roman" panose="02020603050405020304" pitchFamily="18" charset="0"/>
                        </a:rPr>
                        <a:t>p</a:t>
                      </a:r>
                      <a:r>
                        <a:rPr lang="en-MY" sz="1400">
                          <a:effectLst/>
                          <a:latin typeface="Times New Roman" panose="02020603050405020304" pitchFamily="18" charset="0"/>
                        </a:rPr>
                        <a:t>/dt)*I</a:t>
                      </a:r>
                      <a:endParaRPr lang="en-MY" sz="140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Effective</a:t>
                      </a:r>
                      <a:endParaRPr lang="en-MY" sz="1400">
                        <a:effectLst/>
                        <a:latin typeface="Times New Roman" panose="02020603050405020304" pitchFamily="18" charset="0"/>
                        <a:ea typeface="Calibri"/>
                        <a:cs typeface="Times New Roman"/>
                      </a:endParaRPr>
                    </a:p>
                  </a:txBody>
                  <a:tcPr marL="68580" marR="68580" marT="0" marB="0" anchor="b"/>
                </a:tc>
              </a:tr>
              <a:tr h="579646">
                <a:tc>
                  <a:txBody>
                    <a:bodyPr/>
                    <a:lstStyle/>
                    <a:p>
                      <a:pPr>
                        <a:lnSpc>
                          <a:spcPct val="115000"/>
                        </a:lnSpc>
                      </a:pPr>
                      <a:endParaRPr lang="en-MY" sz="1100">
                        <a:effectLst/>
                        <a:latin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Voltage kV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smtClean="0">
                          <a:effectLst/>
                          <a:latin typeface="Times New Roman" panose="02020603050405020304" pitchFamily="18" charset="0"/>
                        </a:rPr>
                        <a:t>Term         kV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smtClean="0">
                          <a:effectLst/>
                          <a:latin typeface="Times New Roman" panose="02020603050405020304" pitchFamily="18" charset="0"/>
                        </a:rPr>
                        <a:t>Term 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smtClean="0">
                          <a:effectLst/>
                          <a:latin typeface="Times New Roman" panose="02020603050405020304" pitchFamily="18" charset="0"/>
                        </a:rPr>
                        <a:t>Term  kV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smtClean="0">
                          <a:effectLst/>
                          <a:latin typeface="Times New Roman" panose="02020603050405020304" pitchFamily="18" charset="0"/>
                        </a:rPr>
                        <a:t>Term  kV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a:effectLst/>
                          <a:latin typeface="Times New Roman" panose="02020603050405020304" pitchFamily="18" charset="0"/>
                        </a:rPr>
                        <a:t>Beam ion</a:t>
                      </a:r>
                      <a:endParaRPr lang="en-MY" sz="1400">
                        <a:effectLst/>
                        <a:latin typeface="Times New Roman" panose="02020603050405020304" pitchFamily="18" charset="0"/>
                        <a:ea typeface="Calibri"/>
                        <a:cs typeface="Times New Roman"/>
                      </a:endParaRPr>
                    </a:p>
                  </a:txBody>
                  <a:tcPr marL="68580" marR="68580" marT="0" marB="0" anchor="b"/>
                </a:tc>
              </a:tr>
              <a:tr h="309188">
                <a:tc>
                  <a:txBody>
                    <a:bodyPr/>
                    <a:lstStyle/>
                    <a:p>
                      <a:pPr>
                        <a:lnSpc>
                          <a:spcPct val="115000"/>
                        </a:lnSpc>
                      </a:pPr>
                      <a:endParaRPr lang="en-MY" sz="1100">
                        <a:effectLst/>
                        <a:latin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a:t>
                      </a:r>
                      <a:endParaRPr lang="en-MY" sz="14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a:t>
                      </a:r>
                      <a:r>
                        <a:rPr lang="en-MY" sz="1400" baseline="-25000" dirty="0">
                          <a:effectLst/>
                          <a:latin typeface="Times New Roman" panose="02020603050405020304" pitchFamily="18" charset="0"/>
                        </a:rPr>
                        <a:t>1</a:t>
                      </a:r>
                      <a:endParaRPr lang="en-MY" sz="1400" baseline="-250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a:t>
                      </a:r>
                      <a:r>
                        <a:rPr lang="en-MY" sz="1400" baseline="-25000" dirty="0">
                          <a:effectLst/>
                          <a:latin typeface="Times New Roman" panose="02020603050405020304" pitchFamily="18" charset="0"/>
                        </a:rPr>
                        <a:t>2</a:t>
                      </a:r>
                      <a:endParaRPr lang="en-MY" sz="1400" baseline="-250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a:t>
                      </a:r>
                      <a:r>
                        <a:rPr lang="en-MY" sz="1400" baseline="-25000" dirty="0">
                          <a:effectLst/>
                          <a:latin typeface="Times New Roman" panose="02020603050405020304" pitchFamily="18" charset="0"/>
                        </a:rPr>
                        <a:t>21</a:t>
                      </a:r>
                      <a:endParaRPr lang="en-MY" sz="1400" baseline="-250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dirty="0">
                          <a:effectLst/>
                          <a:latin typeface="Times New Roman" panose="02020603050405020304" pitchFamily="18" charset="0"/>
                        </a:rPr>
                        <a:t>V</a:t>
                      </a:r>
                      <a:r>
                        <a:rPr lang="en-MY" sz="1400" baseline="-25000" dirty="0">
                          <a:effectLst/>
                          <a:latin typeface="Times New Roman" panose="02020603050405020304" pitchFamily="18" charset="0"/>
                        </a:rPr>
                        <a:t>22</a:t>
                      </a:r>
                      <a:endParaRPr lang="en-MY" sz="1400" baseline="-25000" dirty="0">
                        <a:effectLst/>
                        <a:latin typeface="Times New Roman" panose="02020603050405020304" pitchFamily="18" charset="0"/>
                        <a:ea typeface="Calibri"/>
                        <a:cs typeface="Times New Roman"/>
                      </a:endParaRPr>
                    </a:p>
                  </a:txBody>
                  <a:tcPr marL="68580" marR="68580" marT="0" marB="0" anchor="b"/>
                </a:tc>
                <a:tc>
                  <a:txBody>
                    <a:bodyPr/>
                    <a:lstStyle/>
                    <a:p>
                      <a:pPr marL="0" marR="0">
                        <a:lnSpc>
                          <a:spcPct val="115000"/>
                        </a:lnSpc>
                        <a:spcBef>
                          <a:spcPts val="0"/>
                        </a:spcBef>
                        <a:spcAft>
                          <a:spcPts val="0"/>
                        </a:spcAft>
                      </a:pPr>
                      <a:r>
                        <a:rPr lang="en-MY" sz="1400" baseline="0" dirty="0" smtClean="0">
                          <a:effectLst/>
                          <a:latin typeface="Times New Roman" panose="02020603050405020304" pitchFamily="18" charset="0"/>
                        </a:rPr>
                        <a:t>Energy </a:t>
                      </a:r>
                      <a:r>
                        <a:rPr lang="en-MY" sz="1400" baseline="0" dirty="0" err="1">
                          <a:effectLst/>
                          <a:latin typeface="Times New Roman" panose="02020603050405020304" pitchFamily="18" charset="0"/>
                        </a:rPr>
                        <a:t>keV</a:t>
                      </a:r>
                      <a:endParaRPr lang="en-MY" sz="1400" baseline="0" dirty="0">
                        <a:effectLst/>
                        <a:latin typeface="Times New Roman" panose="02020603050405020304" pitchFamily="18" charset="0"/>
                        <a:ea typeface="Calibri"/>
                        <a:cs typeface="Times New Roman"/>
                      </a:endParaRPr>
                    </a:p>
                  </a:txBody>
                  <a:tcPr marL="68580" marR="68580" marT="0" marB="0" anchor="b"/>
                </a:tc>
              </a:tr>
              <a:tr h="340778">
                <a:tc>
                  <a:txBody>
                    <a:bodyPr/>
                    <a:lstStyle/>
                    <a:p>
                      <a:pPr marL="0" marR="0">
                        <a:lnSpc>
                          <a:spcPct val="115000"/>
                        </a:lnSpc>
                        <a:spcBef>
                          <a:spcPts val="0"/>
                        </a:spcBef>
                        <a:spcAft>
                          <a:spcPts val="0"/>
                        </a:spcAft>
                      </a:pPr>
                      <a:r>
                        <a:rPr lang="en-MY" sz="1400" baseline="0" dirty="0">
                          <a:effectLst/>
                          <a:latin typeface="Times New Roman" panose="02020603050405020304" pitchFamily="18" charset="0"/>
                        </a:rPr>
                        <a:t>NX2 15kV</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25.1</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-10.6</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35.7</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17.1</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18.6</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75</a:t>
                      </a:r>
                      <a:endParaRPr lang="en-MY" sz="1400" baseline="0" dirty="0">
                        <a:effectLst/>
                        <a:latin typeface="Times New Roman" panose="02020603050405020304" pitchFamily="18" charset="0"/>
                        <a:ea typeface="Calibri"/>
                        <a:cs typeface="Times New Roman"/>
                      </a:endParaRPr>
                    </a:p>
                  </a:txBody>
                  <a:tcPr marL="68580" marR="68580" marT="0" marB="0" anchor="b"/>
                </a:tc>
              </a:tr>
              <a:tr h="340778">
                <a:tc>
                  <a:txBody>
                    <a:bodyPr/>
                    <a:lstStyle/>
                    <a:p>
                      <a:pPr marL="0" marR="0">
                        <a:lnSpc>
                          <a:spcPct val="115000"/>
                        </a:lnSpc>
                        <a:spcBef>
                          <a:spcPts val="0"/>
                        </a:spcBef>
                        <a:spcAft>
                          <a:spcPts val="0"/>
                        </a:spcAft>
                      </a:pPr>
                      <a:r>
                        <a:rPr lang="en-MY" sz="1400" baseline="0" dirty="0">
                          <a:effectLst/>
                          <a:latin typeface="Times New Roman" panose="02020603050405020304" pitchFamily="18" charset="0"/>
                        </a:rPr>
                        <a:t>PF1000 27kV</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25.7</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-29.8</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55.5</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29.1</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26.4</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77</a:t>
                      </a:r>
                      <a:endParaRPr lang="en-MY" sz="1400" baseline="0">
                        <a:effectLst/>
                        <a:latin typeface="Times New Roman" panose="02020603050405020304" pitchFamily="18" charset="0"/>
                        <a:ea typeface="Calibri"/>
                        <a:cs typeface="Times New Roman"/>
                      </a:endParaRPr>
                    </a:p>
                  </a:txBody>
                  <a:tcPr marL="68580" marR="68580" marT="0" marB="0" anchor="b"/>
                </a:tc>
              </a:tr>
              <a:tr h="579646">
                <a:tc>
                  <a:txBody>
                    <a:bodyPr/>
                    <a:lstStyle/>
                    <a:p>
                      <a:pPr marL="0" marR="0">
                        <a:lnSpc>
                          <a:spcPct val="115000"/>
                        </a:lnSpc>
                        <a:spcBef>
                          <a:spcPts val="0"/>
                        </a:spcBef>
                        <a:spcAft>
                          <a:spcPts val="0"/>
                        </a:spcAft>
                      </a:pPr>
                      <a:r>
                        <a:rPr lang="en-MY" sz="1400" baseline="0" dirty="0">
                          <a:effectLst/>
                          <a:latin typeface="Times New Roman" panose="02020603050405020304" pitchFamily="18" charset="0"/>
                        </a:rPr>
                        <a:t>PF1000 27kV RESF=0.1</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57.0</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-65.6</a:t>
                      </a:r>
                      <a:endParaRPr lang="en-MY" sz="1400" baseline="0" dirty="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122.6</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62.9</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a:effectLst/>
                          <a:latin typeface="Times New Roman" panose="02020603050405020304" pitchFamily="18" charset="0"/>
                        </a:rPr>
                        <a:t>59.7</a:t>
                      </a:r>
                      <a:endParaRPr lang="en-MY" sz="1400" baseline="0">
                        <a:effectLst/>
                        <a:latin typeface="Times New Roman" panose="02020603050405020304" pitchFamily="18" charset="0"/>
                        <a:ea typeface="Calibri"/>
                        <a:cs typeface="Times New Roman"/>
                      </a:endParaRPr>
                    </a:p>
                  </a:txBody>
                  <a:tcPr marL="68580" marR="68580" marT="0" marB="0" anchor="b"/>
                </a:tc>
                <a:tc>
                  <a:txBody>
                    <a:bodyPr/>
                    <a:lstStyle/>
                    <a:p>
                      <a:pPr marL="0" marR="0" algn="r">
                        <a:lnSpc>
                          <a:spcPct val="115000"/>
                        </a:lnSpc>
                        <a:spcBef>
                          <a:spcPts val="0"/>
                        </a:spcBef>
                        <a:spcAft>
                          <a:spcPts val="0"/>
                        </a:spcAft>
                      </a:pPr>
                      <a:r>
                        <a:rPr lang="en-MY" sz="1400" baseline="0" dirty="0">
                          <a:effectLst/>
                          <a:latin typeface="Times New Roman" panose="02020603050405020304" pitchFamily="18" charset="0"/>
                        </a:rPr>
                        <a:t>171</a:t>
                      </a:r>
                      <a:endParaRPr lang="en-MY" sz="1400" baseline="0" dirty="0">
                        <a:effectLst/>
                        <a:latin typeface="Times New Roman" panose="02020603050405020304" pitchFamily="18" charset="0"/>
                        <a:ea typeface="Calibri"/>
                        <a:cs typeface="Times New Roman"/>
                      </a:endParaRPr>
                    </a:p>
                  </a:txBody>
                  <a:tcPr marL="68580" marR="68580" marT="0" marB="0" anchor="b"/>
                </a:tc>
              </a:tr>
              <a:tr h="340778">
                <a:tc>
                  <a:txBody>
                    <a:bodyPr/>
                    <a:lstStyle/>
                    <a:p>
                      <a:pPr marL="0" marR="0">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r>
              <a:tr h="340778">
                <a:tc>
                  <a:txBody>
                    <a:bodyPr/>
                    <a:lstStyle/>
                    <a:p>
                      <a:pPr marL="0" marR="0">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a:effectLst/>
                        <a:latin typeface="Calibri"/>
                        <a:ea typeface="Calibri"/>
                        <a:cs typeface="Times New Roman"/>
                      </a:endParaRPr>
                    </a:p>
                  </a:txBody>
                  <a:tcPr marL="68580" marR="68580" marT="0" marB="0" anchor="b"/>
                </a:tc>
                <a:tc>
                  <a:txBody>
                    <a:bodyPr/>
                    <a:lstStyle/>
                    <a:p>
                      <a:pPr marL="0" marR="0" algn="r">
                        <a:lnSpc>
                          <a:spcPct val="115000"/>
                        </a:lnSpc>
                        <a:spcBef>
                          <a:spcPts val="0"/>
                        </a:spcBef>
                        <a:spcAft>
                          <a:spcPts val="0"/>
                        </a:spcAft>
                      </a:pPr>
                      <a:endParaRPr lang="en-MY" sz="1100" dirty="0">
                        <a:effectLst/>
                        <a:latin typeface="Calibri"/>
                        <a:ea typeface="Calibri"/>
                        <a:cs typeface="Times New Roman"/>
                      </a:endParaRPr>
                    </a:p>
                  </a:txBody>
                  <a:tcPr marL="68580" marR="68580" marT="0" marB="0" anchor="b"/>
                </a:tc>
              </a:tr>
            </a:tbl>
          </a:graphicData>
        </a:graphic>
      </p:graphicFrame>
      <p:sp>
        <p:nvSpPr>
          <p:cNvPr id="3" name="Rectangle 2"/>
          <p:cNvSpPr/>
          <p:nvPr/>
        </p:nvSpPr>
        <p:spPr>
          <a:xfrm>
            <a:off x="685800" y="5181600"/>
            <a:ext cx="7772400" cy="923330"/>
          </a:xfrm>
          <a:prstGeom prst="rect">
            <a:avLst/>
          </a:prstGeom>
        </p:spPr>
        <p:txBody>
          <a:bodyPr wrap="square">
            <a:spAutoFit/>
          </a:bodyPr>
          <a:lstStyle/>
          <a:p>
            <a:r>
              <a:rPr lang="en-MY" dirty="0">
                <a:latin typeface="Times New Roman" panose="02020603050405020304" pitchFamily="18" charset="0"/>
                <a:cs typeface="Times New Roman" panose="02020603050405020304" pitchFamily="18" charset="0"/>
              </a:rPr>
              <a:t>Note that the radial speed multiplier </a:t>
            </a:r>
            <a:r>
              <a:rPr lang="en-MY" dirty="0" smtClean="0">
                <a:latin typeface="Times New Roman" panose="02020603050405020304" pitchFamily="18" charset="0"/>
                <a:cs typeface="Times New Roman" panose="02020603050405020304" pitchFamily="18" charset="0"/>
              </a:rPr>
              <a:t>(</a:t>
            </a:r>
            <a:r>
              <a:rPr lang="en-MY" dirty="0" err="1" smtClean="0">
                <a:latin typeface="Times New Roman" panose="02020603050405020304" pitchFamily="18" charset="0"/>
                <a:cs typeface="Times New Roman" panose="02020603050405020304" pitchFamily="18" charset="0"/>
              </a:rPr>
              <a:t>z</a:t>
            </a:r>
            <a:r>
              <a:rPr lang="en-MY" baseline="-25000" dirty="0" err="1" smtClean="0">
                <a:latin typeface="Times New Roman" panose="02020603050405020304" pitchFamily="18" charset="0"/>
                <a:cs typeface="Times New Roman" panose="02020603050405020304" pitchFamily="18" charset="0"/>
              </a:rPr>
              <a:t>f</a:t>
            </a:r>
            <a:r>
              <a:rPr lang="en-MY" dirty="0" smtClean="0">
                <a:latin typeface="Times New Roman" panose="02020603050405020304" pitchFamily="18" charset="0"/>
                <a:cs typeface="Times New Roman" panose="02020603050405020304" pitchFamily="18" charset="0"/>
              </a:rPr>
              <a:t>/</a:t>
            </a:r>
            <a:r>
              <a:rPr lang="en-MY" dirty="0" err="1" smtClean="0">
                <a:latin typeface="Times New Roman" panose="02020603050405020304" pitchFamily="18" charset="0"/>
                <a:cs typeface="Times New Roman" panose="02020603050405020304" pitchFamily="18" charset="0"/>
              </a:rPr>
              <a:t>r</a:t>
            </a:r>
            <a:r>
              <a:rPr lang="en-MY" baseline="-25000" dirty="0" err="1" smtClean="0">
                <a:latin typeface="Times New Roman" panose="02020603050405020304" pitchFamily="18" charset="0"/>
                <a:cs typeface="Times New Roman" panose="02020603050405020304" pitchFamily="18" charset="0"/>
              </a:rPr>
              <a:t>p</a:t>
            </a:r>
            <a:r>
              <a:rPr lang="en-MY" dirty="0" smtClean="0">
                <a:latin typeface="Times New Roman" panose="02020603050405020304" pitchFamily="18" charset="0"/>
                <a:cs typeface="Times New Roman" panose="02020603050405020304" pitchFamily="18" charset="0"/>
              </a:rPr>
              <a:t>) becomes </a:t>
            </a:r>
            <a:r>
              <a:rPr lang="en-MY" dirty="0">
                <a:latin typeface="Times New Roman" panose="02020603050405020304" pitchFamily="18" charset="0"/>
                <a:cs typeface="Times New Roman" panose="02020603050405020304" pitchFamily="18" charset="0"/>
              </a:rPr>
              <a:t>very large if the current sheet gets close to the axis, particularly in the case of </a:t>
            </a:r>
            <a:r>
              <a:rPr lang="en-MY" dirty="0" err="1">
                <a:latin typeface="Times New Roman" panose="02020603050405020304" pitchFamily="18" charset="0"/>
                <a:cs typeface="Times New Roman" panose="02020603050405020304" pitchFamily="18" charset="0"/>
              </a:rPr>
              <a:t>radiatively</a:t>
            </a:r>
            <a:r>
              <a:rPr lang="en-MY" dirty="0">
                <a:latin typeface="Times New Roman" panose="02020603050405020304" pitchFamily="18" charset="0"/>
                <a:cs typeface="Times New Roman" panose="02020603050405020304" pitchFamily="18" charset="0"/>
              </a:rPr>
              <a:t> enhanced  </a:t>
            </a:r>
            <a:r>
              <a:rPr lang="en-MY" dirty="0" smtClean="0">
                <a:latin typeface="Times New Roman" panose="02020603050405020304" pitchFamily="18" charset="0"/>
                <a:cs typeface="Times New Roman" panose="02020603050405020304" pitchFamily="18" charset="0"/>
              </a:rPr>
              <a:t>pinches, when </a:t>
            </a:r>
            <a:r>
              <a:rPr lang="en-MY" dirty="0" err="1" smtClean="0">
                <a:latin typeface="Times New Roman" panose="02020603050405020304" pitchFamily="18" charset="0"/>
                <a:cs typeface="Times New Roman" panose="02020603050405020304" pitchFamily="18" charset="0"/>
              </a:rPr>
              <a:t>r</a:t>
            </a:r>
            <a:r>
              <a:rPr lang="en-MY" baseline="-25000" dirty="0" err="1" smtClean="0">
                <a:latin typeface="Times New Roman" panose="02020603050405020304" pitchFamily="18" charset="0"/>
                <a:cs typeface="Times New Roman" panose="02020603050405020304" pitchFamily="18" charset="0"/>
              </a:rPr>
              <a:t>p</a:t>
            </a:r>
            <a:r>
              <a:rPr lang="en-MY" dirty="0" smtClean="0">
                <a:latin typeface="Times New Roman" panose="02020603050405020304" pitchFamily="18" charset="0"/>
                <a:cs typeface="Times New Roman" panose="02020603050405020304" pitchFamily="18" charset="0"/>
              </a:rPr>
              <a:t> can become even 0.01 of the typical </a:t>
            </a:r>
            <a:r>
              <a:rPr lang="en-MY" dirty="0" err="1" smtClean="0">
                <a:latin typeface="Times New Roman" panose="02020603050405020304" pitchFamily="18" charset="0"/>
                <a:cs typeface="Times New Roman" panose="02020603050405020304" pitchFamily="18" charset="0"/>
              </a:rPr>
              <a:t>r</a:t>
            </a:r>
            <a:r>
              <a:rPr lang="en-MY" baseline="-25000" dirty="0" err="1" smtClean="0">
                <a:latin typeface="Times New Roman" panose="02020603050405020304" pitchFamily="18" charset="0"/>
                <a:cs typeface="Times New Roman" panose="02020603050405020304" pitchFamily="18" charset="0"/>
              </a:rPr>
              <a:t>p</a:t>
            </a:r>
            <a:r>
              <a:rPr lang="en-MY" dirty="0" smtClean="0">
                <a:latin typeface="Times New Roman" panose="02020603050405020304" pitchFamily="18" charset="0"/>
                <a:cs typeface="Times New Roman" panose="02020603050405020304" pitchFamily="18" charset="0"/>
              </a:rPr>
              <a:t>. </a:t>
            </a:r>
            <a:endParaRPr lang="en-MY"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8222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b="1" dirty="0"/>
              <a:t> </a:t>
            </a:r>
            <a:r>
              <a:rPr lang="en-MY" dirty="0"/>
              <a:t/>
            </a:r>
            <a:br>
              <a:rPr lang="en-MY" dirty="0"/>
            </a:br>
            <a:r>
              <a:rPr lang="en-MY" b="1" dirty="0"/>
              <a:t>Effect of thermodynamics and radiation</a:t>
            </a:r>
            <a:r>
              <a:rPr lang="en-MY" dirty="0"/>
              <a:t/>
            </a:r>
            <a:br>
              <a:rPr lang="en-MY" dirty="0"/>
            </a:br>
            <a:endParaRPr lang="en-MY" dirty="0"/>
          </a:p>
        </p:txBody>
      </p:sp>
      <p:sp>
        <p:nvSpPr>
          <p:cNvPr id="3" name="Content Placeholder 2"/>
          <p:cNvSpPr>
            <a:spLocks noGrp="1"/>
          </p:cNvSpPr>
          <p:nvPr>
            <p:ph idx="1"/>
          </p:nvPr>
        </p:nvSpPr>
        <p:spPr/>
        <p:txBody>
          <a:bodyPr>
            <a:normAutofit fontScale="85000" lnSpcReduction="20000"/>
          </a:bodyPr>
          <a:lstStyle/>
          <a:p>
            <a:r>
              <a:rPr lang="en-MY" dirty="0"/>
              <a:t>The effects of thermodynamics and radiation are more easily discussed firstly in terms of the effects on the dynamics, which in turn affect the current and voltage traces, through the dynamics.</a:t>
            </a:r>
          </a:p>
          <a:p>
            <a:r>
              <a:rPr lang="en-MY" dirty="0"/>
              <a:t>In a gas (plasma) which is being heated to high temperatures, the dissociation and ionisation adds to the degrees of freedom of the gas. This changes the compressibility of the plasma and affects the dynamics. This effect may be summed up by the specific heat ratio (SHR) g. The shock speed in our code is affected through the value of g in the following shock speed equation.</a:t>
            </a:r>
          </a:p>
          <a:p>
            <a:endParaRPr lang="en-MY" dirty="0"/>
          </a:p>
        </p:txBody>
      </p:sp>
    </p:spTree>
    <p:extLst>
      <p:ext uri="{BB962C8B-B14F-4D97-AF65-F5344CB8AC3E}">
        <p14:creationId xmlns:p14="http://schemas.microsoft.com/office/powerpoint/2010/main" val="753877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Radial shock speed equation</a:t>
            </a:r>
            <a:endParaRPr lang="en-MY"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9800" y="1676400"/>
            <a:ext cx="4481867" cy="1243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524000" y="3352800"/>
            <a:ext cx="5638800" cy="1846659"/>
          </a:xfrm>
          <a:prstGeom prst="rect">
            <a:avLst/>
          </a:prstGeom>
        </p:spPr>
        <p:txBody>
          <a:bodyPr wrap="square">
            <a:spAutoFit/>
          </a:bodyPr>
          <a:lstStyle/>
          <a:p>
            <a:pPr hangingPunct="0"/>
            <a:endParaRPr lang="en-US" dirty="0" smtClean="0"/>
          </a:p>
          <a:p>
            <a:pPr hangingPunct="0"/>
            <a:r>
              <a:rPr lang="en-US" sz="3200" dirty="0" smtClean="0">
                <a:latin typeface="Times New Roman" panose="02020603050405020304" pitchFamily="18" charset="0"/>
                <a:cs typeface="Times New Roman" panose="02020603050405020304" pitchFamily="18" charset="0"/>
              </a:rPr>
              <a:t>Thermodynamics is accounted for through the specific heat ratio </a:t>
            </a:r>
            <a:r>
              <a:rPr lang="en-US" sz="3200" dirty="0" smtClean="0">
                <a:latin typeface="Symbol" panose="05050102010706020507" pitchFamily="18" charset="2"/>
                <a:cs typeface="Times New Roman" panose="02020603050405020304" pitchFamily="18" charset="0"/>
              </a:rPr>
              <a:t>g</a:t>
            </a:r>
            <a:r>
              <a:rPr lang="en-US" sz="3200" dirty="0" smtClean="0">
                <a:latin typeface="Times New Roman" panose="02020603050405020304" pitchFamily="18" charset="0"/>
                <a:cs typeface="Times New Roman" panose="02020603050405020304" pitchFamily="18" charset="0"/>
              </a:rPr>
              <a:t> in this equation</a:t>
            </a:r>
            <a:endParaRPr lang="en-MY"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35529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sz="2700" dirty="0"/>
              <a:t>The effect of radiation is coupled into the pinch phase piston dynamics by the following equation:</a:t>
            </a:r>
            <a:r>
              <a:rPr lang="en-MY" dirty="0"/>
              <a:t/>
            </a:r>
            <a:br>
              <a:rPr lang="en-MY" dirty="0"/>
            </a:br>
            <a:endParaRPr lang="en-MY"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1600200"/>
            <a:ext cx="5735923" cy="16295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09600" y="3429000"/>
            <a:ext cx="7772400" cy="1477328"/>
          </a:xfrm>
          <a:prstGeom prst="rect">
            <a:avLst/>
          </a:prstGeom>
        </p:spPr>
        <p:txBody>
          <a:bodyPr wrap="square">
            <a:spAutoFit/>
          </a:bodyPr>
          <a:lstStyle/>
          <a:p>
            <a:pPr hangingPunct="0"/>
            <a:r>
              <a:rPr lang="en-US" dirty="0">
                <a:latin typeface="Times New Roman" panose="02020603050405020304" pitchFamily="18" charset="0"/>
                <a:cs typeface="Times New Roman" panose="02020603050405020304" pitchFamily="18" charset="0"/>
              </a:rPr>
              <a:t>where </a:t>
            </a:r>
            <a:r>
              <a:rPr lang="en-US" i="1" dirty="0" err="1">
                <a:latin typeface="Times New Roman" panose="02020603050405020304" pitchFamily="18" charset="0"/>
                <a:cs typeface="Times New Roman" panose="02020603050405020304" pitchFamily="18" charset="0"/>
              </a:rPr>
              <a:t>dQ</a:t>
            </a:r>
            <a:r>
              <a:rPr lang="en-US"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dt</a:t>
            </a:r>
            <a:r>
              <a:rPr lang="en-US" dirty="0">
                <a:latin typeface="Times New Roman" panose="02020603050405020304" pitchFamily="18" charset="0"/>
                <a:cs typeface="Times New Roman" panose="02020603050405020304" pitchFamily="18" charset="0"/>
              </a:rPr>
              <a:t> is the total power gain/loss of the plasma column. In the standard code, joule heating (adding a positive component to </a:t>
            </a:r>
            <a:r>
              <a:rPr lang="en-US" dirty="0" err="1">
                <a:latin typeface="Times New Roman" panose="02020603050405020304" pitchFamily="18" charset="0"/>
                <a:cs typeface="Times New Roman" panose="02020603050405020304" pitchFamily="18" charset="0"/>
              </a:rPr>
              <a:t>dQ</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dt</a:t>
            </a:r>
            <a:r>
              <a:rPr lang="en-US" dirty="0">
                <a:latin typeface="Times New Roman" panose="02020603050405020304" pitchFamily="18" charset="0"/>
                <a:cs typeface="Times New Roman" panose="02020603050405020304" pitchFamily="18" charset="0"/>
              </a:rPr>
              <a:t>), bremsstrahlung, line and recombination radiation (adding negative components to </a:t>
            </a:r>
            <a:r>
              <a:rPr lang="en-US" dirty="0" err="1">
                <a:latin typeface="Times New Roman" panose="02020603050405020304" pitchFamily="18" charset="0"/>
                <a:cs typeface="Times New Roman" panose="02020603050405020304" pitchFamily="18" charset="0"/>
              </a:rPr>
              <a:t>dQ</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dt</a:t>
            </a:r>
            <a:r>
              <a:rPr lang="en-US" dirty="0">
                <a:latin typeface="Times New Roman" panose="02020603050405020304" pitchFamily="18" charset="0"/>
                <a:cs typeface="Times New Roman" panose="02020603050405020304" pitchFamily="18" charset="0"/>
              </a:rPr>
              <a:t>) are incorporated into </a:t>
            </a:r>
            <a:r>
              <a:rPr lang="en-US" i="1" dirty="0" err="1">
                <a:latin typeface="Times New Roman" panose="02020603050405020304" pitchFamily="18" charset="0"/>
                <a:cs typeface="Times New Roman" panose="02020603050405020304" pitchFamily="18" charset="0"/>
              </a:rPr>
              <a:t>dQ</a:t>
            </a:r>
            <a:r>
              <a:rPr lang="en-US"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dt</a:t>
            </a:r>
            <a:r>
              <a:rPr lang="en-US" dirty="0" err="1">
                <a:latin typeface="Times New Roman" panose="02020603050405020304" pitchFamily="18" charset="0"/>
                <a:cs typeface="Times New Roman" panose="02020603050405020304" pitchFamily="18" charset="0"/>
              </a:rPr>
              <a:t>.</a:t>
            </a:r>
            <a:endParaRPr lang="en-MY" dirty="0">
              <a:latin typeface="Times New Roman" panose="02020603050405020304" pitchFamily="18" charset="0"/>
              <a:cs typeface="Times New Roman" panose="02020603050405020304" pitchFamily="18" charset="0"/>
            </a:endParaRPr>
          </a:p>
          <a:p>
            <a:pPr hangingPunct="0"/>
            <a:r>
              <a:rPr lang="en-US" dirty="0"/>
              <a:t> </a:t>
            </a:r>
            <a:endParaRPr lang="en-MY" dirty="0"/>
          </a:p>
        </p:txBody>
      </p:sp>
    </p:spTree>
    <p:extLst>
      <p:ext uri="{BB962C8B-B14F-4D97-AF65-F5344CB8AC3E}">
        <p14:creationId xmlns:p14="http://schemas.microsoft.com/office/powerpoint/2010/main" val="861338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Radiation-coupled dynamics</a:t>
            </a:r>
            <a:endParaRPr lang="en-MY" dirty="0"/>
          </a:p>
        </p:txBody>
      </p:sp>
      <p:sp>
        <p:nvSpPr>
          <p:cNvPr id="3" name="Content Placeholder 2"/>
          <p:cNvSpPr>
            <a:spLocks noGrp="1"/>
          </p:cNvSpPr>
          <p:nvPr>
            <p:ph idx="1"/>
          </p:nvPr>
        </p:nvSpPr>
        <p:spPr/>
        <p:txBody>
          <a:bodyPr>
            <a:normAutofit fontScale="85000" lnSpcReduction="20000"/>
          </a:bodyPr>
          <a:lstStyle/>
          <a:p>
            <a:pPr hangingPunct="0"/>
            <a:r>
              <a:rPr lang="en-US" dirty="0"/>
              <a:t>By this coupling of radiation into the dynamics equation, if, for example, the radiation loss </a:t>
            </a:r>
            <a:r>
              <a:rPr lang="en-US" i="1" dirty="0" err="1"/>
              <a:t>dQ</a:t>
            </a:r>
            <a:r>
              <a:rPr lang="en-US" dirty="0"/>
              <a:t>/</a:t>
            </a:r>
            <a:r>
              <a:rPr lang="en-US" i="1" dirty="0" err="1"/>
              <a:t>dt</a:t>
            </a:r>
            <a:r>
              <a:rPr lang="en-US" dirty="0"/>
              <a:t> is severe, this would lead to a large value of </a:t>
            </a:r>
            <a:r>
              <a:rPr lang="en-US" i="1" dirty="0" err="1"/>
              <a:t>dr</a:t>
            </a:r>
            <a:r>
              <a:rPr lang="en-US" i="1" baseline="-25000" dirty="0" err="1"/>
              <a:t>p</a:t>
            </a:r>
            <a:r>
              <a:rPr lang="en-US" dirty="0"/>
              <a:t>/</a:t>
            </a:r>
            <a:r>
              <a:rPr lang="en-US" i="1" dirty="0" err="1"/>
              <a:t>dt</a:t>
            </a:r>
            <a:r>
              <a:rPr lang="en-US" dirty="0"/>
              <a:t> inwards.  In the extreme case, this leads to radiation collapse [51], with </a:t>
            </a:r>
            <a:r>
              <a:rPr lang="en-US" i="1" dirty="0" err="1"/>
              <a:t>r</a:t>
            </a:r>
            <a:r>
              <a:rPr lang="en-US" i="1" baseline="-25000" dirty="0" err="1"/>
              <a:t>p</a:t>
            </a:r>
            <a:r>
              <a:rPr lang="en-US" dirty="0"/>
              <a:t> going rapidly to such small values that the plasma becomes opaque to the outgoing radiation, thus stopping the radiation loss.  </a:t>
            </a:r>
            <a:endParaRPr lang="en-MY" dirty="0"/>
          </a:p>
          <a:p>
            <a:pPr hangingPunct="0"/>
            <a:r>
              <a:rPr lang="en-US" dirty="0"/>
              <a:t>This radiation collapse occurs at a critical current of 1.6 MA (the Pease-</a:t>
            </a:r>
            <a:r>
              <a:rPr lang="en-US" dirty="0" err="1"/>
              <a:t>Braginski</a:t>
            </a:r>
            <a:r>
              <a:rPr lang="en-US" dirty="0"/>
              <a:t> current) for deuterium [144,</a:t>
            </a:r>
            <a:r>
              <a:rPr lang="en-US" u="sng" dirty="0"/>
              <a:t> </a:t>
            </a:r>
            <a:r>
              <a:rPr lang="en-US" dirty="0"/>
              <a:t>145].  For gases such as Ne or </a:t>
            </a:r>
            <a:r>
              <a:rPr lang="en-US" dirty="0" err="1"/>
              <a:t>Ar</a:t>
            </a:r>
            <a:r>
              <a:rPr lang="en-US" dirty="0"/>
              <a:t>, because of intense line radiation, the critical current is reduced to even below 100 kA, depending on the plasma temperature [51,</a:t>
            </a:r>
            <a:r>
              <a:rPr lang="en-US" u="sng" dirty="0"/>
              <a:t> </a:t>
            </a:r>
            <a:r>
              <a:rPr lang="en-US" dirty="0"/>
              <a:t>146]. </a:t>
            </a:r>
            <a:endParaRPr lang="en-MY" dirty="0"/>
          </a:p>
          <a:p>
            <a:endParaRPr lang="en-MY" dirty="0"/>
          </a:p>
        </p:txBody>
      </p:sp>
    </p:spTree>
    <p:extLst>
      <p:ext uri="{BB962C8B-B14F-4D97-AF65-F5344CB8AC3E}">
        <p14:creationId xmlns:p14="http://schemas.microsoft.com/office/powerpoint/2010/main" val="1971324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a:t>
            </a:r>
            <a:endParaRPr lang="en-MY" dirty="0"/>
          </a:p>
        </p:txBody>
      </p:sp>
      <p:sp>
        <p:nvSpPr>
          <p:cNvPr id="3" name="Content Placeholder 2"/>
          <p:cNvSpPr>
            <a:spLocks noGrp="1"/>
          </p:cNvSpPr>
          <p:nvPr>
            <p:ph idx="1"/>
          </p:nvPr>
        </p:nvSpPr>
        <p:spPr/>
        <p:txBody>
          <a:bodyPr>
            <a:normAutofit fontScale="55000" lnSpcReduction="20000"/>
          </a:bodyPr>
          <a:lstStyle/>
          <a:p>
            <a:r>
              <a:rPr lang="en-AU" dirty="0"/>
              <a:t>A capacitor bank discharges a </a:t>
            </a:r>
            <a:r>
              <a:rPr lang="en-AU" dirty="0" smtClean="0"/>
              <a:t>sinusoidal current, </a:t>
            </a:r>
            <a:r>
              <a:rPr lang="en-AU" dirty="0"/>
              <a:t>lightly damped by unavoidable circuit resistance. </a:t>
            </a:r>
            <a:endParaRPr lang="en-AU" dirty="0" smtClean="0"/>
          </a:p>
          <a:p>
            <a:r>
              <a:rPr lang="en-AU" dirty="0" smtClean="0"/>
              <a:t>When </a:t>
            </a:r>
            <a:r>
              <a:rPr lang="en-AU" dirty="0"/>
              <a:t>powering a plasma </a:t>
            </a:r>
            <a:r>
              <a:rPr lang="en-AU" dirty="0" smtClean="0"/>
              <a:t>focus PF, </a:t>
            </a:r>
            <a:r>
              <a:rPr lang="en-AU" dirty="0"/>
              <a:t>the current waveform is further damped by the axial motion typically during the rising part of the current. </a:t>
            </a:r>
            <a:endParaRPr lang="en-AU" dirty="0" smtClean="0"/>
          </a:p>
          <a:p>
            <a:r>
              <a:rPr lang="en-AU" dirty="0" smtClean="0"/>
              <a:t>The </a:t>
            </a:r>
            <a:r>
              <a:rPr lang="en-AU" dirty="0"/>
              <a:t>radial phase, with severe rate of change of inductance due to a rapidly collapsing current sheet to small radius, is so severely damped over a short period near the current peak that the waveform </a:t>
            </a:r>
            <a:r>
              <a:rPr lang="en-AU" dirty="0" smtClean="0"/>
              <a:t>shows the  </a:t>
            </a:r>
            <a:r>
              <a:rPr lang="en-AU" dirty="0"/>
              <a:t>signature current </a:t>
            </a:r>
            <a:r>
              <a:rPr lang="en-AU" dirty="0" smtClean="0"/>
              <a:t>dip.</a:t>
            </a:r>
          </a:p>
          <a:p>
            <a:r>
              <a:rPr lang="en-AU" dirty="0" smtClean="0"/>
              <a:t>Corresponding </a:t>
            </a:r>
            <a:r>
              <a:rPr lang="en-AU" dirty="0"/>
              <a:t>to the inductively-caused current dip is a sharp voltage spike </a:t>
            </a:r>
            <a:r>
              <a:rPr lang="en-AU" dirty="0" smtClean="0"/>
              <a:t>which rises </a:t>
            </a:r>
            <a:r>
              <a:rPr lang="en-AU" dirty="0"/>
              <a:t>to a peak value </a:t>
            </a:r>
            <a:r>
              <a:rPr lang="en-AU" dirty="0" smtClean="0"/>
              <a:t>greater than the charging voltage. </a:t>
            </a:r>
          </a:p>
          <a:p>
            <a:r>
              <a:rPr lang="en-AU" dirty="0" smtClean="0"/>
              <a:t>These </a:t>
            </a:r>
            <a:r>
              <a:rPr lang="en-AU" dirty="0"/>
              <a:t>features are adequately described by circuit equations coupled to appropriate equations of motion. </a:t>
            </a:r>
            <a:endParaRPr lang="en-AU" dirty="0" smtClean="0"/>
          </a:p>
          <a:p>
            <a:r>
              <a:rPr lang="en-AU" dirty="0" smtClean="0"/>
              <a:t>The </a:t>
            </a:r>
            <a:r>
              <a:rPr lang="en-AU" dirty="0"/>
              <a:t>loading effect of different gases due to differences in mass, differences in compressibility and differences in radiation also produces differences in the current </a:t>
            </a:r>
            <a:r>
              <a:rPr lang="en-AU" dirty="0" smtClean="0"/>
              <a:t>and voltage waveforms, </a:t>
            </a:r>
            <a:r>
              <a:rPr lang="en-AU" dirty="0"/>
              <a:t>particularly </a:t>
            </a:r>
            <a:r>
              <a:rPr lang="en-AU" dirty="0" smtClean="0"/>
              <a:t>the </a:t>
            </a:r>
            <a:r>
              <a:rPr lang="en-AU" dirty="0"/>
              <a:t>current </a:t>
            </a:r>
            <a:r>
              <a:rPr lang="en-AU" dirty="0" smtClean="0"/>
              <a:t>dip </a:t>
            </a:r>
            <a:r>
              <a:rPr lang="en-AU" dirty="0"/>
              <a:t>and voltage </a:t>
            </a:r>
            <a:r>
              <a:rPr lang="en-AU" dirty="0" smtClean="0"/>
              <a:t>spike. </a:t>
            </a:r>
          </a:p>
          <a:p>
            <a:r>
              <a:rPr lang="en-AU" dirty="0" smtClean="0"/>
              <a:t>These </a:t>
            </a:r>
            <a:r>
              <a:rPr lang="en-AU" dirty="0"/>
              <a:t>differences could be subtle or dramatic, as are demonstrated in this paper.</a:t>
            </a:r>
            <a:endParaRPr lang="en-MY" dirty="0"/>
          </a:p>
          <a:p>
            <a:endParaRPr lang="en-MY" dirty="0"/>
          </a:p>
        </p:txBody>
      </p:sp>
    </p:spTree>
    <p:extLst>
      <p:ext uri="{BB962C8B-B14F-4D97-AF65-F5344CB8AC3E}">
        <p14:creationId xmlns:p14="http://schemas.microsoft.com/office/powerpoint/2010/main" val="1248965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smtClean="0"/>
              <a:t>The </a:t>
            </a:r>
            <a:r>
              <a:rPr lang="en-MY" dirty="0"/>
              <a:t>effects of thermodynamics on the dynamics</a:t>
            </a:r>
          </a:p>
        </p:txBody>
      </p:sp>
      <p:sp>
        <p:nvSpPr>
          <p:cNvPr id="3" name="Content Placeholder 2"/>
          <p:cNvSpPr>
            <a:spLocks noGrp="1"/>
          </p:cNvSpPr>
          <p:nvPr>
            <p:ph idx="1"/>
          </p:nvPr>
        </p:nvSpPr>
        <p:spPr/>
        <p:txBody>
          <a:bodyPr>
            <a:normAutofit fontScale="70000" lnSpcReduction="20000"/>
          </a:bodyPr>
          <a:lstStyle/>
          <a:p>
            <a:r>
              <a:rPr lang="en-MY" dirty="0"/>
              <a:t>The code is run with neon parameters except that the value of g is fixed at  g=5/3 (as though neon plasma were a perfect gas through all its range of temperature during axial and radial phases) and effective charge </a:t>
            </a:r>
            <a:r>
              <a:rPr lang="en-MY" dirty="0" err="1"/>
              <a:t>z</a:t>
            </a:r>
            <a:r>
              <a:rPr lang="en-MY" baseline="-25000" dirty="0" err="1"/>
              <a:t>eff</a:t>
            </a:r>
            <a:r>
              <a:rPr lang="en-MY" dirty="0"/>
              <a:t> of  0. Results are recorded. Under these conditions, radiation is negligible. (See trace 1; no thermodynamics and no radiation)</a:t>
            </a:r>
          </a:p>
          <a:p>
            <a:r>
              <a:rPr lang="en-MY" dirty="0"/>
              <a:t>The code is run again with everything the same as the earlier step, except that the values of g and </a:t>
            </a:r>
            <a:r>
              <a:rPr lang="en-MY" dirty="0" err="1"/>
              <a:t>z</a:t>
            </a:r>
            <a:r>
              <a:rPr lang="en-MY" baseline="-25000" dirty="0" err="1"/>
              <a:t>eff</a:t>
            </a:r>
            <a:r>
              <a:rPr lang="en-MY" dirty="0"/>
              <a:t> are calculated as they vary with temperature. For this step the code is modified so no radiation is emitted. (See trace 2; with thermodynamics but no radiation).</a:t>
            </a:r>
          </a:p>
          <a:p>
            <a:r>
              <a:rPr lang="en-MY" dirty="0"/>
              <a:t>Finally the code is restored back to its standard form, with properly calculated values of g and radiation and also radiation absorption. (See trace 3; with thermodynamics and radiation).</a:t>
            </a:r>
          </a:p>
          <a:p>
            <a:endParaRPr lang="en-MY" dirty="0"/>
          </a:p>
        </p:txBody>
      </p:sp>
    </p:spTree>
    <p:extLst>
      <p:ext uri="{BB962C8B-B14F-4D97-AF65-F5344CB8AC3E}">
        <p14:creationId xmlns:p14="http://schemas.microsoft.com/office/powerpoint/2010/main" val="310655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MY" sz="2400" dirty="0"/>
              <a:t>Results </a:t>
            </a:r>
            <a:r>
              <a:rPr lang="en-MY" sz="2400" dirty="0" smtClean="0"/>
              <a:t>(Neon) show </a:t>
            </a:r>
            <a:r>
              <a:rPr lang="en-MY" sz="2400" dirty="0"/>
              <a:t>effects of thermodynamics and radiation </a:t>
            </a:r>
            <a:r>
              <a:rPr lang="en-MY" sz="2700" dirty="0" smtClean="0"/>
              <a:t/>
            </a:r>
            <a:br>
              <a:rPr lang="en-MY" sz="2700" dirty="0" smtClean="0"/>
            </a:br>
            <a:r>
              <a:rPr lang="en-MY" sz="2000" dirty="0" smtClean="0"/>
              <a:t>(traces 1= no thermodynamics </a:t>
            </a:r>
            <a:r>
              <a:rPr lang="en-MY" sz="2000" dirty="0" err="1" smtClean="0"/>
              <a:t>ie</a:t>
            </a:r>
            <a:r>
              <a:rPr lang="en-MY" sz="2000" dirty="0" smtClean="0"/>
              <a:t> treated as perfect gas; </a:t>
            </a:r>
            <a:br>
              <a:rPr lang="en-MY" sz="2000" dirty="0" smtClean="0"/>
            </a:br>
            <a:r>
              <a:rPr lang="en-MY" sz="2000" dirty="0" smtClean="0"/>
              <a:t>2 = with thermodynamics, no radiation, </a:t>
            </a:r>
            <a:br>
              <a:rPr lang="en-MY" sz="2000" dirty="0" smtClean="0"/>
            </a:br>
            <a:r>
              <a:rPr lang="en-MY" sz="2000" dirty="0"/>
              <a:t>	</a:t>
            </a:r>
            <a:r>
              <a:rPr lang="en-MY" sz="2000" dirty="0" smtClean="0"/>
              <a:t>	      3 = actual </a:t>
            </a:r>
            <a:r>
              <a:rPr lang="en-MY" sz="2000" dirty="0" err="1" smtClean="0"/>
              <a:t>ie</a:t>
            </a:r>
            <a:r>
              <a:rPr lang="en-MY" sz="2000" dirty="0" smtClean="0"/>
              <a:t> with thermodynamics and radiation)</a:t>
            </a:r>
            <a:r>
              <a:rPr lang="en-MY" sz="2700" dirty="0" smtClean="0"/>
              <a:t> </a:t>
            </a:r>
            <a:br>
              <a:rPr lang="en-MY" sz="2700" dirty="0" smtClean="0"/>
            </a:br>
            <a:r>
              <a:rPr lang="en-MY" sz="2200" dirty="0" smtClean="0"/>
              <a:t>Effects </a:t>
            </a:r>
            <a:r>
              <a:rPr lang="en-MY" sz="2200" dirty="0"/>
              <a:t>of thermodynamics are subtle, effects of radiation are significant</a:t>
            </a:r>
            <a:r>
              <a:rPr lang="en-MY" sz="2200" dirty="0" smtClean="0"/>
              <a:t>.</a:t>
            </a:r>
            <a:r>
              <a:rPr lang="en-MY" sz="2200" dirty="0"/>
              <a:t/>
            </a:r>
            <a:br>
              <a:rPr lang="en-MY" sz="2200" dirty="0"/>
            </a:br>
            <a:endParaRPr lang="en-MY" sz="22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2209800"/>
            <a:ext cx="6590347" cy="4163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1647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sz="2700" dirty="0" smtClean="0"/>
              <a:t>A more </a:t>
            </a:r>
            <a:r>
              <a:rPr lang="en-AU" sz="2700" dirty="0"/>
              <a:t>dramatic </a:t>
            </a:r>
            <a:r>
              <a:rPr lang="en-AU" sz="2700" dirty="0" smtClean="0"/>
              <a:t>example: </a:t>
            </a:r>
            <a:r>
              <a:rPr lang="en-AU" sz="2700" dirty="0"/>
              <a:t>radiative collapse in </a:t>
            </a:r>
            <a:r>
              <a:rPr lang="en-AU" sz="2700" dirty="0" smtClean="0"/>
              <a:t>Kr, measured </a:t>
            </a:r>
            <a:r>
              <a:rPr lang="en-AU" sz="2700" dirty="0"/>
              <a:t>in the INTI PF on the basis of a current measurement</a:t>
            </a:r>
            <a:r>
              <a:rPr lang="en-MY" dirty="0"/>
              <a:t/>
            </a:r>
            <a:br>
              <a:rPr lang="en-MY" dirty="0"/>
            </a:br>
            <a:endParaRPr lang="en-MY"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33600" y="1295400"/>
            <a:ext cx="4219048" cy="2657143"/>
          </a:xfrm>
          <a:prstGeom prst="rect">
            <a:avLst/>
          </a:prstGeom>
          <a:noFill/>
        </p:spPr>
      </p:pic>
      <p:sp>
        <p:nvSpPr>
          <p:cNvPr id="5" name="Rectangle 4"/>
          <p:cNvSpPr/>
          <p:nvPr/>
        </p:nvSpPr>
        <p:spPr>
          <a:xfrm>
            <a:off x="685800" y="4038600"/>
            <a:ext cx="6858000" cy="1200329"/>
          </a:xfrm>
          <a:prstGeom prst="rect">
            <a:avLst/>
          </a:prstGeom>
        </p:spPr>
        <p:txBody>
          <a:bodyPr wrap="square">
            <a:spAutoFit/>
          </a:bodyPr>
          <a:lstStyle/>
          <a:p>
            <a:r>
              <a:rPr lang="en-US" b="1" dirty="0"/>
              <a:t>Fig 1. </a:t>
            </a:r>
            <a:r>
              <a:rPr lang="en-MY" dirty="0">
                <a:latin typeface="Times New Roman" panose="02020603050405020304" pitchFamily="18" charset="0"/>
                <a:cs typeface="Times New Roman" panose="02020603050405020304" pitchFamily="18" charset="0"/>
              </a:rPr>
              <a:t>Fitting the computed current trace to the measured current trace of INTI PF at 12 kV 0.5 </a:t>
            </a:r>
            <a:r>
              <a:rPr lang="en-MY" dirty="0" err="1">
                <a:latin typeface="Times New Roman" panose="02020603050405020304" pitchFamily="18" charset="0"/>
                <a:cs typeface="Times New Roman" panose="02020603050405020304" pitchFamily="18" charset="0"/>
              </a:rPr>
              <a:t>Torr</a:t>
            </a:r>
            <a:r>
              <a:rPr lang="en-MY" dirty="0">
                <a:latin typeface="Times New Roman" panose="02020603050405020304" pitchFamily="18" charset="0"/>
                <a:cs typeface="Times New Roman" panose="02020603050405020304" pitchFamily="18" charset="0"/>
              </a:rPr>
              <a:t> Kr (shot 631). (Note the two curves have a close fit. Without radiation, the current </a:t>
            </a:r>
            <a:r>
              <a:rPr lang="en-MY" dirty="0" smtClean="0">
                <a:latin typeface="Times New Roman" panose="02020603050405020304" pitchFamily="18" charset="0"/>
                <a:cs typeface="Times New Roman" panose="02020603050405020304" pitchFamily="18" charset="0"/>
              </a:rPr>
              <a:t>(</a:t>
            </a:r>
            <a:r>
              <a:rPr lang="en-MY" dirty="0">
                <a:latin typeface="Times New Roman" panose="02020603050405020304" pitchFamily="18" charset="0"/>
                <a:cs typeface="Times New Roman" panose="02020603050405020304" pitchFamily="18" charset="0"/>
              </a:rPr>
              <a:t>not shown) has a much smaller </a:t>
            </a:r>
            <a:r>
              <a:rPr lang="en-MY" dirty="0" smtClean="0">
                <a:latin typeface="Times New Roman" panose="02020603050405020304" pitchFamily="18" charset="0"/>
                <a:cs typeface="Times New Roman" panose="02020603050405020304" pitchFamily="18" charset="0"/>
              </a:rPr>
              <a:t>dip</a:t>
            </a:r>
            <a:r>
              <a:rPr lang="en-MY"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408869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Expanding the current trace to show the region of the dip</a:t>
            </a:r>
            <a:endParaRPr lang="en-MY"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8666" y="2548896"/>
            <a:ext cx="3266667" cy="2628571"/>
          </a:xfrm>
          <a:prstGeom prst="rect">
            <a:avLst/>
          </a:prstGeom>
          <a:noFill/>
        </p:spPr>
      </p:pic>
      <p:sp>
        <p:nvSpPr>
          <p:cNvPr id="5" name="Rectangle 4"/>
          <p:cNvSpPr/>
          <p:nvPr/>
        </p:nvSpPr>
        <p:spPr>
          <a:xfrm>
            <a:off x="2860441" y="5486400"/>
            <a:ext cx="3467616" cy="369332"/>
          </a:xfrm>
          <a:prstGeom prst="rect">
            <a:avLst/>
          </a:prstGeom>
        </p:spPr>
        <p:txBody>
          <a:bodyPr wrap="none">
            <a:spAutoFit/>
          </a:bodyPr>
          <a:lstStyle/>
          <a:p>
            <a:r>
              <a:rPr lang="en-MY" dirty="0">
                <a:latin typeface="Times New Roman" panose="02020603050405020304" pitchFamily="18" charset="0"/>
                <a:cs typeface="Times New Roman" panose="02020603050405020304" pitchFamily="18" charset="0"/>
              </a:rPr>
              <a:t>Fig 1a Expanded view of the fitting</a:t>
            </a:r>
          </a:p>
        </p:txBody>
      </p:sp>
    </p:spTree>
    <p:extLst>
      <p:ext uri="{BB962C8B-B14F-4D97-AF65-F5344CB8AC3E}">
        <p14:creationId xmlns:p14="http://schemas.microsoft.com/office/powerpoint/2010/main" val="13843026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fitting to the measured current waveform gives the radial trajectory revealing strong radiative collapse to very small radius</a:t>
            </a:r>
            <a:endParaRPr lang="en-MY" sz="2800" dirty="0"/>
          </a:p>
        </p:txBody>
      </p:sp>
      <p:sp>
        <p:nvSpPr>
          <p:cNvPr id="3" name="Content Placeholder 2"/>
          <p:cNvSpPr>
            <a:spLocks noGrp="1"/>
          </p:cNvSpPr>
          <p:nvPr>
            <p:ph idx="1"/>
          </p:nvPr>
        </p:nvSpPr>
        <p:spPr>
          <a:xfrm>
            <a:off x="457200" y="2312443"/>
            <a:ext cx="8229600" cy="3097757"/>
          </a:xfrm>
        </p:spPr>
        <p:txBody>
          <a:bodyPr>
            <a:normAutofit/>
          </a:bodyPr>
          <a:lstStyle/>
          <a:p>
            <a:r>
              <a:rPr lang="en-MY" sz="2400" dirty="0"/>
              <a:t>Having fitted the computed current trace to the measured current trace, the resulting radial  trajectory indicates strong radiative collapse to very small radius, as  shown in the following Figure. The radial trajectory hypothetically without radiation is also computed and shown for comparison. </a:t>
            </a:r>
          </a:p>
        </p:txBody>
      </p:sp>
    </p:spTree>
    <p:extLst>
      <p:ext uri="{BB962C8B-B14F-4D97-AF65-F5344CB8AC3E}">
        <p14:creationId xmlns:p14="http://schemas.microsoft.com/office/powerpoint/2010/main" val="33465666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noAutofit/>
          </a:bodyPr>
          <a:lstStyle/>
          <a:p>
            <a:r>
              <a:rPr lang="en-US" sz="2800" b="1" dirty="0" smtClean="0"/>
              <a:t>Comparing radial trajectory with radiation (purple) and (hypothetically) without radiation (black)</a:t>
            </a:r>
            <a:endParaRPr lang="en-MY" sz="2800" b="1"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7969" y="2311615"/>
            <a:ext cx="5688061" cy="3103133"/>
          </a:xfrm>
          <a:prstGeom prst="rect">
            <a:avLst/>
          </a:prstGeom>
          <a:noFill/>
        </p:spPr>
      </p:pic>
    </p:spTree>
    <p:extLst>
      <p:ext uri="{BB962C8B-B14F-4D97-AF65-F5344CB8AC3E}">
        <p14:creationId xmlns:p14="http://schemas.microsoft.com/office/powerpoint/2010/main" val="15176152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Expanding the time scale to show details of radiative collapse region</a:t>
            </a:r>
            <a:endParaRPr lang="en-MY"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79705" y="2485366"/>
            <a:ext cx="4584589" cy="2755631"/>
          </a:xfrm>
          <a:prstGeom prst="rect">
            <a:avLst/>
          </a:prstGeom>
          <a:noFill/>
          <a:ln>
            <a:noFill/>
          </a:ln>
        </p:spPr>
      </p:pic>
    </p:spTree>
    <p:extLst>
      <p:ext uri="{BB962C8B-B14F-4D97-AF65-F5344CB8AC3E}">
        <p14:creationId xmlns:p14="http://schemas.microsoft.com/office/powerpoint/2010/main" val="807901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From a measured current waveform,  the parameters of the radiative collapse are derived</a:t>
            </a:r>
            <a:r>
              <a:rPr lang="en-US" dirty="0" smtClean="0"/>
              <a:t>.</a:t>
            </a:r>
            <a:endParaRPr lang="en-MY" dirty="0"/>
          </a:p>
        </p:txBody>
      </p:sp>
      <p:sp>
        <p:nvSpPr>
          <p:cNvPr id="3" name="Content Placeholder 2"/>
          <p:cNvSpPr>
            <a:spLocks noGrp="1"/>
          </p:cNvSpPr>
          <p:nvPr>
            <p:ph idx="1"/>
          </p:nvPr>
        </p:nvSpPr>
        <p:spPr/>
        <p:txBody>
          <a:bodyPr>
            <a:normAutofit fontScale="47500" lnSpcReduction="20000"/>
          </a:bodyPr>
          <a:lstStyle/>
          <a:p>
            <a:r>
              <a:rPr lang="en-US" dirty="0"/>
              <a:t>The peak compression region is magnified and shown in the </a:t>
            </a:r>
            <a:r>
              <a:rPr lang="en-US" dirty="0" smtClean="0"/>
              <a:t>above figure. </a:t>
            </a:r>
          </a:p>
          <a:p>
            <a:r>
              <a:rPr lang="en-US" dirty="0" smtClean="0"/>
              <a:t>The </a:t>
            </a:r>
            <a:r>
              <a:rPr lang="en-US" dirty="0"/>
              <a:t>current values are normalized by 145 kA, the </a:t>
            </a:r>
            <a:r>
              <a:rPr lang="en-US" dirty="0" err="1"/>
              <a:t>P</a:t>
            </a:r>
            <a:r>
              <a:rPr lang="en-US" baseline="-25000" dirty="0" err="1"/>
              <a:t>line</a:t>
            </a:r>
            <a:r>
              <a:rPr lang="en-US" dirty="0"/>
              <a:t> is normalized by 3.7x10</a:t>
            </a:r>
            <a:r>
              <a:rPr lang="en-US" baseline="30000" dirty="0"/>
              <a:t>12 </a:t>
            </a:r>
            <a:r>
              <a:rPr lang="en-US" dirty="0"/>
              <a:t>W and the radius ratio </a:t>
            </a:r>
            <a:r>
              <a:rPr lang="en-US" dirty="0" err="1"/>
              <a:t>k</a:t>
            </a:r>
            <a:r>
              <a:rPr lang="en-US" baseline="-25000" dirty="0" err="1"/>
              <a:t>p</a:t>
            </a:r>
            <a:r>
              <a:rPr lang="en-US" dirty="0"/>
              <a:t>=</a:t>
            </a:r>
            <a:r>
              <a:rPr lang="en-US" dirty="0" err="1"/>
              <a:t>r</a:t>
            </a:r>
            <a:r>
              <a:rPr lang="en-US" baseline="-25000" dirty="0" err="1"/>
              <a:t>p</a:t>
            </a:r>
            <a:r>
              <a:rPr lang="en-US" dirty="0"/>
              <a:t>/a  is multiplied by 20. </a:t>
            </a:r>
            <a:endParaRPr lang="en-US" dirty="0" smtClean="0"/>
          </a:p>
          <a:p>
            <a:r>
              <a:rPr lang="en-US" dirty="0" smtClean="0"/>
              <a:t>The </a:t>
            </a:r>
            <a:r>
              <a:rPr lang="en-US" dirty="0"/>
              <a:t>pinch compresses to a radius of 0.0013 cm corresponding to a radius ratio (pinch radius normalized to anode radius) of 0.0014. </a:t>
            </a:r>
            <a:r>
              <a:rPr lang="en-US" dirty="0" smtClean="0"/>
              <a:t>T</a:t>
            </a:r>
          </a:p>
          <a:p>
            <a:r>
              <a:rPr lang="en-US" dirty="0" smtClean="0"/>
              <a:t>The </a:t>
            </a:r>
            <a:r>
              <a:rPr lang="en-US" dirty="0"/>
              <a:t>radiative collapse is ended when plasma </a:t>
            </a:r>
            <a:r>
              <a:rPr lang="en-US" dirty="0" smtClean="0"/>
              <a:t>self-absorption </a:t>
            </a:r>
            <a:r>
              <a:rPr lang="en-US" dirty="0"/>
              <a:t>attenuates the intense line radiation. The rebound of the pinch radius is also evident in Fig 3. </a:t>
            </a:r>
            <a:endParaRPr lang="en-US" dirty="0" smtClean="0"/>
          </a:p>
          <a:p>
            <a:r>
              <a:rPr lang="en-US" dirty="0" smtClean="0"/>
              <a:t>The </a:t>
            </a:r>
            <a:r>
              <a:rPr lang="en-US" dirty="0"/>
              <a:t>line radiation leaving the plasma is also plotted (in normalized unit) to show its correlation to the trajectory in order to show the effect of the radiation on the compression. </a:t>
            </a:r>
            <a:endParaRPr lang="en-US" dirty="0" smtClean="0"/>
          </a:p>
          <a:p>
            <a:r>
              <a:rPr lang="en-US" dirty="0" smtClean="0"/>
              <a:t>This </a:t>
            </a:r>
            <a:r>
              <a:rPr lang="en-US" dirty="0"/>
              <a:t>intense compression, despite the low mass swept in factor of </a:t>
            </a:r>
            <a:r>
              <a:rPr lang="en-US" dirty="0" err="1"/>
              <a:t>f</a:t>
            </a:r>
            <a:r>
              <a:rPr lang="en-US" baseline="-25000" dirty="0" err="1"/>
              <a:t>mr</a:t>
            </a:r>
            <a:r>
              <a:rPr lang="en-US" dirty="0"/>
              <a:t>= 0.11, reaches 3.7 x 10</a:t>
            </a:r>
            <a:r>
              <a:rPr lang="en-US" baseline="30000" dirty="0"/>
              <a:t>26 </a:t>
            </a:r>
            <a:r>
              <a:rPr lang="en-US" dirty="0"/>
              <a:t>ions m</a:t>
            </a:r>
            <a:r>
              <a:rPr lang="en-US" baseline="30000" dirty="0"/>
              <a:t>-3</a:t>
            </a:r>
            <a:r>
              <a:rPr lang="en-US" dirty="0"/>
              <a:t>, which is 15 times atmospheric density (starting from less than 1/1000 of an atmospheric pressure). </a:t>
            </a:r>
            <a:endParaRPr lang="en-US" dirty="0" smtClean="0"/>
          </a:p>
          <a:p>
            <a:r>
              <a:rPr lang="en-US" dirty="0" smtClean="0"/>
              <a:t>The </a:t>
            </a:r>
            <a:r>
              <a:rPr lang="en-US" dirty="0"/>
              <a:t>energy pumped into the pinch is 250 J whilst 41 J are radiated away in several ns, most of the radiation occurring in in a tremendous burst of 50 </a:t>
            </a:r>
            <a:r>
              <a:rPr lang="en-US" dirty="0" err="1"/>
              <a:t>ps</a:t>
            </a:r>
            <a:r>
              <a:rPr lang="en-US" dirty="0"/>
              <a:t> at peak compression with a peak radiation power of almost 4 x10</a:t>
            </a:r>
            <a:r>
              <a:rPr lang="en-US" baseline="30000" dirty="0"/>
              <a:t>12</a:t>
            </a:r>
            <a:r>
              <a:rPr lang="en-US" dirty="0"/>
              <a:t> W. </a:t>
            </a:r>
            <a:endParaRPr lang="en-US" dirty="0" smtClean="0"/>
          </a:p>
          <a:p>
            <a:r>
              <a:rPr lang="en-US" dirty="0" smtClean="0"/>
              <a:t>The </a:t>
            </a:r>
            <a:r>
              <a:rPr lang="en-US" dirty="0"/>
              <a:t>energy density at peak compression is 4 x 10</a:t>
            </a:r>
            <a:r>
              <a:rPr lang="en-US" baseline="30000" dirty="0"/>
              <a:t>13</a:t>
            </a:r>
            <a:r>
              <a:rPr lang="en-US" dirty="0"/>
              <a:t> J m</a:t>
            </a:r>
            <a:r>
              <a:rPr lang="en-US" baseline="30000" dirty="0"/>
              <a:t>-3</a:t>
            </a:r>
            <a:r>
              <a:rPr lang="en-US" dirty="0"/>
              <a:t> or 40 kJ mm</a:t>
            </a:r>
            <a:r>
              <a:rPr lang="en-US" baseline="30000" dirty="0"/>
              <a:t>-3</a:t>
            </a:r>
            <a:r>
              <a:rPr lang="en-US" dirty="0"/>
              <a:t>. </a:t>
            </a:r>
            <a:endParaRPr lang="en-US" dirty="0" smtClean="0"/>
          </a:p>
          <a:p>
            <a:r>
              <a:rPr lang="en-US" dirty="0" smtClean="0"/>
              <a:t>Thus from a measured current waveform in this Kr discharge, the parameters of this intense HED </a:t>
            </a:r>
            <a:r>
              <a:rPr lang="en-US" dirty="0"/>
              <a:t>is </a:t>
            </a:r>
            <a:r>
              <a:rPr lang="en-US" dirty="0" smtClean="0"/>
              <a:t>measured showing the high density achieved .</a:t>
            </a:r>
            <a:endParaRPr lang="en-MY" dirty="0"/>
          </a:p>
          <a:p>
            <a:pPr marL="0" indent="0">
              <a:buNone/>
            </a:pPr>
            <a:r>
              <a:rPr lang="en-US" dirty="0"/>
              <a:t> </a:t>
            </a:r>
            <a:endParaRPr lang="en-MY" dirty="0"/>
          </a:p>
          <a:p>
            <a:endParaRPr lang="en-MY" dirty="0"/>
          </a:p>
          <a:p>
            <a:endParaRPr lang="en-MY" dirty="0"/>
          </a:p>
        </p:txBody>
      </p:sp>
    </p:spTree>
    <p:extLst>
      <p:ext uri="{BB962C8B-B14F-4D97-AF65-F5344CB8AC3E}">
        <p14:creationId xmlns:p14="http://schemas.microsoft.com/office/powerpoint/2010/main" val="14861136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r>
              <a:rPr lang="en-US" dirty="0" smtClean="0"/>
              <a:t>All this information from just </a:t>
            </a:r>
            <a:r>
              <a:rPr lang="en-US" smtClean="0"/>
              <a:t>one measured current </a:t>
            </a:r>
            <a:r>
              <a:rPr lang="en-US" dirty="0" smtClean="0"/>
              <a:t>waveform</a:t>
            </a:r>
            <a:endParaRPr lang="en-MY" dirty="0"/>
          </a:p>
        </p:txBody>
      </p:sp>
    </p:spTree>
    <p:extLst>
      <p:ext uri="{BB962C8B-B14F-4D97-AF65-F5344CB8AC3E}">
        <p14:creationId xmlns:p14="http://schemas.microsoft.com/office/powerpoint/2010/main" val="1939629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MY" dirty="0"/>
          </a:p>
        </p:txBody>
      </p:sp>
      <p:sp>
        <p:nvSpPr>
          <p:cNvPr id="3" name="Content Placeholder 2"/>
          <p:cNvSpPr>
            <a:spLocks noGrp="1"/>
          </p:cNvSpPr>
          <p:nvPr>
            <p:ph idx="1"/>
          </p:nvPr>
        </p:nvSpPr>
        <p:spPr>
          <a:xfrm>
            <a:off x="533400" y="1371600"/>
            <a:ext cx="8229600" cy="4953000"/>
          </a:xfrm>
        </p:spPr>
        <p:txBody>
          <a:bodyPr>
            <a:normAutofit fontScale="62500" lnSpcReduction="20000"/>
          </a:bodyPr>
          <a:lstStyle/>
          <a:p>
            <a:r>
              <a:rPr lang="en-AU" dirty="0" smtClean="0"/>
              <a:t>A capacitor bank generates a damped sinusoidal current when discharged into a shorty-circuit.</a:t>
            </a:r>
            <a:endParaRPr lang="en-AU" dirty="0"/>
          </a:p>
          <a:p>
            <a:r>
              <a:rPr lang="en-AU" dirty="0"/>
              <a:t>When powering a plasma focus PF, the </a:t>
            </a:r>
            <a:r>
              <a:rPr lang="en-AU" dirty="0" smtClean="0"/>
              <a:t>topping part of the current </a:t>
            </a:r>
            <a:r>
              <a:rPr lang="en-AU" dirty="0"/>
              <a:t>waveform is further damped </a:t>
            </a:r>
            <a:r>
              <a:rPr lang="en-AU" dirty="0" smtClean="0"/>
              <a:t>and flattened by </a:t>
            </a:r>
            <a:r>
              <a:rPr lang="en-AU" dirty="0"/>
              <a:t>the axial motion </a:t>
            </a:r>
            <a:r>
              <a:rPr lang="en-AU" dirty="0" smtClean="0"/>
              <a:t>of the current sheet. </a:t>
            </a:r>
          </a:p>
          <a:p>
            <a:r>
              <a:rPr lang="en-AU" dirty="0" smtClean="0"/>
              <a:t>The </a:t>
            </a:r>
            <a:r>
              <a:rPr lang="en-AU" dirty="0"/>
              <a:t>radial phase, with severe rate of change of inductance due to a rapidly collapsing current </a:t>
            </a:r>
            <a:r>
              <a:rPr lang="en-AU" dirty="0" smtClean="0"/>
              <a:t>sheet, </a:t>
            </a:r>
            <a:r>
              <a:rPr lang="en-AU" dirty="0"/>
              <a:t>is </a:t>
            </a:r>
            <a:r>
              <a:rPr lang="en-AU" dirty="0" smtClean="0"/>
              <a:t>severely </a:t>
            </a:r>
            <a:r>
              <a:rPr lang="en-AU" dirty="0"/>
              <a:t>damped over a short period near the current </a:t>
            </a:r>
            <a:r>
              <a:rPr lang="en-AU" dirty="0" smtClean="0"/>
              <a:t>peak. The </a:t>
            </a:r>
            <a:r>
              <a:rPr lang="en-AU" dirty="0"/>
              <a:t>waveform shows the  signature current dip.</a:t>
            </a:r>
          </a:p>
          <a:p>
            <a:r>
              <a:rPr lang="en-AU" dirty="0"/>
              <a:t>Corresponding to the inductively-caused current dip is a sharp voltage spike which rises to a peak value greater than the charging voltage. </a:t>
            </a:r>
          </a:p>
          <a:p>
            <a:r>
              <a:rPr lang="en-AU" dirty="0" smtClean="0"/>
              <a:t>This paper discuss the details of these effects.</a:t>
            </a:r>
            <a:endParaRPr lang="en-AU" dirty="0"/>
          </a:p>
          <a:p>
            <a:r>
              <a:rPr lang="en-AU" dirty="0"/>
              <a:t>The </a:t>
            </a:r>
            <a:r>
              <a:rPr lang="en-AU" dirty="0" smtClean="0"/>
              <a:t>subtle loading </a:t>
            </a:r>
            <a:r>
              <a:rPr lang="en-AU" dirty="0"/>
              <a:t>effect </a:t>
            </a:r>
            <a:r>
              <a:rPr lang="en-AU" dirty="0" smtClean="0"/>
              <a:t>due to compressibility effects of non-perfect gas are also shown in a neon discharge, as are significant effects on the dynamics of radiation. </a:t>
            </a:r>
            <a:endParaRPr lang="en-AU" dirty="0"/>
          </a:p>
          <a:p>
            <a:r>
              <a:rPr lang="en-US" dirty="0" smtClean="0"/>
              <a:t>Finally from just a measured current waveform, the dramatic radiative collapse of the Kr pinch is demonstrated. The parameters of the High Energy Density (HED) state are deduced and presented, demonstrating a density compression of 15,000 times caused by a 4TW burst of radiation .</a:t>
            </a:r>
            <a:endParaRPr lang="en-MY" dirty="0"/>
          </a:p>
        </p:txBody>
      </p:sp>
    </p:spTree>
    <p:extLst>
      <p:ext uri="{BB962C8B-B14F-4D97-AF65-F5344CB8AC3E}">
        <p14:creationId xmlns:p14="http://schemas.microsoft.com/office/powerpoint/2010/main" val="36296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sz="3100" b="1" dirty="0"/>
              <a:t>Capacitor </a:t>
            </a:r>
            <a:r>
              <a:rPr lang="en-MY" sz="3100" b="1" baseline="-25000" dirty="0"/>
              <a:t>Bank</a:t>
            </a:r>
            <a:r>
              <a:rPr lang="en-MY" sz="3100" b="1" dirty="0"/>
              <a:t> </a:t>
            </a:r>
            <a:r>
              <a:rPr lang="en-MY" sz="3100" b="1" dirty="0" smtClean="0"/>
              <a:t>Discharge:  </a:t>
            </a:r>
            <a:r>
              <a:rPr lang="en-MY" sz="3100" b="1" dirty="0"/>
              <a:t>into a short circuit</a:t>
            </a:r>
            <a:r>
              <a:rPr lang="en-MY" dirty="0"/>
              <a:t/>
            </a:r>
            <a:br>
              <a:rPr lang="en-MY" dirty="0"/>
            </a:br>
            <a:r>
              <a:rPr lang="en-MY" sz="3100" b="1" dirty="0" smtClean="0"/>
              <a:t>L-C-R circuit, all fixed values</a:t>
            </a:r>
            <a:endParaRPr lang="en-MY" sz="3100" b="1" dirty="0"/>
          </a:p>
        </p:txBody>
      </p:sp>
      <p:sp>
        <p:nvSpPr>
          <p:cNvPr id="3" name="Content Placeholder 2"/>
          <p:cNvSpPr>
            <a:spLocks noGrp="1"/>
          </p:cNvSpPr>
          <p:nvPr>
            <p:ph idx="1"/>
          </p:nvPr>
        </p:nvSpPr>
        <p:spPr/>
        <p:txBody>
          <a:bodyPr/>
          <a:lstStyle/>
          <a:p>
            <a:r>
              <a:rPr lang="en-MY" b="1" dirty="0"/>
              <a:t>With bank parameters L</a:t>
            </a:r>
            <a:r>
              <a:rPr lang="en-MY" b="1" baseline="-25000" dirty="0"/>
              <a:t>0</a:t>
            </a:r>
            <a:r>
              <a:rPr lang="en-MY" b="1" dirty="0"/>
              <a:t>, C</a:t>
            </a:r>
            <a:r>
              <a:rPr lang="en-MY" b="1" baseline="-25000" dirty="0"/>
              <a:t>0</a:t>
            </a:r>
            <a:r>
              <a:rPr lang="en-MY" b="1" dirty="0"/>
              <a:t>, r</a:t>
            </a:r>
            <a:r>
              <a:rPr lang="en-MY" b="1" baseline="-25000" dirty="0"/>
              <a:t>0</a:t>
            </a:r>
            <a:r>
              <a:rPr lang="en-MY" b="1" dirty="0"/>
              <a:t> charged to V</a:t>
            </a:r>
            <a:r>
              <a:rPr lang="en-MY" b="1" baseline="-25000" dirty="0"/>
              <a:t>0</a:t>
            </a:r>
            <a:r>
              <a:rPr lang="en-MY" b="1" dirty="0"/>
              <a:t> discharges with</a:t>
            </a:r>
            <a:r>
              <a:rPr lang="en-MY" dirty="0"/>
              <a:t> damped sinusoidal characteristics:</a:t>
            </a:r>
          </a:p>
          <a:p>
            <a:r>
              <a:rPr lang="en-MY" dirty="0" smtClean="0"/>
              <a:t>T=2</a:t>
            </a:r>
            <a:r>
              <a:rPr lang="el-GR" dirty="0" smtClean="0"/>
              <a:t>π</a:t>
            </a:r>
            <a:r>
              <a:rPr lang="en-MY" dirty="0" smtClean="0"/>
              <a:t>(L</a:t>
            </a:r>
            <a:r>
              <a:rPr lang="en-MY" baseline="-25000" dirty="0" smtClean="0"/>
              <a:t>0</a:t>
            </a:r>
            <a:r>
              <a:rPr lang="en-MY" dirty="0" smtClean="0"/>
              <a:t>C</a:t>
            </a:r>
            <a:r>
              <a:rPr lang="en-MY" baseline="-25000" dirty="0" smtClean="0"/>
              <a:t>0</a:t>
            </a:r>
            <a:r>
              <a:rPr lang="en-MY" dirty="0" smtClean="0"/>
              <a:t>)</a:t>
            </a:r>
            <a:r>
              <a:rPr lang="en-MY" baseline="30000" dirty="0" smtClean="0"/>
              <a:t>0.5</a:t>
            </a:r>
            <a:endParaRPr lang="en-MY" dirty="0"/>
          </a:p>
          <a:p>
            <a:r>
              <a:rPr lang="en-MY" dirty="0"/>
              <a:t>I</a:t>
            </a:r>
            <a:r>
              <a:rPr lang="en-MY" baseline="-25000" dirty="0"/>
              <a:t>0</a:t>
            </a:r>
            <a:r>
              <a:rPr lang="en-MY" dirty="0"/>
              <a:t>=V</a:t>
            </a:r>
            <a:r>
              <a:rPr lang="en-MY" baseline="-25000" dirty="0"/>
              <a:t>0</a:t>
            </a:r>
            <a:r>
              <a:rPr lang="en-MY" dirty="0"/>
              <a:t>/(L</a:t>
            </a:r>
            <a:r>
              <a:rPr lang="en-MY" baseline="-25000" dirty="0"/>
              <a:t>0</a:t>
            </a:r>
            <a:r>
              <a:rPr lang="en-MY" dirty="0"/>
              <a:t>/C</a:t>
            </a:r>
            <a:r>
              <a:rPr lang="en-MY" baseline="-25000" dirty="0"/>
              <a:t>0</a:t>
            </a:r>
            <a:r>
              <a:rPr lang="en-MY" dirty="0"/>
              <a:t>)</a:t>
            </a:r>
            <a:r>
              <a:rPr lang="en-MY" baseline="30000" dirty="0"/>
              <a:t>0.5</a:t>
            </a:r>
            <a:endParaRPr lang="en-MY" dirty="0"/>
          </a:p>
          <a:p>
            <a:endParaRPr lang="en-MY" dirty="0"/>
          </a:p>
        </p:txBody>
      </p:sp>
    </p:spTree>
    <p:extLst>
      <p:ext uri="{BB962C8B-B14F-4D97-AF65-F5344CB8AC3E}">
        <p14:creationId xmlns:p14="http://schemas.microsoft.com/office/powerpoint/2010/main" val="7334481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501876"/>
          </a:xfrm>
        </p:spPr>
        <p:txBody>
          <a:bodyPr>
            <a:normAutofit fontScale="90000"/>
          </a:bodyPr>
          <a:lstStyle/>
          <a:p>
            <a:r>
              <a:rPr lang="en-US" dirty="0" smtClean="0"/>
              <a:t>References</a:t>
            </a:r>
            <a:endParaRPr lang="en-MY" dirty="0"/>
          </a:p>
        </p:txBody>
      </p:sp>
      <p:sp>
        <p:nvSpPr>
          <p:cNvPr id="3" name="Content Placeholder 2"/>
          <p:cNvSpPr>
            <a:spLocks noGrp="1"/>
          </p:cNvSpPr>
          <p:nvPr>
            <p:ph idx="1"/>
          </p:nvPr>
        </p:nvSpPr>
        <p:spPr>
          <a:xfrm>
            <a:off x="76200" y="533400"/>
            <a:ext cx="9067800" cy="6781800"/>
          </a:xfrm>
        </p:spPr>
        <p:txBody>
          <a:bodyPr>
            <a:normAutofit fontScale="40000" lnSpcReduction="20000"/>
          </a:bodyPr>
          <a:lstStyle/>
          <a:p>
            <a:pPr marL="231775" indent="-231775" hangingPunct="0"/>
            <a:r>
              <a:rPr lang="en-US" sz="4300" dirty="0"/>
              <a:t>[</a:t>
            </a:r>
            <a:r>
              <a:rPr lang="en-US" sz="4300"/>
              <a:t>1</a:t>
            </a:r>
            <a:r>
              <a:rPr lang="en-US" sz="4300" smtClean="0"/>
              <a:t>]   </a:t>
            </a:r>
            <a:r>
              <a:rPr lang="en-AU" sz="4300" smtClean="0"/>
              <a:t>S </a:t>
            </a:r>
            <a:r>
              <a:rPr lang="en-AU" sz="4300" dirty="0"/>
              <a:t>Lee and S H Saw. Course on Plasma Focus Numerical Experiments Manual 200 pages . Joint ICTP-IAEA Workshop on Dense Magnetized Plasmas and Plasma Diagnostics, 15-26 November 2010, Trieste, Italy- Course on Plasma Focus Numerical Experiments Manual 200 pages. Pg24   </a:t>
            </a:r>
            <a:r>
              <a:rPr lang="en-AU" sz="4300" u="sng" dirty="0">
                <a:hlinkClick r:id="rId2"/>
              </a:rPr>
              <a:t>http://indico.ictp.it/event/a09172/session/46/contribution/28/material/1/0.pdf</a:t>
            </a:r>
            <a:endParaRPr lang="en-AU" sz="4300" dirty="0"/>
          </a:p>
          <a:p>
            <a:pPr marL="231775" indent="-231775" hangingPunct="0"/>
            <a:r>
              <a:rPr lang="en-US" sz="4300" smtClean="0"/>
              <a:t>[2]   S</a:t>
            </a:r>
            <a:r>
              <a:rPr lang="en-US" sz="4300" dirty="0"/>
              <a:t>. Lee, "Plasma Focus Radiative Model: Review of the Lee Model Code," Journal of Fusion Energy, vol. 33, no. 4, pp. 319-335, 2014.</a:t>
            </a:r>
            <a:endParaRPr lang="en-AU" sz="4300" dirty="0"/>
          </a:p>
          <a:p>
            <a:pPr marL="231775" indent="-231775" hangingPunct="0"/>
            <a:r>
              <a:rPr lang="fr-FR" sz="4300"/>
              <a:t>[</a:t>
            </a:r>
            <a:r>
              <a:rPr lang="fr-FR" sz="4300" smtClean="0"/>
              <a:t>3]   Lee </a:t>
            </a:r>
            <a:r>
              <a:rPr lang="fr-FR" sz="4300" dirty="0"/>
              <a:t>S. Radiative Dense Plasma Focus Computation Package: RADPF. </a:t>
            </a:r>
            <a:r>
              <a:rPr lang="fr-FR" sz="4300" u="sng" dirty="0">
                <a:hlinkClick r:id="rId3"/>
              </a:rPr>
              <a:t>http://www.plasmafocus.net/IPFS/modelpackage/File1RADPF.htm</a:t>
            </a:r>
            <a:endParaRPr lang="en-AU" sz="4300" dirty="0"/>
          </a:p>
          <a:p>
            <a:pPr marL="231775" indent="-231775" hangingPunct="0"/>
            <a:r>
              <a:rPr lang="en-US" sz="4300" dirty="0" smtClean="0"/>
              <a:t>[</a:t>
            </a:r>
            <a:r>
              <a:rPr lang="en-US" sz="4300" dirty="0"/>
              <a:t>4</a:t>
            </a:r>
            <a:r>
              <a:rPr lang="en-US" sz="4300"/>
              <a:t>] </a:t>
            </a:r>
            <a:r>
              <a:rPr lang="en-US" sz="4300" smtClean="0"/>
              <a:t>  S</a:t>
            </a:r>
            <a:r>
              <a:rPr lang="en-US" sz="4300" dirty="0"/>
              <a:t>. Lee, S. H. Saw, </a:t>
            </a:r>
            <a:r>
              <a:rPr lang="en-US" sz="4300" dirty="0" err="1"/>
              <a:t>Jalil</a:t>
            </a:r>
            <a:r>
              <a:rPr lang="en-US" sz="4300" dirty="0"/>
              <a:t> Ali, "Numerical Experiments on Radiative Cooling and Collapse in Plasma Focus Operated in Krypton," Journal of Fusion Energy, vol. 32, no. 1, pp. 42-49, 2012.</a:t>
            </a:r>
            <a:endParaRPr lang="en-AU" sz="4300" dirty="0"/>
          </a:p>
          <a:p>
            <a:pPr marL="231775" indent="-231775" hangingPunct="0"/>
            <a:r>
              <a:rPr lang="en-US" sz="4300"/>
              <a:t>[</a:t>
            </a:r>
            <a:r>
              <a:rPr lang="en-US" sz="4300" smtClean="0"/>
              <a:t>5]   Akel </a:t>
            </a:r>
            <a:r>
              <a:rPr lang="en-US" sz="4300" dirty="0"/>
              <a:t>and S. Lee. Radiative Collapse in Plasma Focus Operated with Heavy Noble Gases; </a:t>
            </a:r>
            <a:r>
              <a:rPr lang="en-MY" sz="4300" dirty="0"/>
              <a:t>J. Fusion </a:t>
            </a:r>
            <a:r>
              <a:rPr lang="en-MY" sz="4300" dirty="0" err="1"/>
              <a:t>Energ</a:t>
            </a:r>
            <a:r>
              <a:rPr lang="en-MY" sz="4300" dirty="0"/>
              <a:t> (2013) 32:111-116; </a:t>
            </a:r>
            <a:r>
              <a:rPr lang="en-AU" sz="4300" dirty="0"/>
              <a:t>DOI 10.1007/s10894-012-9535-3 </a:t>
            </a:r>
          </a:p>
          <a:p>
            <a:pPr marL="231775" indent="-231775" hangingPunct="0"/>
            <a:r>
              <a:rPr lang="en-US" sz="4300" dirty="0"/>
              <a:t>[6</a:t>
            </a:r>
            <a:r>
              <a:rPr lang="en-US" sz="4300"/>
              <a:t>] </a:t>
            </a:r>
            <a:r>
              <a:rPr lang="en-US" sz="4300" smtClean="0"/>
              <a:t>  S </a:t>
            </a:r>
            <a:r>
              <a:rPr lang="en-US" sz="4300" dirty="0"/>
              <a:t>Lee, S H Saw, M </a:t>
            </a:r>
            <a:r>
              <a:rPr lang="en-US" sz="4300" dirty="0" err="1"/>
              <a:t>Akel</a:t>
            </a:r>
            <a:r>
              <a:rPr lang="en-US" sz="4300" dirty="0"/>
              <a:t>, H-J </a:t>
            </a:r>
            <a:r>
              <a:rPr lang="en-US" sz="4300" dirty="0" err="1"/>
              <a:t>Kunze</a:t>
            </a:r>
            <a:r>
              <a:rPr lang="en-US" sz="4300" dirty="0"/>
              <a:t>, P </a:t>
            </a:r>
            <a:r>
              <a:rPr lang="en-US" sz="4300" dirty="0" err="1"/>
              <a:t>Kubes</a:t>
            </a:r>
            <a:r>
              <a:rPr lang="en-US" sz="4300" dirty="0"/>
              <a:t>, and M </a:t>
            </a:r>
            <a:r>
              <a:rPr lang="en-US" sz="4300" dirty="0" err="1"/>
              <a:t>Paduch</a:t>
            </a:r>
            <a:r>
              <a:rPr lang="en-US" sz="4300" dirty="0"/>
              <a:t>. Conditions for Radiative Cooling and Collapse in Plasma Focus illustrated with Numerical Experiments on the PF1000. IEEE Trans Plasma Sci. Volume: 44 (2) , 165 – 173 (2016) DOI: 10.1109/TPS.2015.2497269  </a:t>
            </a:r>
            <a:endParaRPr lang="en-AU" sz="4300" dirty="0"/>
          </a:p>
          <a:p>
            <a:pPr marL="231775" indent="-231775" hangingPunct="0"/>
            <a:r>
              <a:rPr lang="en-US" sz="4300" dirty="0"/>
              <a:t>[</a:t>
            </a:r>
            <a:r>
              <a:rPr lang="en-US" sz="4300"/>
              <a:t>7</a:t>
            </a:r>
            <a:r>
              <a:rPr lang="en-US" sz="4300" smtClean="0"/>
              <a:t>]   S</a:t>
            </a:r>
            <a:r>
              <a:rPr lang="en-US" sz="4300" dirty="0"/>
              <a:t>. Lee, </a:t>
            </a:r>
            <a:r>
              <a:rPr lang="en-MY" sz="4300" dirty="0"/>
              <a:t>Radius ratio of argon pinches.   </a:t>
            </a:r>
            <a:r>
              <a:rPr lang="en-US" sz="4300" dirty="0"/>
              <a:t>Australian Journal Physics, 3, .891–895 (1983)</a:t>
            </a:r>
            <a:endParaRPr lang="en-AU" sz="4300" dirty="0"/>
          </a:p>
          <a:p>
            <a:pPr marL="231775" indent="-231775" hangingPunct="0"/>
            <a:r>
              <a:rPr lang="en-US" sz="4300" dirty="0"/>
              <a:t>[8</a:t>
            </a:r>
            <a:r>
              <a:rPr lang="en-US" sz="4300"/>
              <a:t>] </a:t>
            </a:r>
            <a:r>
              <a:rPr lang="en-US" sz="4300" smtClean="0"/>
              <a:t>  Akel</a:t>
            </a:r>
            <a:r>
              <a:rPr lang="en-US" sz="4300" dirty="0"/>
              <a:t>, M., Ismael, S., Lee, S, S H Saw, H J </a:t>
            </a:r>
            <a:r>
              <a:rPr lang="en-US" sz="4300" dirty="0" err="1"/>
              <a:t>Kunze</a:t>
            </a:r>
            <a:r>
              <a:rPr lang="en-US" sz="4300" dirty="0"/>
              <a:t>. Effects of Power Terms and Thermodynamics on the Contraction of Pinch Radius in Plasma Focus Devices Using the Lee </a:t>
            </a:r>
            <a:r>
              <a:rPr lang="en-US" sz="4300" dirty="0" err="1"/>
              <a:t>ModelJ</a:t>
            </a:r>
            <a:r>
              <a:rPr lang="en-US" sz="4300" dirty="0"/>
              <a:t> Fusion </a:t>
            </a:r>
            <a:r>
              <a:rPr lang="en-US" sz="4300" dirty="0" err="1"/>
              <a:t>Energ</a:t>
            </a:r>
            <a:r>
              <a:rPr lang="en-US" sz="4300" dirty="0"/>
              <a:t> (2016) 35: 807. </a:t>
            </a:r>
            <a:r>
              <a:rPr lang="en-US" sz="4300" u="sng" dirty="0">
                <a:hlinkClick r:id="rId4"/>
              </a:rPr>
              <a:t>https://doi.org/10.1007/s10894-016-0108-8</a:t>
            </a:r>
            <a:endParaRPr lang="en-AU" sz="4300" dirty="0"/>
          </a:p>
          <a:p>
            <a:pPr marL="231775" indent="-231775" hangingPunct="0"/>
            <a:r>
              <a:rPr lang="en-US" sz="4300" dirty="0"/>
              <a:t>[</a:t>
            </a:r>
            <a:r>
              <a:rPr lang="en-US" sz="4300"/>
              <a:t>9</a:t>
            </a:r>
            <a:r>
              <a:rPr lang="en-US" sz="4300" smtClean="0"/>
              <a:t>]   Pease</a:t>
            </a:r>
            <a:r>
              <a:rPr lang="en-US" sz="4300" dirty="0"/>
              <a:t>, R.  Procs Phys Soc. 70 (1957) 11.</a:t>
            </a:r>
            <a:endParaRPr lang="en-AU" sz="4300" dirty="0"/>
          </a:p>
          <a:p>
            <a:pPr marL="231775" indent="-231775" hangingPunct="0"/>
            <a:r>
              <a:rPr lang="en-AU" sz="4300" dirty="0"/>
              <a:t>[</a:t>
            </a:r>
            <a:r>
              <a:rPr lang="en-AU" sz="4300"/>
              <a:t>10</a:t>
            </a:r>
            <a:r>
              <a:rPr lang="en-AU" sz="4300" smtClean="0"/>
              <a:t>] Braginskii</a:t>
            </a:r>
            <a:r>
              <a:rPr lang="en-AU" sz="4300" dirty="0"/>
              <a:t>, S. </a:t>
            </a:r>
            <a:r>
              <a:rPr lang="en-AU" sz="4300" dirty="0" err="1"/>
              <a:t>Zh</a:t>
            </a:r>
            <a:r>
              <a:rPr lang="en-AU" sz="4300" dirty="0"/>
              <a:t> </a:t>
            </a:r>
            <a:r>
              <a:rPr lang="en-AU" sz="4300" dirty="0" err="1"/>
              <a:t>Eksp</a:t>
            </a:r>
            <a:r>
              <a:rPr lang="en-AU" sz="4300" dirty="0"/>
              <a:t> </a:t>
            </a:r>
            <a:r>
              <a:rPr lang="en-AU" sz="4300" dirty="0" err="1"/>
              <a:t>Teor</a:t>
            </a:r>
            <a:r>
              <a:rPr lang="en-AU" sz="4300" dirty="0"/>
              <a:t> </a:t>
            </a:r>
            <a:r>
              <a:rPr lang="en-AU" sz="4300" dirty="0" err="1"/>
              <a:t>Fiz</a:t>
            </a:r>
            <a:r>
              <a:rPr lang="en-AU" sz="4300" dirty="0"/>
              <a:t> 33 (1957) 645.</a:t>
            </a:r>
          </a:p>
          <a:p>
            <a:pPr marL="231775" indent="-231775" hangingPunct="0"/>
            <a:r>
              <a:rPr lang="en-AU" sz="4300" dirty="0"/>
              <a:t>[</a:t>
            </a:r>
            <a:r>
              <a:rPr lang="en-AU" sz="4300"/>
              <a:t>11</a:t>
            </a:r>
            <a:r>
              <a:rPr lang="en-AU" sz="4300" smtClean="0"/>
              <a:t>] Koshelev </a:t>
            </a:r>
            <a:r>
              <a:rPr lang="en-AU" sz="4300" dirty="0"/>
              <a:t>K. And Pereira N., J Appl. </a:t>
            </a:r>
            <a:r>
              <a:rPr lang="en-US" sz="4300" dirty="0"/>
              <a:t>Phys. 69 (1991) 21-44</a:t>
            </a:r>
            <a:endParaRPr lang="en-AU" sz="4300" dirty="0"/>
          </a:p>
          <a:p>
            <a:pPr marL="231775" indent="-231775"/>
            <a:r>
              <a:rPr lang="en-US" sz="4300" dirty="0"/>
              <a:t>[12] S. H. Saw, S. Lee,  Measurement of Radiative Collapse in 2.2 kJ PF: Achieving High Energy Density (HED) Conditions in a Small Plasma Focus, J Fusion </a:t>
            </a:r>
            <a:r>
              <a:rPr lang="en-US" sz="4300" dirty="0" err="1"/>
              <a:t>Energ</a:t>
            </a:r>
            <a:r>
              <a:rPr lang="en-US" sz="4300" dirty="0"/>
              <a:t> (2016) 35:702–708, DOI 10.1007/s10894-016-0095-9</a:t>
            </a:r>
            <a:endParaRPr lang="en-AU" sz="4300" dirty="0"/>
          </a:p>
          <a:p>
            <a:endParaRPr lang="en-MY" dirty="0"/>
          </a:p>
        </p:txBody>
      </p:sp>
    </p:spTree>
    <p:extLst>
      <p:ext uri="{BB962C8B-B14F-4D97-AF65-F5344CB8AC3E}">
        <p14:creationId xmlns:p14="http://schemas.microsoft.com/office/powerpoint/2010/main" val="290067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dirty="0"/>
              <a:t>A </a:t>
            </a:r>
            <a:r>
              <a:rPr lang="en-AU" sz="3200" dirty="0" err="1" smtClean="0"/>
              <a:t>MegaAmpere</a:t>
            </a:r>
            <a:r>
              <a:rPr lang="en-AU" sz="3200" dirty="0" smtClean="0"/>
              <a:t> </a:t>
            </a:r>
            <a:r>
              <a:rPr lang="en-AU" sz="3200" dirty="0"/>
              <a:t>discharge current waveform- UM bank short-circuited at 20 </a:t>
            </a:r>
            <a:r>
              <a:rPr lang="en-AU" sz="3200" dirty="0" smtClean="0"/>
              <a:t>kV - 1972</a:t>
            </a:r>
            <a:endParaRPr lang="en-MY" sz="3200" dirty="0"/>
          </a:p>
        </p:txBody>
      </p:sp>
      <p:pic>
        <p:nvPicPr>
          <p:cNvPr id="4" name="Content Placeholder 3" descr="C:\Users\Sing\Desktop\Picture1a.jpg"/>
          <p:cNvPicPr>
            <a:picLocks noGrp="1"/>
          </p:cNvPicPr>
          <p:nvPr>
            <p:ph idx="1"/>
          </p:nvPr>
        </p:nvPicPr>
        <p:blipFill>
          <a:blip r:embed="rId2"/>
          <a:srcRect/>
          <a:stretch>
            <a:fillRect/>
          </a:stretch>
        </p:blipFill>
        <p:spPr bwMode="auto">
          <a:xfrm>
            <a:off x="914400" y="1524000"/>
            <a:ext cx="6934200" cy="4343400"/>
          </a:xfrm>
          <a:prstGeom prst="rect">
            <a:avLst/>
          </a:prstGeom>
          <a:noFill/>
          <a:ln w="9525">
            <a:noFill/>
            <a:miter lim="800000"/>
            <a:headEnd/>
            <a:tailEnd/>
          </a:ln>
        </p:spPr>
      </p:pic>
    </p:spTree>
    <p:extLst>
      <p:ext uri="{BB962C8B-B14F-4D97-AF65-F5344CB8AC3E}">
        <p14:creationId xmlns:p14="http://schemas.microsoft.com/office/powerpoint/2010/main" val="3556036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Capacitor bank discharged into DPF</a:t>
            </a:r>
            <a:br>
              <a:rPr lang="en-US" sz="3200" b="1" dirty="0" smtClean="0"/>
            </a:br>
            <a:r>
              <a:rPr lang="en-US" sz="3200" b="1" dirty="0" smtClean="0"/>
              <a:t>L-C-R circuit with L(t)</a:t>
            </a:r>
            <a:endParaRPr lang="en-MY" sz="3200" b="1" dirty="0"/>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371600"/>
            <a:ext cx="6172200" cy="4495800"/>
          </a:xfrm>
          <a:prstGeom prst="rect">
            <a:avLst/>
          </a:prstGeom>
          <a:noFill/>
        </p:spPr>
      </p:pic>
    </p:spTree>
    <p:extLst>
      <p:ext uri="{BB962C8B-B14F-4D97-AF65-F5344CB8AC3E}">
        <p14:creationId xmlns:p14="http://schemas.microsoft.com/office/powerpoint/2010/main" val="1154161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Capacitor bank no load </a:t>
            </a:r>
            <a:r>
              <a:rPr lang="en-AU" dirty="0" smtClean="0"/>
              <a:t>(short-circuited) versus </a:t>
            </a:r>
            <a:r>
              <a:rPr lang="en-AU" dirty="0"/>
              <a:t>Capacitor bank into PF load.</a:t>
            </a:r>
            <a:r>
              <a:rPr lang="en-MY" dirty="0"/>
              <a:t/>
            </a:r>
            <a:br>
              <a:rPr lang="en-MY" dirty="0"/>
            </a:br>
            <a:endParaRPr lang="en-MY" dirty="0"/>
          </a:p>
        </p:txBody>
      </p:sp>
      <p:pic>
        <p:nvPicPr>
          <p:cNvPr id="4" name="Content Placeholder 3"/>
          <p:cNvPicPr>
            <a:picLocks noGrp="1"/>
          </p:cNvPicPr>
          <p:nvPr>
            <p:ph idx="1"/>
          </p:nvPr>
        </p:nvPicPr>
        <p:blipFill>
          <a:blip r:embed="rId2"/>
          <a:srcRect/>
          <a:stretch>
            <a:fillRect/>
          </a:stretch>
        </p:blipFill>
        <p:spPr bwMode="auto">
          <a:xfrm>
            <a:off x="1243295" y="1814748"/>
            <a:ext cx="6657409" cy="4096867"/>
          </a:xfrm>
          <a:prstGeom prst="rect">
            <a:avLst/>
          </a:prstGeom>
          <a:noFill/>
          <a:ln w="9525">
            <a:noFill/>
            <a:miter lim="800000"/>
            <a:headEnd/>
            <a:tailEnd/>
          </a:ln>
        </p:spPr>
      </p:pic>
    </p:spTree>
    <p:extLst>
      <p:ext uri="{BB962C8B-B14F-4D97-AF65-F5344CB8AC3E}">
        <p14:creationId xmlns:p14="http://schemas.microsoft.com/office/powerpoint/2010/main" val="3289575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a:t>Axial phase current and voltage:</a:t>
            </a:r>
            <a:br>
              <a:rPr lang="en-MY" dirty="0"/>
            </a:br>
            <a:r>
              <a:rPr lang="en-MY" sz="2700" dirty="0" smtClean="0"/>
              <a:t>(comments on the slide before this one)</a:t>
            </a:r>
            <a:endParaRPr lang="en-MY" sz="2700" dirty="0"/>
          </a:p>
        </p:txBody>
      </p:sp>
      <p:sp>
        <p:nvSpPr>
          <p:cNvPr id="3" name="Content Placeholder 2"/>
          <p:cNvSpPr>
            <a:spLocks noGrp="1"/>
          </p:cNvSpPr>
          <p:nvPr>
            <p:ph idx="1"/>
          </p:nvPr>
        </p:nvSpPr>
        <p:spPr/>
        <p:txBody>
          <a:bodyPr>
            <a:normAutofit fontScale="70000" lnSpcReduction="20000"/>
          </a:bodyPr>
          <a:lstStyle/>
          <a:p>
            <a:r>
              <a:rPr lang="en-AU" dirty="0"/>
              <a:t>Into a DPF load, the current maintains its mainly sinusoidal current, but now </a:t>
            </a:r>
            <a:r>
              <a:rPr lang="en-AU" dirty="0" smtClean="0"/>
              <a:t>distorted. </a:t>
            </a:r>
          </a:p>
          <a:p>
            <a:r>
              <a:rPr lang="en-AU" dirty="0" smtClean="0"/>
              <a:t>The </a:t>
            </a:r>
            <a:r>
              <a:rPr lang="en-AU" dirty="0"/>
              <a:t>time scale is now increased (with distortion) and the peak current is decreased.</a:t>
            </a:r>
            <a:endParaRPr lang="en-MY" dirty="0"/>
          </a:p>
          <a:p>
            <a:r>
              <a:rPr lang="en-AU" dirty="0"/>
              <a:t>The effect of the axial phase dynamics is seen in comparing the short-circuited current trace and the measured (or computed) current trace from </a:t>
            </a:r>
            <a:r>
              <a:rPr lang="en-AU" dirty="0" smtClean="0"/>
              <a:t>the start </a:t>
            </a:r>
            <a:r>
              <a:rPr lang="en-AU" dirty="0"/>
              <a:t>of current to around 1.1 </a:t>
            </a:r>
            <a:r>
              <a:rPr lang="en-AU" dirty="0" err="1" smtClean="0">
                <a:latin typeface="Symbol" panose="05050102010706020507" pitchFamily="18" charset="2"/>
              </a:rPr>
              <a:t>m</a:t>
            </a:r>
            <a:r>
              <a:rPr lang="en-AU" dirty="0" err="1" smtClean="0"/>
              <a:t>s</a:t>
            </a:r>
            <a:r>
              <a:rPr lang="en-AU" dirty="0"/>
              <a:t>. </a:t>
            </a:r>
            <a:endParaRPr lang="en-AU" dirty="0" smtClean="0"/>
          </a:p>
          <a:p>
            <a:r>
              <a:rPr lang="en-AU" dirty="0" smtClean="0"/>
              <a:t>The increased flattening </a:t>
            </a:r>
            <a:r>
              <a:rPr lang="en-AU" dirty="0"/>
              <a:t>and </a:t>
            </a:r>
            <a:r>
              <a:rPr lang="en-AU" dirty="0" smtClean="0"/>
              <a:t>depression of the </a:t>
            </a:r>
            <a:r>
              <a:rPr lang="en-AU" dirty="0"/>
              <a:t>DPF current is due to the increasing inductance of the axial phase tube </a:t>
            </a:r>
            <a:r>
              <a:rPr lang="en-AU" dirty="0" smtClean="0"/>
              <a:t>as </a:t>
            </a:r>
            <a:r>
              <a:rPr lang="en-AU" dirty="0"/>
              <a:t>the axial current sheet speeds towards the end of the coaxial tube. The reduced value of the peak current is due to the ‘motor’ back </a:t>
            </a:r>
            <a:r>
              <a:rPr lang="en-AU" dirty="0" err="1"/>
              <a:t>emf</a:t>
            </a:r>
            <a:r>
              <a:rPr lang="en-AU" dirty="0"/>
              <a:t> effect produced by the </a:t>
            </a:r>
            <a:r>
              <a:rPr lang="en-AU" dirty="0" err="1"/>
              <a:t>IdL</a:t>
            </a:r>
            <a:r>
              <a:rPr lang="en-AU" dirty="0"/>
              <a:t>/</a:t>
            </a:r>
            <a:r>
              <a:rPr lang="en-AU" dirty="0" err="1"/>
              <a:t>dt</a:t>
            </a:r>
            <a:r>
              <a:rPr lang="en-AU" dirty="0"/>
              <a:t> term of the tube voltage </a:t>
            </a:r>
            <a:r>
              <a:rPr lang="en-AU" dirty="0" smtClean="0"/>
              <a:t>d(</a:t>
            </a:r>
            <a:r>
              <a:rPr lang="en-AU" dirty="0" smtClean="0">
                <a:latin typeface="Symbol" panose="05050102010706020507" pitchFamily="18" charset="2"/>
              </a:rPr>
              <a:t>f</a:t>
            </a:r>
            <a:r>
              <a:rPr lang="en-AU" dirty="0" smtClean="0"/>
              <a:t>)/</a:t>
            </a:r>
            <a:r>
              <a:rPr lang="en-AU" dirty="0" err="1"/>
              <a:t>dt.</a:t>
            </a:r>
            <a:endParaRPr lang="en-MY" dirty="0"/>
          </a:p>
          <a:p>
            <a:pPr marL="0" indent="0">
              <a:buNone/>
            </a:pPr>
            <a:endParaRPr lang="en-MY" dirty="0"/>
          </a:p>
        </p:txBody>
      </p:sp>
    </p:spTree>
    <p:extLst>
      <p:ext uri="{BB962C8B-B14F-4D97-AF65-F5344CB8AC3E}">
        <p14:creationId xmlns:p14="http://schemas.microsoft.com/office/powerpoint/2010/main" val="2588940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1143000"/>
          </a:xfrm>
        </p:spPr>
        <p:txBody>
          <a:bodyPr>
            <a:normAutofit fontScale="90000"/>
          </a:bodyPr>
          <a:lstStyle/>
          <a:p>
            <a:r>
              <a:rPr lang="en-MY" dirty="0"/>
              <a:t>Axial phase rate of change of current:</a:t>
            </a:r>
            <a:br>
              <a:rPr lang="en-MY" dirty="0"/>
            </a:br>
            <a:r>
              <a:rPr lang="en-MY" dirty="0" smtClean="0"/>
              <a:t/>
            </a:r>
            <a:br>
              <a:rPr lang="en-MY" dirty="0" smtClean="0"/>
            </a:br>
            <a:endParaRPr lang="en-MY"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2819400"/>
            <a:ext cx="7926274" cy="1085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6757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MY" dirty="0"/>
              <a:t>Radial phase equation for </a:t>
            </a:r>
            <a:r>
              <a:rPr lang="en-MY" dirty="0" err="1"/>
              <a:t>dI</a:t>
            </a:r>
            <a:r>
              <a:rPr lang="en-MY" dirty="0"/>
              <a:t>/</a:t>
            </a:r>
            <a:r>
              <a:rPr lang="en-MY" dirty="0" err="1"/>
              <a:t>dt</a:t>
            </a:r>
            <a:r>
              <a:rPr lang="en-MY" dirty="0"/>
              <a:t>:</a:t>
            </a:r>
            <a:br>
              <a:rPr lang="en-MY" dirty="0"/>
            </a:br>
            <a:endParaRPr lang="en-MY" dirty="0"/>
          </a:p>
        </p:txBody>
      </p:sp>
      <p:sp>
        <p:nvSpPr>
          <p:cNvPr id="3" name="Content Placeholder 2"/>
          <p:cNvSpPr>
            <a:spLocks noGrp="1"/>
          </p:cNvSpPr>
          <p:nvPr>
            <p:ph idx="1"/>
          </p:nvPr>
        </p:nvSpPr>
        <p:spPr/>
        <p:txBody>
          <a:bodyPr/>
          <a:lstStyle/>
          <a:p>
            <a:r>
              <a:rPr lang="en-AU" dirty="0"/>
              <a:t>The radial </a:t>
            </a:r>
            <a:r>
              <a:rPr lang="en-AU" dirty="0" smtClean="0"/>
              <a:t>phase experiences severe </a:t>
            </a:r>
            <a:r>
              <a:rPr lang="en-AU" dirty="0"/>
              <a:t>rate of change of inductance due to a rapidly collapsing current sheet to small </a:t>
            </a:r>
            <a:r>
              <a:rPr lang="en-AU" dirty="0" smtClean="0"/>
              <a:t>radius.</a:t>
            </a:r>
          </a:p>
          <a:p>
            <a:r>
              <a:rPr lang="en-AU" dirty="0" smtClean="0"/>
              <a:t>The current  </a:t>
            </a:r>
            <a:r>
              <a:rPr lang="en-AU" dirty="0"/>
              <a:t>is so severely damped over a short period near the current peak that the waveform goes into the sharp dip.</a:t>
            </a:r>
            <a:endParaRPr lang="en-MY" dirty="0"/>
          </a:p>
          <a:p>
            <a:pPr marL="0" indent="0">
              <a:buNone/>
            </a:pPr>
            <a:r>
              <a:rPr lang="en-MY" dirty="0"/>
              <a:t/>
            </a:r>
            <a:br>
              <a:rPr lang="en-MY" dirty="0"/>
            </a:br>
            <a:endParaRPr lang="en-MY" dirty="0"/>
          </a:p>
        </p:txBody>
      </p:sp>
    </p:spTree>
    <p:extLst>
      <p:ext uri="{BB962C8B-B14F-4D97-AF65-F5344CB8AC3E}">
        <p14:creationId xmlns:p14="http://schemas.microsoft.com/office/powerpoint/2010/main" val="12132592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3141</TotalTime>
  <Words>2393</Words>
  <Application>Microsoft Office PowerPoint</Application>
  <PresentationFormat>On-screen Show (4:3)</PresentationFormat>
  <Paragraphs>142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Symbol</vt:lpstr>
      <vt:lpstr>Times New Roman</vt:lpstr>
      <vt:lpstr>Office Theme</vt:lpstr>
      <vt:lpstr>The current-voltage characteristics of the plasma focus – a deeper look </vt:lpstr>
      <vt:lpstr>Abstract</vt:lpstr>
      <vt:lpstr>Capacitor Bank Discharge:  into a short circuit L-C-R circuit, all fixed values</vt:lpstr>
      <vt:lpstr>A MegaAmpere discharge current waveform- UM bank short-circuited at 20 kV - 1972</vt:lpstr>
      <vt:lpstr>Capacitor bank discharged into DPF L-C-R circuit with L(t)</vt:lpstr>
      <vt:lpstr>Capacitor bank no load (short-circuited) versus Capacitor bank into PF load. </vt:lpstr>
      <vt:lpstr>Axial phase current and voltage: (comments on the slide before this one)</vt:lpstr>
      <vt:lpstr>Axial phase rate of change of current:  </vt:lpstr>
      <vt:lpstr>Radial phase equation for dI/dt: </vt:lpstr>
      <vt:lpstr>Axial phase tube voltage:</vt:lpstr>
      <vt:lpstr>Comparing Tube voltage with axial position and axial speed, during axial phase</vt:lpstr>
      <vt:lpstr> Radial phase equation for tube voltage: (Showing the equation and labelling the components V1, V2 and further labelling the sub-components of V2 as v21 and V22) </vt:lpstr>
      <vt:lpstr>Showing the magnitudes of vs, vp (drp/dt) and vz (dzf/dt)</vt:lpstr>
      <vt:lpstr>(commenting on the slides above)</vt:lpstr>
      <vt:lpstr>The tube voltage and dependence on the components V1 and V2</vt:lpstr>
      <vt:lpstr>  Effect of thermodynamics and radiation </vt:lpstr>
      <vt:lpstr>Radial shock speed equation</vt:lpstr>
      <vt:lpstr>The effect of radiation is coupled into the pinch phase piston dynamics by the following equation: </vt:lpstr>
      <vt:lpstr>Radiation-coupled dynamics</vt:lpstr>
      <vt:lpstr>The effects of thermodynamics on the dynamics</vt:lpstr>
      <vt:lpstr>Results (Neon) show effects of thermodynamics and radiation  (traces 1= no thermodynamics ie treated as perfect gas;  2 = with thermodynamics, no radiation,          3 = actual ie with thermodynamics and radiation)  Effects of thermodynamics are subtle, effects of radiation are significant. </vt:lpstr>
      <vt:lpstr>A more dramatic example: radiative collapse in Kr, measured in the INTI PF on the basis of a current measurement </vt:lpstr>
      <vt:lpstr>Expanding the current trace to show the region of the dip</vt:lpstr>
      <vt:lpstr>The fitting to the measured current waveform gives the radial trajectory revealing strong radiative collapse to very small radius</vt:lpstr>
      <vt:lpstr>Comparing radial trajectory with radiation (purple) and (hypothetically) without radiation (black)</vt:lpstr>
      <vt:lpstr>Expanding the time scale to show details of radiative collapse region</vt:lpstr>
      <vt:lpstr>From a measured current waveform,  the parameters of the radiative collapse are derived.</vt:lpstr>
      <vt:lpstr>PowerPoint Presentation</vt:lpstr>
      <vt:lpstr>Conclusion</vt:lpstr>
      <vt:lpstr>References</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current-voltage characteristics of the plasma focus</dc:title>
  <dc:creator>Sing</dc:creator>
  <cp:lastModifiedBy>saw</cp:lastModifiedBy>
  <cp:revision>34</cp:revision>
  <dcterms:created xsi:type="dcterms:W3CDTF">2017-09-15T05:44:01Z</dcterms:created>
  <dcterms:modified xsi:type="dcterms:W3CDTF">2017-09-30T10:04:48Z</dcterms:modified>
</cp:coreProperties>
</file>