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4" r:id="rId4"/>
    <p:sldId id="266" r:id="rId5"/>
    <p:sldId id="258" r:id="rId6"/>
    <p:sldId id="268" r:id="rId7"/>
    <p:sldId id="270" r:id="rId8"/>
    <p:sldId id="281" r:id="rId9"/>
    <p:sldId id="271" r:id="rId10"/>
    <p:sldId id="272" r:id="rId11"/>
    <p:sldId id="273" r:id="rId12"/>
    <p:sldId id="275" r:id="rId13"/>
    <p:sldId id="276" r:id="rId14"/>
    <p:sldId id="277" r:id="rId15"/>
    <p:sldId id="278" r:id="rId16"/>
    <p:sldId id="279" r:id="rId17"/>
    <p:sldId id="260" r:id="rId18"/>
    <p:sldId id="261" r:id="rId19"/>
    <p:sldId id="262" r:id="rId20"/>
    <p:sldId id="263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9895" autoAdjust="0"/>
    <p:restoredTop sz="94660"/>
  </p:normalViewPr>
  <p:slideViewPr>
    <p:cSldViewPr>
      <p:cViewPr>
        <p:scale>
          <a:sx n="57" d="100"/>
          <a:sy n="57" d="100"/>
        </p:scale>
        <p:origin x="-1518" y="-33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D85149-88EA-4D22-BD98-2BBDBA43EC13}" type="datetimeFigureOut">
              <a:rPr lang="en-US" smtClean="0"/>
              <a:t>11/1/2015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7CCB9D-BE3B-4ED9-A210-82F3784587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58994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D85149-88EA-4D22-BD98-2BBDBA43EC13}" type="datetimeFigureOut">
              <a:rPr lang="en-US" smtClean="0"/>
              <a:t>11/1/2015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7CCB9D-BE3B-4ED9-A210-82F3784587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07487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D85149-88EA-4D22-BD98-2BBDBA43EC13}" type="datetimeFigureOut">
              <a:rPr lang="en-US" smtClean="0"/>
              <a:t>11/1/2015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7CCB9D-BE3B-4ED9-A210-82F3784587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56534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D85149-88EA-4D22-BD98-2BBDBA43EC13}" type="datetimeFigureOut">
              <a:rPr lang="en-US" smtClean="0"/>
              <a:t>11/1/2015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7CCB9D-BE3B-4ED9-A210-82F3784587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15700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D85149-88EA-4D22-BD98-2BBDBA43EC13}" type="datetimeFigureOut">
              <a:rPr lang="en-US" smtClean="0"/>
              <a:t>11/1/2015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7CCB9D-BE3B-4ED9-A210-82F3784587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43735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D85149-88EA-4D22-BD98-2BBDBA43EC13}" type="datetimeFigureOut">
              <a:rPr lang="en-US" smtClean="0"/>
              <a:t>11/1/2015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7CCB9D-BE3B-4ED9-A210-82F3784587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4021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D85149-88EA-4D22-BD98-2BBDBA43EC13}" type="datetimeFigureOut">
              <a:rPr lang="en-US" smtClean="0"/>
              <a:t>11/1/2015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7CCB9D-BE3B-4ED9-A210-82F3784587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85564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D85149-88EA-4D22-BD98-2BBDBA43EC13}" type="datetimeFigureOut">
              <a:rPr lang="en-US" smtClean="0"/>
              <a:t>11/1/2015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7CCB9D-BE3B-4ED9-A210-82F3784587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49423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D85149-88EA-4D22-BD98-2BBDBA43EC13}" type="datetimeFigureOut">
              <a:rPr lang="en-US" smtClean="0"/>
              <a:t>11/1/2015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7CCB9D-BE3B-4ED9-A210-82F3784587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17004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D85149-88EA-4D22-BD98-2BBDBA43EC13}" type="datetimeFigureOut">
              <a:rPr lang="en-US" smtClean="0"/>
              <a:t>11/1/2015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7CCB9D-BE3B-4ED9-A210-82F3784587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40040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D85149-88EA-4D22-BD98-2BBDBA43EC13}" type="datetimeFigureOut">
              <a:rPr lang="en-US" smtClean="0"/>
              <a:t>11/1/2015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7CCB9D-BE3B-4ED9-A210-82F3784587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17574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D85149-88EA-4D22-BD98-2BBDBA43EC13}" type="datetimeFigureOut">
              <a:rPr lang="en-US" smtClean="0"/>
              <a:t>11/1/2015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7CCB9D-BE3B-4ED9-A210-82F3784587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11316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e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emf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Dual Plasma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Focus- 160 kJ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DuPF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Concept, Design &amp; Installation 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3886200"/>
            <a:ext cx="7239000" cy="1752600"/>
          </a:xfrm>
        </p:spPr>
        <p:txBody>
          <a:bodyPr>
            <a:normAutofit fontScale="92500"/>
          </a:bodyPr>
          <a:lstStyle/>
          <a:p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 H Saw</a:t>
            </a:r>
            <a:r>
              <a:rPr lang="en-US" sz="2200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1,2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V Damedih</a:t>
            </a:r>
            <a:r>
              <a:rPr lang="en-US" sz="2200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and S Lee</a:t>
            </a:r>
            <a:r>
              <a:rPr lang="en-US" sz="2200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1,2,3</a:t>
            </a:r>
          </a:p>
          <a:p>
            <a:r>
              <a:rPr lang="en-US" sz="2200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Inti International University, </a:t>
            </a:r>
            <a:r>
              <a:rPr lang="en-US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Nilai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Malaysia</a:t>
            </a:r>
          </a:p>
          <a:p>
            <a:r>
              <a:rPr lang="en-US" sz="2200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Institute for Plasma Focus Studies, Melbourne, KL, Singapore</a:t>
            </a:r>
          </a:p>
          <a:p>
            <a:r>
              <a:rPr lang="en-US" sz="2200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University of Malaya, KL, Malaysia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17928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x-none" sz="36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Table </a:t>
            </a:r>
            <a:r>
              <a:rPr lang="x-none" sz="360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Tube, Model and Operational parameters of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DuPF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SFM</a:t>
            </a:r>
            <a:r>
              <a:rPr lang="en-MY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MY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MY" b="1" dirty="0"/>
              <a:t/>
            </a:r>
            <a:br>
              <a:rPr lang="en-MY" b="1" dirty="0"/>
            </a:br>
            <a:endParaRPr lang="en-MY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62038046"/>
              </p:ext>
            </p:extLst>
          </p:nvPr>
        </p:nvGraphicFramePr>
        <p:xfrm>
          <a:off x="457200" y="1676400"/>
          <a:ext cx="8305800" cy="3429000"/>
        </p:xfrm>
        <a:graphic>
          <a:graphicData uri="http://schemas.openxmlformats.org/drawingml/2006/table">
            <a:tbl>
              <a:tblPr firstRow="1" firstCol="1" bandRow="1"/>
              <a:tblGrid>
                <a:gridCol w="1242165"/>
                <a:gridCol w="1146711"/>
                <a:gridCol w="1331339"/>
                <a:gridCol w="1156585"/>
                <a:gridCol w="1143000"/>
                <a:gridCol w="990600"/>
                <a:gridCol w="1295400"/>
              </a:tblGrid>
              <a:tr h="1143000">
                <a:tc>
                  <a:txBody>
                    <a:bodyPr/>
                    <a:lstStyle/>
                    <a:p>
                      <a:pPr algn="l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Tube Parameter</a:t>
                      </a:r>
                      <a:endParaRPr lang="en-MY" sz="16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Lo=50 nH</a:t>
                      </a:r>
                      <a:endParaRPr lang="en-MY" sz="16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Co=2700 µ</a:t>
                      </a:r>
                      <a: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F</a:t>
                      </a:r>
                      <a:endParaRPr lang="en-MY" sz="16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b=15 </a:t>
                      </a:r>
                      <a: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cm</a:t>
                      </a:r>
                      <a:endParaRPr lang="en-MY" sz="16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a=10 cm</a:t>
                      </a:r>
                      <a:endParaRPr lang="en-MY" sz="16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Z</a:t>
                      </a:r>
                      <a:r>
                        <a:rPr lang="en-US" sz="1600" b="1" baseline="-25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o</a:t>
                      </a:r>
                      <a: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=70 cm</a:t>
                      </a:r>
                      <a:endParaRPr lang="en-MY" sz="16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r</a:t>
                      </a:r>
                      <a:r>
                        <a:rPr lang="en-US" sz="1600" b="1" baseline="-25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=1 m</a:t>
                      </a:r>
                      <a: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Ω</a:t>
                      </a:r>
                      <a:endParaRPr lang="en-MY" sz="16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143000">
                <a:tc>
                  <a:txBody>
                    <a:bodyPr/>
                    <a:lstStyle/>
                    <a:p>
                      <a:pPr algn="l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en-US" sz="1600" b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Model Parameters</a:t>
                      </a:r>
                      <a:endParaRPr lang="en-MY" sz="16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Massf=0.1  </a:t>
                      </a:r>
                      <a:endParaRPr lang="en-MY" sz="16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Currf=0.7</a:t>
                      </a:r>
                      <a:endParaRPr lang="en-MY" sz="16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Massfr=0.2</a:t>
                      </a:r>
                      <a:endParaRPr lang="en-MY" sz="16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Currfr=0.7</a:t>
                      </a:r>
                      <a:endParaRPr lang="en-MY" sz="16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en-MY" sz="16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en-MY" sz="16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143000">
                <a:tc>
                  <a:txBody>
                    <a:bodyPr/>
                    <a:lstStyle/>
                    <a:p>
                      <a:pPr algn="l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en-US" sz="1600" b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Operational Parameters</a:t>
                      </a:r>
                      <a:endParaRPr lang="en-MY" sz="16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V</a:t>
                      </a:r>
                      <a:r>
                        <a:rPr lang="en-US" sz="1600" b="1" baseline="-25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=5 kV</a:t>
                      </a:r>
                      <a:endParaRPr lang="en-MY" sz="16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P</a:t>
                      </a:r>
                      <a:r>
                        <a:rPr lang="en-US" sz="1600" b="1" baseline="-25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=10 Torr (Deuterium)</a:t>
                      </a:r>
                      <a:endParaRPr lang="en-MY" sz="16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en-MY" sz="16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en-MY" sz="16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en-MY" sz="16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14117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304800"/>
            <a:ext cx="8686800" cy="1295400"/>
          </a:xfrm>
        </p:spPr>
        <p:txBody>
          <a:bodyPr>
            <a:normAutofit fontScale="90000"/>
          </a:bodyPr>
          <a:lstStyle/>
          <a:p>
            <a:r>
              <a:rPr lang="en-US" sz="1800" b="1" dirty="0" smtClean="0">
                <a:latin typeface="Times New Roman"/>
                <a:ea typeface="Times New Roman"/>
              </a:rPr>
              <a:t/>
            </a:r>
            <a:br>
              <a:rPr lang="en-US" sz="1800" b="1" dirty="0" smtClean="0">
                <a:latin typeface="Times New Roman"/>
                <a:ea typeface="Times New Roman"/>
              </a:rPr>
            </a:br>
            <a:r>
              <a:rPr lang="en-US" sz="1800" b="1" dirty="0">
                <a:latin typeface="Times New Roman"/>
                <a:ea typeface="Times New Roman"/>
              </a:rPr>
              <a:t/>
            </a:r>
            <a:br>
              <a:rPr lang="en-US" sz="1800" b="1" dirty="0">
                <a:latin typeface="Times New Roman"/>
                <a:ea typeface="Times New Roman"/>
              </a:rPr>
            </a:br>
            <a:r>
              <a:rPr lang="en-US" sz="1800" b="1" dirty="0" smtClean="0">
                <a:latin typeface="Times New Roman"/>
                <a:ea typeface="Times New Roman"/>
              </a:rPr>
              <a:t/>
            </a:r>
            <a:br>
              <a:rPr lang="en-US" sz="1800" b="1" dirty="0" smtClean="0">
                <a:latin typeface="Times New Roman"/>
                <a:ea typeface="Times New Roman"/>
              </a:rPr>
            </a:br>
            <a:r>
              <a:rPr lang="en-US" sz="1800" b="1" dirty="0">
                <a:latin typeface="Times New Roman"/>
                <a:ea typeface="Times New Roman"/>
              </a:rPr>
              <a:t/>
            </a:r>
            <a:br>
              <a:rPr lang="en-US" sz="1800" b="1" dirty="0">
                <a:latin typeface="Times New Roman"/>
                <a:ea typeface="Times New Roman"/>
              </a:rPr>
            </a:br>
            <a:r>
              <a:rPr lang="en-US" sz="1800" b="1" dirty="0" smtClean="0">
                <a:latin typeface="Times New Roman"/>
                <a:ea typeface="Times New Roman"/>
              </a:rPr>
              <a:t/>
            </a:r>
            <a:br>
              <a:rPr lang="en-US" sz="1800" b="1" dirty="0" smtClean="0">
                <a:latin typeface="Times New Roman"/>
                <a:ea typeface="Times New Roman"/>
              </a:rPr>
            </a:br>
            <a:r>
              <a:rPr lang="en-US" sz="1800" b="1" dirty="0">
                <a:latin typeface="Times New Roman"/>
                <a:ea typeface="Times New Roman"/>
              </a:rPr>
              <a:t/>
            </a:r>
            <a:br>
              <a:rPr lang="en-US" sz="1800" b="1" dirty="0">
                <a:latin typeface="Times New Roman"/>
                <a:ea typeface="Times New Roman"/>
              </a:rPr>
            </a:br>
            <a:r>
              <a:rPr lang="en-US" sz="1800" b="1" dirty="0" smtClean="0">
                <a:latin typeface="Times New Roman"/>
                <a:ea typeface="Times New Roman"/>
              </a:rPr>
              <a:t/>
            </a:r>
            <a:br>
              <a:rPr lang="en-US" sz="1800" b="1" dirty="0" smtClean="0">
                <a:latin typeface="Times New Roman"/>
                <a:ea typeface="Times New Roman"/>
              </a:rPr>
            </a:br>
            <a:r>
              <a:rPr lang="en-US" sz="1800" b="1" dirty="0">
                <a:latin typeface="Times New Roman"/>
                <a:ea typeface="Times New Roman"/>
              </a:rPr>
              <a:t/>
            </a:r>
            <a:br>
              <a:rPr lang="en-US" sz="1800" b="1" dirty="0">
                <a:latin typeface="Times New Roman"/>
                <a:ea typeface="Times New Roman"/>
              </a:rPr>
            </a:br>
            <a:r>
              <a:rPr lang="en-US" sz="1800" b="1" dirty="0" smtClean="0">
                <a:latin typeface="Times New Roman"/>
                <a:ea typeface="Times New Roman"/>
              </a:rPr>
              <a:t/>
            </a:r>
            <a:br>
              <a:rPr lang="en-US" sz="1800" b="1" dirty="0" smtClean="0">
                <a:latin typeface="Times New Roman"/>
                <a:ea typeface="Times New Roman"/>
              </a:rPr>
            </a:br>
            <a:r>
              <a:rPr lang="en-US" sz="1800" b="1" dirty="0">
                <a:latin typeface="Times New Roman"/>
                <a:ea typeface="Times New Roman"/>
              </a:rPr>
              <a:t/>
            </a:r>
            <a:br>
              <a:rPr lang="en-US" sz="1800" b="1" dirty="0">
                <a:latin typeface="Times New Roman"/>
                <a:ea typeface="Times New Roman"/>
              </a:rPr>
            </a:br>
            <a:r>
              <a:rPr lang="en-US" sz="1800" b="1" dirty="0" smtClean="0">
                <a:latin typeface="Times New Roman"/>
                <a:ea typeface="Times New Roman"/>
              </a:rPr>
              <a:t/>
            </a:r>
            <a:br>
              <a:rPr lang="en-US" sz="1800" b="1" dirty="0" smtClean="0">
                <a:latin typeface="Times New Roman"/>
                <a:ea typeface="Times New Roman"/>
              </a:rPr>
            </a:br>
            <a:r>
              <a:rPr lang="en-US" sz="1800" b="1" dirty="0">
                <a:latin typeface="Times New Roman"/>
                <a:ea typeface="Times New Roman"/>
              </a:rPr>
              <a:t/>
            </a:r>
            <a:br>
              <a:rPr lang="en-US" sz="1800" b="1" dirty="0">
                <a:latin typeface="Times New Roman"/>
                <a:ea typeface="Times New Roman"/>
              </a:rPr>
            </a:br>
            <a:r>
              <a:rPr lang="en-US" sz="1800" b="1" dirty="0" smtClean="0">
                <a:latin typeface="Times New Roman"/>
                <a:ea typeface="Times New Roman"/>
              </a:rPr>
              <a:t/>
            </a:r>
            <a:br>
              <a:rPr lang="en-US" sz="1800" b="1" dirty="0" smtClean="0">
                <a:latin typeface="Times New Roman"/>
                <a:ea typeface="Times New Roman"/>
              </a:rPr>
            </a:br>
            <a:r>
              <a:rPr lang="en-US" sz="1800" b="1" dirty="0" smtClean="0">
                <a:latin typeface="Times New Roman"/>
                <a:ea typeface="Times New Roman"/>
              </a:rPr>
              <a:t>Computed </a:t>
            </a:r>
            <a:r>
              <a:rPr lang="en-US" sz="1800" b="1" dirty="0">
                <a:latin typeface="Times New Roman"/>
                <a:ea typeface="Times New Roman"/>
              </a:rPr>
              <a:t>discharge current for </a:t>
            </a:r>
            <a:r>
              <a:rPr lang="en-US" sz="1800" b="1" dirty="0" err="1" smtClean="0">
                <a:latin typeface="Times New Roman"/>
                <a:ea typeface="Times New Roman"/>
              </a:rPr>
              <a:t>DuPF</a:t>
            </a:r>
            <a:r>
              <a:rPr lang="en-US" sz="1800" b="1" dirty="0" smtClean="0">
                <a:latin typeface="Times New Roman"/>
                <a:ea typeface="Times New Roman"/>
              </a:rPr>
              <a:t>: </a:t>
            </a:r>
            <a:r>
              <a:rPr lang="en-US" sz="1800" b="1" dirty="0">
                <a:latin typeface="Times New Roman"/>
                <a:ea typeface="Times New Roman"/>
              </a:rPr>
              <a:t>FFM, 6 </a:t>
            </a:r>
            <a:r>
              <a:rPr lang="en-US" sz="1800" b="1" dirty="0" err="1">
                <a:latin typeface="Times New Roman"/>
                <a:ea typeface="Times New Roman"/>
              </a:rPr>
              <a:t>Torr</a:t>
            </a:r>
            <a:r>
              <a:rPr lang="en-US" sz="1800" b="1" dirty="0">
                <a:latin typeface="Times New Roman"/>
                <a:ea typeface="Times New Roman"/>
              </a:rPr>
              <a:t> D (Left). SFM, 10 </a:t>
            </a:r>
            <a:r>
              <a:rPr lang="en-US" sz="1800" b="1" dirty="0" err="1">
                <a:latin typeface="Times New Roman"/>
                <a:ea typeface="Times New Roman"/>
              </a:rPr>
              <a:t>Torr</a:t>
            </a:r>
            <a:r>
              <a:rPr lang="en-US" sz="1800" b="1" dirty="0">
                <a:latin typeface="Times New Roman"/>
                <a:ea typeface="Times New Roman"/>
              </a:rPr>
              <a:t> D (Right</a:t>
            </a:r>
            <a:r>
              <a:rPr lang="en-US" sz="1800" dirty="0" smtClean="0">
                <a:latin typeface="Times New Roman"/>
                <a:ea typeface="Times New Roman"/>
              </a:rPr>
              <a:t>)</a:t>
            </a:r>
            <a:r>
              <a:rPr lang="en-US" sz="1800" dirty="0">
                <a:latin typeface="Times New Roman"/>
                <a:ea typeface="Times New Roman"/>
              </a:rPr>
              <a:t> </a:t>
            </a:r>
            <a:r>
              <a:rPr lang="en-US" sz="1800" dirty="0" smtClean="0">
                <a:latin typeface="Times New Roman"/>
                <a:ea typeface="Times New Roman"/>
              </a:rPr>
              <a:t/>
            </a:r>
            <a:br>
              <a:rPr lang="en-US" sz="1800" dirty="0" smtClean="0">
                <a:latin typeface="Times New Roman"/>
                <a:ea typeface="Times New Roman"/>
              </a:rPr>
            </a:br>
            <a:r>
              <a:rPr lang="en-US" sz="1800" dirty="0">
                <a:latin typeface="Times New Roman"/>
                <a:ea typeface="Times New Roman"/>
              </a:rPr>
              <a:t/>
            </a:r>
            <a:br>
              <a:rPr lang="en-US" sz="1800" dirty="0">
                <a:latin typeface="Times New Roman"/>
                <a:ea typeface="Times New Roman"/>
              </a:rPr>
            </a:br>
            <a:r>
              <a:rPr lang="en-US" sz="1800" dirty="0" smtClean="0">
                <a:latin typeface="Times New Roman"/>
                <a:ea typeface="Times New Roman"/>
              </a:rPr>
              <a:t/>
            </a:r>
            <a:br>
              <a:rPr lang="en-US" sz="1800" dirty="0" smtClean="0">
                <a:latin typeface="Times New Roman"/>
                <a:ea typeface="Times New Roman"/>
              </a:rPr>
            </a:br>
            <a:r>
              <a:rPr lang="en-US" sz="1800" dirty="0">
                <a:latin typeface="Times New Roman"/>
                <a:ea typeface="Times New Roman"/>
              </a:rPr>
              <a:t/>
            </a:r>
            <a:br>
              <a:rPr lang="en-US" sz="1800" dirty="0">
                <a:latin typeface="Times New Roman"/>
                <a:ea typeface="Times New Roman"/>
              </a:rPr>
            </a:br>
            <a:r>
              <a:rPr lang="en-US" sz="1800" dirty="0" smtClean="0">
                <a:latin typeface="Times New Roman"/>
                <a:ea typeface="Times New Roman"/>
              </a:rPr>
              <a:t/>
            </a:r>
            <a:br>
              <a:rPr lang="en-US" sz="1800" dirty="0" smtClean="0">
                <a:latin typeface="Times New Roman"/>
                <a:ea typeface="Times New Roman"/>
              </a:rPr>
            </a:br>
            <a:r>
              <a:rPr lang="en-US" sz="1800" dirty="0">
                <a:latin typeface="Times New Roman"/>
                <a:ea typeface="Times New Roman"/>
              </a:rPr>
              <a:t/>
            </a:r>
            <a:br>
              <a:rPr lang="en-US" sz="1800" dirty="0">
                <a:latin typeface="Times New Roman"/>
                <a:ea typeface="Times New Roman"/>
              </a:rPr>
            </a:br>
            <a:r>
              <a:rPr lang="en-US" sz="1800" dirty="0" smtClean="0">
                <a:latin typeface="Times New Roman"/>
                <a:ea typeface="Times New Roman"/>
              </a:rPr>
              <a:t/>
            </a:r>
            <a:br>
              <a:rPr lang="en-US" sz="1800" dirty="0" smtClean="0">
                <a:latin typeface="Times New Roman"/>
                <a:ea typeface="Times New Roman"/>
              </a:rPr>
            </a:br>
            <a:r>
              <a:rPr lang="en-US" sz="1800" dirty="0">
                <a:latin typeface="Times New Roman"/>
                <a:ea typeface="Times New Roman"/>
              </a:rPr>
              <a:t/>
            </a:r>
            <a:br>
              <a:rPr lang="en-US" sz="1800" dirty="0">
                <a:latin typeface="Times New Roman"/>
                <a:ea typeface="Times New Roman"/>
              </a:rPr>
            </a:br>
            <a:r>
              <a:rPr lang="en-US" sz="1800" dirty="0" smtClean="0">
                <a:latin typeface="Times New Roman"/>
                <a:ea typeface="Times New Roman"/>
              </a:rPr>
              <a:t/>
            </a:r>
            <a:br>
              <a:rPr lang="en-US" sz="1800" dirty="0" smtClean="0">
                <a:latin typeface="Times New Roman"/>
                <a:ea typeface="Times New Roman"/>
              </a:rPr>
            </a:br>
            <a:r>
              <a:rPr lang="en-US" sz="1800" dirty="0">
                <a:latin typeface="Times New Roman"/>
                <a:ea typeface="Times New Roman"/>
              </a:rPr>
              <a:t/>
            </a:r>
            <a:br>
              <a:rPr lang="en-US" sz="1800" dirty="0">
                <a:latin typeface="Times New Roman"/>
                <a:ea typeface="Times New Roman"/>
              </a:rPr>
            </a:br>
            <a:r>
              <a:rPr lang="en-US" sz="1800" dirty="0" smtClean="0">
                <a:latin typeface="Times New Roman"/>
                <a:ea typeface="Times New Roman"/>
              </a:rPr>
              <a:t/>
            </a:r>
            <a:br>
              <a:rPr lang="en-US" sz="1800" dirty="0" smtClean="0">
                <a:latin typeface="Times New Roman"/>
                <a:ea typeface="Times New Roman"/>
              </a:rPr>
            </a:br>
            <a:r>
              <a:rPr lang="en-US" sz="1800" dirty="0" smtClean="0">
                <a:latin typeface="Times New Roman"/>
                <a:ea typeface="Times New Roman"/>
              </a:rPr>
              <a:t/>
            </a:r>
            <a:br>
              <a:rPr lang="en-US" sz="1800" dirty="0" smtClean="0">
                <a:latin typeface="Times New Roman"/>
                <a:ea typeface="Times New Roman"/>
              </a:rPr>
            </a:br>
            <a:r>
              <a:rPr lang="en-US" sz="1800" dirty="0">
                <a:latin typeface="Times New Roman"/>
                <a:ea typeface="Times New Roman"/>
              </a:rPr>
              <a:t/>
            </a:r>
            <a:br>
              <a:rPr lang="en-US" sz="1800" dirty="0">
                <a:latin typeface="Times New Roman"/>
                <a:ea typeface="Times New Roman"/>
              </a:rPr>
            </a:br>
            <a:r>
              <a:rPr lang="en-US" sz="1800" b="1" dirty="0" smtClean="0">
                <a:latin typeface="Times New Roman"/>
                <a:ea typeface="Times New Roman"/>
              </a:rPr>
              <a:t>Computed </a:t>
            </a:r>
            <a:r>
              <a:rPr lang="en-US" sz="1800" b="1" dirty="0">
                <a:latin typeface="Times New Roman"/>
                <a:ea typeface="Times New Roman"/>
              </a:rPr>
              <a:t>radial trajectories for </a:t>
            </a:r>
            <a:r>
              <a:rPr lang="en-US" sz="1800" b="1" dirty="0" err="1" smtClean="0">
                <a:latin typeface="Times New Roman"/>
                <a:ea typeface="Times New Roman"/>
              </a:rPr>
              <a:t>DuPF</a:t>
            </a:r>
            <a:r>
              <a:rPr lang="en-US" sz="1800" b="1" dirty="0" smtClean="0">
                <a:latin typeface="Times New Roman"/>
                <a:ea typeface="Times New Roman"/>
              </a:rPr>
              <a:t>: </a:t>
            </a:r>
            <a:r>
              <a:rPr lang="en-US" sz="1800" b="1" dirty="0">
                <a:latin typeface="Times New Roman"/>
                <a:ea typeface="Times New Roman"/>
              </a:rPr>
              <a:t>FFM, 6 </a:t>
            </a:r>
            <a:r>
              <a:rPr lang="en-US" sz="1800" b="1" dirty="0" err="1">
                <a:latin typeface="Times New Roman"/>
                <a:ea typeface="Times New Roman"/>
              </a:rPr>
              <a:t>Torr</a:t>
            </a:r>
            <a:r>
              <a:rPr lang="en-US" sz="1800" b="1" dirty="0">
                <a:latin typeface="Times New Roman"/>
                <a:ea typeface="Times New Roman"/>
              </a:rPr>
              <a:t> D (Left). SFM, 10 </a:t>
            </a:r>
            <a:r>
              <a:rPr lang="en-US" sz="1800" b="1" dirty="0" err="1">
                <a:latin typeface="Times New Roman"/>
                <a:ea typeface="Times New Roman"/>
              </a:rPr>
              <a:t>Torr</a:t>
            </a:r>
            <a:r>
              <a:rPr lang="en-US" sz="1800" b="1" dirty="0">
                <a:latin typeface="Times New Roman"/>
                <a:ea typeface="Times New Roman"/>
              </a:rPr>
              <a:t> D (Right</a:t>
            </a:r>
            <a:r>
              <a:rPr lang="en-US" sz="1800" b="1" dirty="0" smtClean="0">
                <a:latin typeface="Times New Roman"/>
                <a:ea typeface="Times New Roman"/>
              </a:rPr>
              <a:t>)</a:t>
            </a:r>
            <a:endParaRPr lang="en-MY" sz="1800" b="1" dirty="0"/>
          </a:p>
        </p:txBody>
      </p:sp>
      <p:pic>
        <p:nvPicPr>
          <p:cNvPr id="1331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3920" y="767408"/>
            <a:ext cx="3232280" cy="25390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331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86200" y="762000"/>
            <a:ext cx="3218226" cy="25812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3316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3286" y="3682629"/>
            <a:ext cx="3302914" cy="317537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3317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84108" y="3688171"/>
            <a:ext cx="3220318" cy="31698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0673095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632752"/>
            <a:ext cx="8534400" cy="1143000"/>
          </a:xfrm>
        </p:spPr>
        <p:txBody>
          <a:bodyPr>
            <a:normAutofit fontScale="90000"/>
          </a:bodyPr>
          <a:lstStyle/>
          <a:p>
            <a:r>
              <a:rPr lang="x-none" sz="3100" b="1">
                <a:latin typeface="Times New Roman" panose="02020603050405020304" pitchFamily="18" charset="0"/>
                <a:cs typeface="Times New Roman" panose="02020603050405020304" pitchFamily="18" charset="0"/>
              </a:rPr>
              <a:t>Table 3</a:t>
            </a:r>
            <a:r>
              <a:rPr lang="en-US" sz="3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Comparative table of FFM and SFM of </a:t>
            </a:r>
            <a:r>
              <a:rPr lang="en-US" sz="31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DuPF</a:t>
            </a:r>
            <a:r>
              <a:rPr lang="en-MY" b="1" dirty="0"/>
              <a:t/>
            </a:r>
            <a:br>
              <a:rPr lang="en-MY" b="1" dirty="0"/>
            </a:br>
            <a:endParaRPr lang="en-MY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15860752"/>
              </p:ext>
            </p:extLst>
          </p:nvPr>
        </p:nvGraphicFramePr>
        <p:xfrm>
          <a:off x="2133600" y="1447806"/>
          <a:ext cx="4724401" cy="5257800"/>
        </p:xfrm>
        <a:graphic>
          <a:graphicData uri="http://schemas.openxmlformats.org/drawingml/2006/table">
            <a:tbl>
              <a:tblPr firstRow="1" firstCol="1" bandRow="1"/>
              <a:tblGrid>
                <a:gridCol w="2701263"/>
                <a:gridCol w="1011569"/>
                <a:gridCol w="1011569"/>
              </a:tblGrid>
              <a:tr h="350520">
                <a:tc>
                  <a:txBody>
                    <a:bodyPr/>
                    <a:lstStyle/>
                    <a:p>
                      <a:pPr algn="l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nl-NL" sz="1400" b="1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Parameter</a:t>
                      </a:r>
                      <a:endParaRPr lang="en-MY" sz="1400" b="1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300"/>
                        </a:lnSpc>
                        <a:spcAft>
                          <a:spcPts val="0"/>
                        </a:spcAft>
                        <a:tabLst>
                          <a:tab pos="4572000" algn="r"/>
                        </a:tabLst>
                      </a:pPr>
                      <a:r>
                        <a:rPr lang="en-US" sz="1400" b="1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FFM</a:t>
                      </a:r>
                      <a:endParaRPr lang="en-MY" sz="1400" b="1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300"/>
                        </a:lnSpc>
                        <a:spcAft>
                          <a:spcPts val="0"/>
                        </a:spcAft>
                        <a:tabLst>
                          <a:tab pos="4572000" algn="r"/>
                        </a:tabLst>
                      </a:pPr>
                      <a:r>
                        <a:rPr lang="en-US" sz="1400" b="1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SFM</a:t>
                      </a:r>
                      <a:endParaRPr lang="en-MY" sz="1400" b="1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0520">
                <a:tc>
                  <a:txBody>
                    <a:bodyPr/>
                    <a:lstStyle/>
                    <a:p>
                      <a:pPr algn="just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nl-NL" sz="1400" b="1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b (cm)</a:t>
                      </a:r>
                      <a:endParaRPr lang="en-MY" sz="1400" b="1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300"/>
                        </a:lnSpc>
                        <a:spcAft>
                          <a:spcPts val="0"/>
                        </a:spcAft>
                        <a:tabLst>
                          <a:tab pos="4572000" algn="r"/>
                        </a:tabLst>
                      </a:pPr>
                      <a:r>
                        <a:rPr lang="en-US" sz="1400" b="1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8</a:t>
                      </a:r>
                      <a:endParaRPr lang="en-MY" sz="1400" b="1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300"/>
                        </a:lnSpc>
                        <a:spcAft>
                          <a:spcPts val="0"/>
                        </a:spcAft>
                        <a:tabLst>
                          <a:tab pos="4572000" algn="r"/>
                        </a:tabLst>
                      </a:pPr>
                      <a:r>
                        <a:rPr lang="en-US" sz="1400" b="1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15</a:t>
                      </a:r>
                      <a:endParaRPr lang="en-MY" sz="1400" b="1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0520">
                <a:tc>
                  <a:txBody>
                    <a:bodyPr/>
                    <a:lstStyle/>
                    <a:p>
                      <a:pPr algn="just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it-IT" sz="1400" b="1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a (cm)</a:t>
                      </a:r>
                      <a:endParaRPr lang="en-MY" sz="1400" b="1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300"/>
                        </a:lnSpc>
                        <a:spcAft>
                          <a:spcPts val="0"/>
                        </a:spcAft>
                        <a:tabLst>
                          <a:tab pos="4572000" algn="r"/>
                        </a:tabLst>
                      </a:pPr>
                      <a:r>
                        <a:rPr lang="en-US" sz="1400" b="1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5</a:t>
                      </a:r>
                      <a:endParaRPr lang="en-MY" sz="1400" b="1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300"/>
                        </a:lnSpc>
                        <a:spcAft>
                          <a:spcPts val="0"/>
                        </a:spcAft>
                        <a:tabLst>
                          <a:tab pos="4572000" algn="r"/>
                        </a:tabLst>
                      </a:pPr>
                      <a:r>
                        <a:rPr lang="en-US" sz="1400" b="1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10</a:t>
                      </a:r>
                      <a:endParaRPr lang="en-MY" sz="1400" b="1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0520">
                <a:tc>
                  <a:txBody>
                    <a:bodyPr/>
                    <a:lstStyle/>
                    <a:p>
                      <a:pPr algn="just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it-IT" sz="1400" b="1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c</a:t>
                      </a:r>
                      <a:endParaRPr lang="en-MY" sz="1400" b="1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300"/>
                        </a:lnSpc>
                        <a:spcAft>
                          <a:spcPts val="0"/>
                        </a:spcAft>
                        <a:tabLst>
                          <a:tab pos="4572000" algn="r"/>
                        </a:tabLst>
                      </a:pPr>
                      <a:r>
                        <a:rPr lang="en-US" sz="1400" b="1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1.6</a:t>
                      </a:r>
                      <a:endParaRPr lang="en-MY" sz="1400" b="1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300"/>
                        </a:lnSpc>
                        <a:spcAft>
                          <a:spcPts val="0"/>
                        </a:spcAft>
                        <a:tabLst>
                          <a:tab pos="4572000" algn="r"/>
                        </a:tabLst>
                      </a:pPr>
                      <a:r>
                        <a:rPr lang="en-US" sz="1400" b="1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1.5</a:t>
                      </a:r>
                      <a:endParaRPr lang="en-MY" sz="1400" b="1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0520">
                <a:tc>
                  <a:txBody>
                    <a:bodyPr/>
                    <a:lstStyle/>
                    <a:p>
                      <a:pPr algn="just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it-IT" sz="1400" b="1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z</a:t>
                      </a:r>
                      <a:r>
                        <a:rPr lang="it-IT" sz="1400" b="1" baseline="-2500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0</a:t>
                      </a:r>
                      <a:r>
                        <a:rPr lang="it-IT" sz="1400" b="1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(cm)                    </a:t>
                      </a:r>
                      <a:endParaRPr lang="en-MY" sz="1400" b="1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300"/>
                        </a:lnSpc>
                        <a:spcAft>
                          <a:spcPts val="0"/>
                        </a:spcAft>
                        <a:tabLst>
                          <a:tab pos="4572000" algn="r"/>
                        </a:tabLst>
                      </a:pPr>
                      <a:r>
                        <a:rPr lang="en-US" sz="1400" b="1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70</a:t>
                      </a:r>
                      <a:endParaRPr lang="en-MY" sz="1400" b="1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300"/>
                        </a:lnSpc>
                        <a:spcAft>
                          <a:spcPts val="0"/>
                        </a:spcAft>
                        <a:tabLst>
                          <a:tab pos="4572000" algn="r"/>
                        </a:tabLst>
                      </a:pPr>
                      <a:r>
                        <a:rPr lang="en-US" sz="1400" b="1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70</a:t>
                      </a:r>
                      <a:endParaRPr lang="en-MY" sz="1400" b="1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0520">
                <a:tc>
                  <a:txBody>
                    <a:bodyPr/>
                    <a:lstStyle/>
                    <a:p>
                      <a:pPr algn="just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it-IT" sz="1400" b="1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P (Torr)         </a:t>
                      </a:r>
                      <a:endParaRPr lang="en-MY" sz="1400" b="1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300"/>
                        </a:lnSpc>
                        <a:spcAft>
                          <a:spcPts val="0"/>
                        </a:spcAft>
                        <a:tabLst>
                          <a:tab pos="4572000" algn="r"/>
                        </a:tabLst>
                      </a:pPr>
                      <a:r>
                        <a:rPr lang="en-US" sz="1400" b="1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6</a:t>
                      </a:r>
                      <a:endParaRPr lang="en-MY" sz="1400" b="1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300"/>
                        </a:lnSpc>
                        <a:spcAft>
                          <a:spcPts val="0"/>
                        </a:spcAft>
                        <a:tabLst>
                          <a:tab pos="4572000" algn="r"/>
                        </a:tabLst>
                      </a:pPr>
                      <a:r>
                        <a:rPr lang="en-US" sz="1400" b="1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10</a:t>
                      </a:r>
                      <a:endParaRPr lang="en-MY" sz="1400" b="1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0520">
                <a:tc>
                  <a:txBody>
                    <a:bodyPr/>
                    <a:lstStyle/>
                    <a:p>
                      <a:pPr algn="just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it-IT" sz="1400" b="1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V</a:t>
                      </a:r>
                      <a:r>
                        <a:rPr lang="it-IT" sz="1400" b="1" baseline="-2500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0  </a:t>
                      </a:r>
                      <a:r>
                        <a:rPr lang="it-IT" sz="1400" b="1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(kV)</a:t>
                      </a:r>
                      <a:r>
                        <a:rPr lang="it-IT" sz="1400" b="1" baseline="-2500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it-IT" sz="1400" b="1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               </a:t>
                      </a:r>
                      <a:endParaRPr lang="en-MY" sz="1400" b="1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300"/>
                        </a:lnSpc>
                        <a:spcAft>
                          <a:spcPts val="0"/>
                        </a:spcAft>
                        <a:tabLst>
                          <a:tab pos="4572000" algn="r"/>
                        </a:tabLst>
                      </a:pPr>
                      <a:r>
                        <a:rPr lang="en-US" sz="1400" b="1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9</a:t>
                      </a:r>
                      <a:endParaRPr lang="en-MY" sz="1400" b="1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300"/>
                        </a:lnSpc>
                        <a:spcAft>
                          <a:spcPts val="0"/>
                        </a:spcAft>
                        <a:tabLst>
                          <a:tab pos="4572000" algn="r"/>
                        </a:tabLst>
                      </a:pPr>
                      <a:r>
                        <a:rPr lang="en-US" sz="1400" b="1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5</a:t>
                      </a:r>
                      <a:endParaRPr lang="en-MY" sz="1400" b="1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0520">
                <a:tc>
                  <a:txBody>
                    <a:bodyPr/>
                    <a:lstStyle/>
                    <a:p>
                      <a:pPr algn="just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it-IT" sz="1400" b="1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I</a:t>
                      </a:r>
                      <a:r>
                        <a:rPr lang="it-IT" sz="1400" b="1" baseline="-2500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peak </a:t>
                      </a:r>
                      <a:r>
                        <a:rPr lang="it-IT" sz="1400" b="1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(kA)             </a:t>
                      </a:r>
                      <a:endParaRPr lang="en-MY" sz="1400" b="1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300"/>
                        </a:lnSpc>
                        <a:spcAft>
                          <a:spcPts val="0"/>
                        </a:spcAft>
                        <a:tabLst>
                          <a:tab pos="4572000" algn="r"/>
                        </a:tabLst>
                      </a:pPr>
                      <a:r>
                        <a:rPr lang="en-US" sz="1400" b="1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858</a:t>
                      </a:r>
                      <a:endParaRPr lang="en-MY" sz="1400" b="1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300"/>
                        </a:lnSpc>
                        <a:spcAft>
                          <a:spcPts val="0"/>
                        </a:spcAft>
                        <a:tabLst>
                          <a:tab pos="4572000" algn="r"/>
                        </a:tabLst>
                      </a:pPr>
                      <a:r>
                        <a:rPr lang="en-US" sz="1400" b="1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753</a:t>
                      </a:r>
                      <a:endParaRPr lang="en-MY" sz="1400" b="1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0520">
                <a:tc>
                  <a:txBody>
                    <a:bodyPr/>
                    <a:lstStyle/>
                    <a:p>
                      <a:pPr algn="just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it-IT" sz="1400" b="1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I</a:t>
                      </a:r>
                      <a:r>
                        <a:rPr lang="it-IT" sz="1400" b="1" baseline="-2500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pinch</a:t>
                      </a:r>
                      <a:r>
                        <a:rPr lang="it-IT" sz="1400" b="1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 (kA)            </a:t>
                      </a:r>
                      <a:endParaRPr lang="en-MY" sz="1400" b="1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300"/>
                        </a:lnSpc>
                        <a:spcAft>
                          <a:spcPts val="0"/>
                        </a:spcAft>
                        <a:tabLst>
                          <a:tab pos="4572000" algn="r"/>
                        </a:tabLst>
                      </a:pPr>
                      <a:r>
                        <a:rPr lang="en-US" sz="1400" b="1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523</a:t>
                      </a:r>
                      <a:endParaRPr lang="en-MY" sz="1400" b="1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300"/>
                        </a:lnSpc>
                        <a:spcAft>
                          <a:spcPts val="0"/>
                        </a:spcAft>
                        <a:tabLst>
                          <a:tab pos="4572000" algn="r"/>
                        </a:tabLst>
                      </a:pPr>
                      <a:r>
                        <a:rPr lang="en-US" sz="1400" b="1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243</a:t>
                      </a:r>
                      <a:endParaRPr lang="en-MY" sz="1400" b="1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0520">
                <a:tc>
                  <a:txBody>
                    <a:bodyPr/>
                    <a:lstStyle/>
                    <a:p>
                      <a:pPr algn="just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it-IT" sz="1400" b="1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v</a:t>
                      </a:r>
                      <a:r>
                        <a:rPr lang="it-IT" sz="1400" b="1" baseline="-2500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a</a:t>
                      </a:r>
                      <a:r>
                        <a:rPr lang="it-IT" sz="1400" b="1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(cm/</a:t>
                      </a:r>
                      <a:r>
                        <a:rPr lang="en-US" sz="1400" b="1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m</a:t>
                      </a:r>
                      <a:r>
                        <a:rPr lang="it-IT" sz="1400" b="1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s)            </a:t>
                      </a:r>
                      <a:endParaRPr lang="en-MY" sz="1400" b="1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300"/>
                        </a:lnSpc>
                        <a:spcAft>
                          <a:spcPts val="0"/>
                        </a:spcAft>
                        <a:tabLst>
                          <a:tab pos="4572000" algn="r"/>
                        </a:tabLst>
                      </a:pPr>
                      <a:r>
                        <a:rPr lang="en-US" sz="1400" b="1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9.4</a:t>
                      </a:r>
                      <a:endParaRPr lang="en-MY" sz="1400" b="1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300"/>
                        </a:lnSpc>
                        <a:spcAft>
                          <a:spcPts val="0"/>
                        </a:spcAft>
                        <a:tabLst>
                          <a:tab pos="4572000" algn="r"/>
                        </a:tabLst>
                      </a:pPr>
                      <a:r>
                        <a:rPr lang="en-US" sz="1400" b="1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3.2</a:t>
                      </a:r>
                      <a:endParaRPr lang="en-MY" sz="1400" b="1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0520">
                <a:tc>
                  <a:txBody>
                    <a:bodyPr/>
                    <a:lstStyle/>
                    <a:p>
                      <a:pPr algn="just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it-IT" sz="1400" b="1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v</a:t>
                      </a:r>
                      <a:r>
                        <a:rPr lang="it-IT" sz="1400" b="1" baseline="-2500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s</a:t>
                      </a:r>
                      <a:r>
                        <a:rPr lang="it-IT" sz="1400" b="1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(cm/</a:t>
                      </a:r>
                      <a:r>
                        <a:rPr lang="en-US" sz="1400" b="1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m</a:t>
                      </a:r>
                      <a:r>
                        <a:rPr lang="it-IT" sz="1400" b="1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s)                   </a:t>
                      </a:r>
                      <a:endParaRPr lang="en-MY" sz="1400" b="1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300"/>
                        </a:lnSpc>
                        <a:spcAft>
                          <a:spcPts val="0"/>
                        </a:spcAft>
                        <a:tabLst>
                          <a:tab pos="4572000" algn="r"/>
                        </a:tabLst>
                      </a:pPr>
                      <a:r>
                        <a:rPr lang="en-US" sz="1400" b="1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21.3</a:t>
                      </a:r>
                      <a:endParaRPr lang="en-MY" sz="1400" b="1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300"/>
                        </a:lnSpc>
                        <a:spcAft>
                          <a:spcPts val="0"/>
                        </a:spcAft>
                        <a:tabLst>
                          <a:tab pos="4572000" algn="r"/>
                        </a:tabLst>
                      </a:pPr>
                      <a:r>
                        <a:rPr lang="en-US" sz="1400" b="1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4.5</a:t>
                      </a:r>
                      <a:endParaRPr lang="en-MY" sz="1400" b="1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0520">
                <a:tc>
                  <a:txBody>
                    <a:bodyPr/>
                    <a:lstStyle/>
                    <a:p>
                      <a:pPr algn="just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it-IT" sz="1400" b="1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v</a:t>
                      </a:r>
                      <a:r>
                        <a:rPr lang="it-IT" sz="1400" b="1" baseline="-2500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p</a:t>
                      </a:r>
                      <a:r>
                        <a:rPr lang="it-IT" sz="1400" b="1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(cm/</a:t>
                      </a:r>
                      <a:r>
                        <a:rPr lang="en-US" sz="1400" b="1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m</a:t>
                      </a:r>
                      <a:r>
                        <a:rPr lang="it-IT" sz="1400" b="1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s)                  </a:t>
                      </a:r>
                      <a:endParaRPr lang="en-MY" sz="1400" b="1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300"/>
                        </a:lnSpc>
                        <a:spcAft>
                          <a:spcPts val="0"/>
                        </a:spcAft>
                        <a:tabLst>
                          <a:tab pos="4572000" algn="r"/>
                        </a:tabLst>
                      </a:pPr>
                      <a:r>
                        <a:rPr lang="en-US" sz="1400" b="1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15.3</a:t>
                      </a:r>
                      <a:endParaRPr lang="en-MY" sz="1400" b="1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300"/>
                        </a:lnSpc>
                        <a:spcAft>
                          <a:spcPts val="0"/>
                        </a:spcAft>
                        <a:tabLst>
                          <a:tab pos="4572000" algn="r"/>
                        </a:tabLst>
                      </a:pPr>
                      <a:r>
                        <a:rPr lang="en-US" sz="1400" b="1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3.4</a:t>
                      </a:r>
                      <a:endParaRPr lang="en-MY" sz="1400" b="1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0520">
                <a:tc>
                  <a:txBody>
                    <a:bodyPr/>
                    <a:lstStyle/>
                    <a:p>
                      <a:pPr algn="just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it-IT" sz="1400" b="1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(c</a:t>
                      </a:r>
                      <a:r>
                        <a:rPr lang="it-IT" sz="1400" b="1" baseline="3000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it-IT" sz="1400" b="1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-1)/lnc</a:t>
                      </a:r>
                      <a:endParaRPr lang="en-MY" sz="1400" b="1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300"/>
                        </a:lnSpc>
                        <a:spcAft>
                          <a:spcPts val="0"/>
                        </a:spcAft>
                        <a:tabLst>
                          <a:tab pos="4572000" algn="r"/>
                        </a:tabLst>
                      </a:pPr>
                      <a:r>
                        <a:rPr lang="en-US" sz="1400" b="1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3.32</a:t>
                      </a:r>
                      <a:endParaRPr lang="en-MY" sz="1400" b="1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300"/>
                        </a:lnSpc>
                        <a:spcAft>
                          <a:spcPts val="0"/>
                        </a:spcAft>
                        <a:tabLst>
                          <a:tab pos="4572000" algn="r"/>
                        </a:tabLst>
                      </a:pPr>
                      <a:r>
                        <a:rPr lang="en-US" sz="1400" b="1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3.08</a:t>
                      </a:r>
                      <a:endParaRPr lang="en-MY" sz="1400" b="1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0520">
                <a:tc>
                  <a:txBody>
                    <a:bodyPr/>
                    <a:lstStyle/>
                    <a:p>
                      <a:pPr algn="just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it-IT" sz="1400" b="1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Bank surge imp (m</a:t>
                      </a:r>
                      <a:r>
                        <a:rPr lang="en-US" sz="1400" b="1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W)</a:t>
                      </a:r>
                      <a:endParaRPr lang="en-MY" sz="1400" b="1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300"/>
                        </a:lnSpc>
                        <a:spcAft>
                          <a:spcPts val="0"/>
                        </a:spcAft>
                        <a:tabLst>
                          <a:tab pos="4572000" algn="r"/>
                        </a:tabLst>
                      </a:pPr>
                      <a:r>
                        <a:rPr lang="en-US" sz="1400" b="1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4.3 </a:t>
                      </a:r>
                      <a:endParaRPr lang="en-MY" sz="1400" b="1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300"/>
                        </a:lnSpc>
                        <a:spcAft>
                          <a:spcPts val="0"/>
                        </a:spcAft>
                        <a:tabLst>
                          <a:tab pos="4572000" algn="r"/>
                        </a:tabLst>
                      </a:pPr>
                      <a:r>
                        <a:rPr lang="en-US" sz="1400" b="1" dirty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4.3</a:t>
                      </a:r>
                      <a:endParaRPr lang="en-MY" sz="1400" b="1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0520">
                <a:tc>
                  <a:txBody>
                    <a:bodyPr/>
                    <a:lstStyle/>
                    <a:p>
                      <a:pPr algn="just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it-IT" sz="1400" b="1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Rdyn axial </a:t>
                      </a:r>
                      <a:r>
                        <a:rPr lang="it-IT" sz="1400" b="1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(m</a:t>
                      </a:r>
                      <a:r>
                        <a:rPr lang="en-US" sz="1400" b="1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W)</a:t>
                      </a:r>
                      <a:endParaRPr lang="en-MY" sz="1400" b="1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300"/>
                        </a:lnSpc>
                        <a:spcAft>
                          <a:spcPts val="0"/>
                        </a:spcAft>
                        <a:tabLst>
                          <a:tab pos="4572000" algn="r"/>
                        </a:tabLst>
                      </a:pPr>
                      <a:r>
                        <a:rPr lang="en-US" sz="1400" b="1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4.4</a:t>
                      </a:r>
                      <a:endParaRPr lang="en-MY" sz="1400" b="1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300"/>
                        </a:lnSpc>
                        <a:spcAft>
                          <a:spcPts val="0"/>
                        </a:spcAft>
                        <a:tabLst>
                          <a:tab pos="4572000" algn="r"/>
                        </a:tabLst>
                      </a:pPr>
                      <a:r>
                        <a:rPr lang="en-US" sz="1400" b="1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1.3</a:t>
                      </a:r>
                      <a:endParaRPr lang="en-MY" sz="1400" b="1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913325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MY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61612212"/>
              </p:ext>
            </p:extLst>
          </p:nvPr>
        </p:nvGraphicFramePr>
        <p:xfrm>
          <a:off x="2514598" y="533399"/>
          <a:ext cx="4419601" cy="5638800"/>
        </p:xfrm>
        <a:graphic>
          <a:graphicData uri="http://schemas.openxmlformats.org/drawingml/2006/table">
            <a:tbl>
              <a:tblPr firstRow="1" firstCol="1" bandRow="1"/>
              <a:tblGrid>
                <a:gridCol w="2526989"/>
                <a:gridCol w="946306"/>
                <a:gridCol w="946306"/>
              </a:tblGrid>
              <a:tr h="352425">
                <a:tc>
                  <a:txBody>
                    <a:bodyPr/>
                    <a:lstStyle/>
                    <a:p>
                      <a:pPr algn="just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it-IT" sz="1400" b="1">
                          <a:effectLst/>
                          <a:latin typeface="Times New Roman"/>
                          <a:ea typeface="Times New Roman"/>
                        </a:rPr>
                        <a:t>I/a (kA/cm)</a:t>
                      </a:r>
                      <a:endParaRPr lang="en-MY" sz="14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300"/>
                        </a:lnSpc>
                        <a:spcAft>
                          <a:spcPts val="0"/>
                        </a:spcAft>
                        <a:tabLst>
                          <a:tab pos="4572000" algn="r"/>
                        </a:tabLst>
                      </a:pPr>
                      <a:r>
                        <a:rPr lang="en-US" sz="1400" b="1">
                          <a:effectLst/>
                          <a:latin typeface="Times New Roman"/>
                          <a:ea typeface="Times New Roman"/>
                        </a:rPr>
                        <a:t>172</a:t>
                      </a:r>
                      <a:endParaRPr lang="en-MY" sz="14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300"/>
                        </a:lnSpc>
                        <a:spcAft>
                          <a:spcPts val="0"/>
                        </a:spcAft>
                        <a:tabLst>
                          <a:tab pos="4572000" algn="r"/>
                        </a:tabLst>
                      </a:pPr>
                      <a:r>
                        <a:rPr lang="en-US" sz="1400" b="1">
                          <a:effectLst/>
                          <a:latin typeface="Times New Roman"/>
                          <a:ea typeface="Times New Roman"/>
                        </a:rPr>
                        <a:t>75</a:t>
                      </a:r>
                      <a:endParaRPr lang="en-MY" sz="14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2425">
                <a:tc>
                  <a:txBody>
                    <a:bodyPr/>
                    <a:lstStyle/>
                    <a:p>
                      <a:pPr algn="just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it-IT" sz="1400" b="1">
                          <a:effectLst/>
                          <a:latin typeface="Times New Roman"/>
                          <a:ea typeface="Times New Roman"/>
                        </a:rPr>
                        <a:t>SF (kA/cm/Torr</a:t>
                      </a:r>
                      <a:r>
                        <a:rPr lang="it-IT" sz="1400" b="1" baseline="30000">
                          <a:effectLst/>
                          <a:latin typeface="Times New Roman"/>
                          <a:ea typeface="Times New Roman"/>
                        </a:rPr>
                        <a:t>0.5</a:t>
                      </a:r>
                      <a:r>
                        <a:rPr lang="it-IT" sz="1400" b="1">
                          <a:effectLst/>
                          <a:latin typeface="Times New Roman"/>
                          <a:ea typeface="Times New Roman"/>
                        </a:rPr>
                        <a:t>)</a:t>
                      </a:r>
                      <a:endParaRPr lang="en-MY" sz="14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300"/>
                        </a:lnSpc>
                        <a:spcAft>
                          <a:spcPts val="0"/>
                        </a:spcAft>
                        <a:tabLst>
                          <a:tab pos="4572000" algn="r"/>
                        </a:tabLst>
                      </a:pPr>
                      <a:r>
                        <a:rPr lang="en-US" sz="1400" b="1">
                          <a:effectLst/>
                          <a:latin typeface="Times New Roman"/>
                          <a:ea typeface="Times New Roman"/>
                        </a:rPr>
                        <a:t>70</a:t>
                      </a:r>
                      <a:endParaRPr lang="en-MY" sz="14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300"/>
                        </a:lnSpc>
                        <a:spcAft>
                          <a:spcPts val="0"/>
                        </a:spcAft>
                        <a:tabLst>
                          <a:tab pos="4572000" algn="r"/>
                        </a:tabLst>
                      </a:pPr>
                      <a:r>
                        <a:rPr lang="en-US" sz="1400" b="1">
                          <a:effectLst/>
                          <a:latin typeface="Times New Roman"/>
                          <a:ea typeface="Times New Roman"/>
                        </a:rPr>
                        <a:t>24</a:t>
                      </a:r>
                      <a:endParaRPr lang="en-MY" sz="14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2425">
                <a:tc>
                  <a:txBody>
                    <a:bodyPr/>
                    <a:lstStyle/>
                    <a:p>
                      <a:pPr algn="just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it-IT" sz="1400" b="1">
                          <a:effectLst/>
                          <a:latin typeface="Times New Roman"/>
                          <a:ea typeface="Times New Roman"/>
                        </a:rPr>
                        <a:t>FIB ion energy (keV)</a:t>
                      </a:r>
                      <a:endParaRPr lang="en-MY" sz="14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300"/>
                        </a:lnSpc>
                        <a:spcAft>
                          <a:spcPts val="0"/>
                        </a:spcAft>
                        <a:tabLst>
                          <a:tab pos="4572000" algn="r"/>
                        </a:tabLst>
                      </a:pPr>
                      <a:r>
                        <a:rPr lang="en-US" sz="1400" b="1">
                          <a:effectLst/>
                          <a:latin typeface="Times New Roman"/>
                          <a:ea typeface="Times New Roman"/>
                        </a:rPr>
                        <a:t>104</a:t>
                      </a:r>
                      <a:endParaRPr lang="en-MY" sz="14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300"/>
                        </a:lnSpc>
                        <a:spcAft>
                          <a:spcPts val="0"/>
                        </a:spcAft>
                        <a:tabLst>
                          <a:tab pos="4572000" algn="r"/>
                        </a:tabLst>
                      </a:pPr>
                      <a:r>
                        <a:rPr lang="en-US" sz="1400" b="1">
                          <a:effectLst/>
                          <a:latin typeface="Times New Roman"/>
                          <a:ea typeface="Times New Roman"/>
                        </a:rPr>
                        <a:t>7</a:t>
                      </a:r>
                      <a:endParaRPr lang="en-MY" sz="14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2425">
                <a:tc>
                  <a:txBody>
                    <a:bodyPr/>
                    <a:lstStyle/>
                    <a:p>
                      <a:pPr algn="just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nl-NL" sz="1400" b="1">
                          <a:effectLst/>
                          <a:latin typeface="Times New Roman"/>
                          <a:ea typeface="Times New Roman"/>
                        </a:rPr>
                        <a:t>FIB beam energy (kJ)</a:t>
                      </a:r>
                      <a:endParaRPr lang="en-MY" sz="14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300"/>
                        </a:lnSpc>
                        <a:spcAft>
                          <a:spcPts val="0"/>
                        </a:spcAft>
                        <a:tabLst>
                          <a:tab pos="4572000" algn="r"/>
                        </a:tabLst>
                      </a:pPr>
                      <a:r>
                        <a:rPr lang="en-US" sz="1400" b="1">
                          <a:effectLst/>
                          <a:latin typeface="Times New Roman"/>
                          <a:ea typeface="Times New Roman"/>
                        </a:rPr>
                        <a:t>2.10</a:t>
                      </a:r>
                      <a:endParaRPr lang="en-MY" sz="14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300"/>
                        </a:lnSpc>
                        <a:spcAft>
                          <a:spcPts val="0"/>
                        </a:spcAft>
                        <a:tabLst>
                          <a:tab pos="4572000" algn="r"/>
                        </a:tabLst>
                      </a:pPr>
                      <a:r>
                        <a:rPr lang="en-US" sz="1400" b="1">
                          <a:effectLst/>
                          <a:latin typeface="Times New Roman"/>
                          <a:ea typeface="Times New Roman"/>
                        </a:rPr>
                        <a:t>0.99</a:t>
                      </a:r>
                      <a:endParaRPr lang="en-MY" sz="14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2425">
                <a:tc>
                  <a:txBody>
                    <a:bodyPr/>
                    <a:lstStyle/>
                    <a:p>
                      <a:pPr algn="just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it-IT" sz="1400" b="1">
                          <a:effectLst/>
                          <a:latin typeface="Times New Roman"/>
                          <a:ea typeface="Times New Roman"/>
                        </a:rPr>
                        <a:t>FIB energy flux (W m</a:t>
                      </a:r>
                      <a:r>
                        <a:rPr lang="it-IT" sz="1400" b="1" baseline="30000">
                          <a:effectLst/>
                          <a:latin typeface="Times New Roman"/>
                          <a:ea typeface="Times New Roman"/>
                        </a:rPr>
                        <a:t>-2</a:t>
                      </a:r>
                      <a:r>
                        <a:rPr lang="it-IT" sz="1400" b="1">
                          <a:effectLst/>
                          <a:latin typeface="Times New Roman"/>
                          <a:ea typeface="Times New Roman"/>
                        </a:rPr>
                        <a:t>)</a:t>
                      </a:r>
                      <a:endParaRPr lang="en-MY" sz="14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300"/>
                        </a:lnSpc>
                        <a:spcAft>
                          <a:spcPts val="0"/>
                        </a:spcAft>
                        <a:tabLst>
                          <a:tab pos="4572000" algn="r"/>
                        </a:tabLst>
                      </a:pPr>
                      <a:r>
                        <a:rPr lang="en-US" sz="1400" b="1">
                          <a:effectLst/>
                          <a:latin typeface="Times New Roman"/>
                          <a:ea typeface="Times New Roman"/>
                        </a:rPr>
                        <a:t>1.5E+14</a:t>
                      </a:r>
                      <a:endParaRPr lang="en-MY" sz="14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300"/>
                        </a:lnSpc>
                        <a:spcAft>
                          <a:spcPts val="0"/>
                        </a:spcAft>
                        <a:tabLst>
                          <a:tab pos="4572000" algn="r"/>
                        </a:tabLst>
                      </a:pPr>
                      <a:r>
                        <a:rPr lang="en-US" sz="1400" b="1">
                          <a:effectLst/>
                          <a:latin typeface="Times New Roman"/>
                          <a:ea typeface="Times New Roman"/>
                        </a:rPr>
                        <a:t>4.7E+11</a:t>
                      </a:r>
                      <a:endParaRPr lang="en-MY" sz="14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2425">
                <a:tc>
                  <a:txBody>
                    <a:bodyPr/>
                    <a:lstStyle/>
                    <a:p>
                      <a:pPr algn="just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/>
                          <a:ea typeface="Times New Roman"/>
                        </a:rPr>
                        <a:t>FIB damage ftr (Wm</a:t>
                      </a:r>
                      <a:r>
                        <a:rPr lang="en-US" sz="1400" b="1" baseline="30000">
                          <a:effectLst/>
                          <a:latin typeface="Times New Roman"/>
                          <a:ea typeface="Times New Roman"/>
                        </a:rPr>
                        <a:t>-2</a:t>
                      </a:r>
                      <a:r>
                        <a:rPr lang="en-US" sz="1400" b="1">
                          <a:effectLst/>
                          <a:latin typeface="Times New Roman"/>
                          <a:ea typeface="Times New Roman"/>
                        </a:rPr>
                        <a:t>s</a:t>
                      </a:r>
                      <a:r>
                        <a:rPr lang="en-US" sz="1400" b="1" baseline="30000">
                          <a:effectLst/>
                          <a:latin typeface="Times New Roman"/>
                          <a:ea typeface="Times New Roman"/>
                        </a:rPr>
                        <a:t>0.5</a:t>
                      </a:r>
                      <a:r>
                        <a:rPr lang="en-US" sz="1400" b="1">
                          <a:effectLst/>
                          <a:latin typeface="Times New Roman"/>
                          <a:ea typeface="Times New Roman"/>
                        </a:rPr>
                        <a:t>)        </a:t>
                      </a:r>
                      <a:endParaRPr lang="en-MY" sz="14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300"/>
                        </a:lnSpc>
                        <a:spcAft>
                          <a:spcPts val="0"/>
                        </a:spcAft>
                        <a:tabLst>
                          <a:tab pos="4572000" algn="r"/>
                        </a:tabLst>
                      </a:pPr>
                      <a:r>
                        <a:rPr lang="en-US" sz="1400" b="1">
                          <a:effectLst/>
                          <a:latin typeface="Times New Roman"/>
                          <a:ea typeface="Times New Roman"/>
                        </a:rPr>
                        <a:t>4.1E+10</a:t>
                      </a:r>
                      <a:endParaRPr lang="en-MY" sz="14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300"/>
                        </a:lnSpc>
                        <a:spcAft>
                          <a:spcPts val="0"/>
                        </a:spcAft>
                        <a:tabLst>
                          <a:tab pos="4572000" algn="r"/>
                        </a:tabLst>
                      </a:pPr>
                      <a:r>
                        <a:rPr lang="en-US" sz="1400" b="1">
                          <a:effectLst/>
                          <a:latin typeface="Times New Roman"/>
                          <a:ea typeface="Times New Roman"/>
                        </a:rPr>
                        <a:t>4.4E+08</a:t>
                      </a:r>
                      <a:endParaRPr lang="en-MY" sz="14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2425">
                <a:tc>
                  <a:txBody>
                    <a:bodyPr/>
                    <a:lstStyle/>
                    <a:p>
                      <a:pPr algn="just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/>
                          <a:ea typeface="Times New Roman"/>
                        </a:rPr>
                        <a:t>PS energy (J)</a:t>
                      </a:r>
                      <a:endParaRPr lang="en-MY" sz="14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300"/>
                        </a:lnSpc>
                        <a:spcAft>
                          <a:spcPts val="0"/>
                        </a:spcAft>
                        <a:tabLst>
                          <a:tab pos="4572000" algn="r"/>
                        </a:tabLst>
                      </a:pPr>
                      <a:r>
                        <a:rPr lang="en-US" sz="1400" b="1">
                          <a:effectLst/>
                          <a:latin typeface="Times New Roman"/>
                          <a:ea typeface="Times New Roman"/>
                        </a:rPr>
                        <a:t>9965</a:t>
                      </a:r>
                      <a:endParaRPr lang="en-MY" sz="14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300"/>
                        </a:lnSpc>
                        <a:spcAft>
                          <a:spcPts val="0"/>
                        </a:spcAft>
                        <a:tabLst>
                          <a:tab pos="4572000" algn="r"/>
                        </a:tabLst>
                      </a:pPr>
                      <a:r>
                        <a:rPr lang="en-US" sz="1400" b="1">
                          <a:effectLst/>
                          <a:latin typeface="Times New Roman"/>
                          <a:ea typeface="Times New Roman"/>
                        </a:rPr>
                        <a:t>6451</a:t>
                      </a:r>
                      <a:endParaRPr lang="en-MY" sz="14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2425">
                <a:tc>
                  <a:txBody>
                    <a:bodyPr/>
                    <a:lstStyle/>
                    <a:p>
                      <a:pPr algn="just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/>
                          <a:ea typeface="Times New Roman"/>
                        </a:rPr>
                        <a:t>PS speed exit (cm/µs)               </a:t>
                      </a:r>
                      <a:endParaRPr lang="en-MY" sz="14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300"/>
                        </a:lnSpc>
                        <a:spcAft>
                          <a:spcPts val="0"/>
                        </a:spcAft>
                        <a:tabLst>
                          <a:tab pos="4572000" algn="r"/>
                        </a:tabLst>
                      </a:pPr>
                      <a:r>
                        <a:rPr lang="en-US" sz="1400" b="1">
                          <a:effectLst/>
                          <a:latin typeface="Times New Roman"/>
                          <a:ea typeface="Times New Roman"/>
                        </a:rPr>
                        <a:t>25</a:t>
                      </a:r>
                      <a:endParaRPr lang="en-MY" sz="14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300"/>
                        </a:lnSpc>
                        <a:spcAft>
                          <a:spcPts val="0"/>
                        </a:spcAft>
                        <a:tabLst>
                          <a:tab pos="4572000" algn="r"/>
                        </a:tabLst>
                      </a:pPr>
                      <a:r>
                        <a:rPr lang="en-US" sz="1400" b="1">
                          <a:effectLst/>
                          <a:latin typeface="Times New Roman"/>
                          <a:ea typeface="Times New Roman"/>
                        </a:rPr>
                        <a:t>2</a:t>
                      </a:r>
                      <a:endParaRPr lang="en-MY" sz="14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2425">
                <a:tc>
                  <a:txBody>
                    <a:bodyPr/>
                    <a:lstStyle/>
                    <a:p>
                      <a:pPr algn="just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/>
                          <a:ea typeface="Times New Roman"/>
                        </a:rPr>
                        <a:t>Plasma Footprint radius (mm)                    </a:t>
                      </a:r>
                      <a:endParaRPr lang="en-MY" sz="14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300"/>
                        </a:lnSpc>
                        <a:spcAft>
                          <a:spcPts val="0"/>
                        </a:spcAft>
                        <a:tabLst>
                          <a:tab pos="4572000" algn="r"/>
                        </a:tabLst>
                      </a:pPr>
                      <a:r>
                        <a:rPr lang="en-US" sz="1400" b="1">
                          <a:effectLst/>
                          <a:latin typeface="Times New Roman"/>
                          <a:ea typeface="Times New Roman"/>
                        </a:rPr>
                        <a:t>7.85</a:t>
                      </a:r>
                      <a:endParaRPr lang="en-MY" sz="14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300"/>
                        </a:lnSpc>
                        <a:spcAft>
                          <a:spcPts val="0"/>
                        </a:spcAft>
                        <a:tabLst>
                          <a:tab pos="4572000" algn="r"/>
                        </a:tabLst>
                      </a:pPr>
                      <a:r>
                        <a:rPr lang="en-US" sz="1400" b="1">
                          <a:effectLst/>
                          <a:latin typeface="Times New Roman"/>
                          <a:ea typeface="Times New Roman"/>
                        </a:rPr>
                        <a:t>27.1</a:t>
                      </a:r>
                      <a:endParaRPr lang="en-MY" sz="14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2425">
                <a:tc>
                  <a:txBody>
                    <a:bodyPr/>
                    <a:lstStyle/>
                    <a:p>
                      <a:pPr algn="just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/>
                          <a:ea typeface="Times New Roman"/>
                        </a:rPr>
                        <a:t>J</a:t>
                      </a:r>
                      <a:r>
                        <a:rPr lang="en-US" sz="1400" b="1" baseline="-25000">
                          <a:effectLst/>
                          <a:latin typeface="Times New Roman"/>
                          <a:ea typeface="Times New Roman"/>
                        </a:rPr>
                        <a:t>b</a:t>
                      </a:r>
                      <a:r>
                        <a:rPr lang="en-US" sz="1400" b="1">
                          <a:effectLst/>
                          <a:latin typeface="Times New Roman"/>
                          <a:ea typeface="Times New Roman"/>
                        </a:rPr>
                        <a:t> flux ions (m</a:t>
                      </a:r>
                      <a:r>
                        <a:rPr lang="en-US" sz="1400" b="1" baseline="30000">
                          <a:effectLst/>
                          <a:latin typeface="Times New Roman"/>
                          <a:ea typeface="Times New Roman"/>
                        </a:rPr>
                        <a:t>2</a:t>
                      </a:r>
                      <a:r>
                        <a:rPr lang="en-US" sz="1400" b="1">
                          <a:effectLst/>
                          <a:latin typeface="Times New Roman"/>
                          <a:ea typeface="Times New Roman"/>
                        </a:rPr>
                        <a:t>s</a:t>
                      </a:r>
                      <a:r>
                        <a:rPr lang="en-US" sz="1400" b="1" baseline="30000">
                          <a:effectLst/>
                          <a:latin typeface="Times New Roman"/>
                          <a:ea typeface="Times New Roman"/>
                        </a:rPr>
                        <a:t>-1</a:t>
                      </a:r>
                      <a:r>
                        <a:rPr lang="en-US" sz="1400" b="1">
                          <a:effectLst/>
                          <a:latin typeface="Times New Roman"/>
                          <a:ea typeface="Times New Roman"/>
                        </a:rPr>
                        <a:t>)</a:t>
                      </a:r>
                      <a:endParaRPr lang="en-MY" sz="14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300"/>
                        </a:lnSpc>
                        <a:spcAft>
                          <a:spcPts val="0"/>
                        </a:spcAft>
                        <a:tabLst>
                          <a:tab pos="4572000" algn="r"/>
                        </a:tabLst>
                      </a:pPr>
                      <a:r>
                        <a:rPr lang="en-US" sz="1400" b="1">
                          <a:effectLst/>
                          <a:latin typeface="Times New Roman"/>
                          <a:ea typeface="Times New Roman"/>
                        </a:rPr>
                        <a:t>8.9E+27</a:t>
                      </a:r>
                      <a:endParaRPr lang="en-MY" sz="14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300"/>
                        </a:lnSpc>
                        <a:spcAft>
                          <a:spcPts val="0"/>
                        </a:spcAft>
                        <a:tabLst>
                          <a:tab pos="4572000" algn="r"/>
                        </a:tabLst>
                      </a:pPr>
                      <a:r>
                        <a:rPr lang="en-US" sz="1400" b="1">
                          <a:effectLst/>
                          <a:latin typeface="Times New Roman"/>
                          <a:ea typeface="Times New Roman"/>
                        </a:rPr>
                        <a:t>4.1E+26</a:t>
                      </a:r>
                      <a:endParaRPr lang="en-MY" sz="14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2425">
                <a:tc>
                  <a:txBody>
                    <a:bodyPr/>
                    <a:lstStyle/>
                    <a:p>
                      <a:pPr algn="just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/>
                          <a:ea typeface="Times New Roman"/>
                        </a:rPr>
                        <a:t>Fluence ions (m</a:t>
                      </a:r>
                      <a:r>
                        <a:rPr lang="en-US" sz="1400" b="1" baseline="30000">
                          <a:effectLst/>
                          <a:latin typeface="Times New Roman"/>
                          <a:ea typeface="Times New Roman"/>
                        </a:rPr>
                        <a:t>-2</a:t>
                      </a:r>
                      <a:r>
                        <a:rPr lang="en-US" sz="1400" b="1">
                          <a:effectLst/>
                          <a:latin typeface="Times New Roman"/>
                          <a:ea typeface="Times New Roman"/>
                        </a:rPr>
                        <a:t>)</a:t>
                      </a:r>
                      <a:endParaRPr lang="en-MY" sz="14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300"/>
                        </a:lnSpc>
                        <a:spcAft>
                          <a:spcPts val="0"/>
                        </a:spcAft>
                        <a:tabLst>
                          <a:tab pos="4572000" algn="r"/>
                        </a:tabLst>
                      </a:pPr>
                      <a:r>
                        <a:rPr lang="en-US" sz="1400" b="1">
                          <a:effectLst/>
                          <a:latin typeface="Times New Roman"/>
                          <a:ea typeface="Times New Roman"/>
                        </a:rPr>
                        <a:t>6.7E+20</a:t>
                      </a:r>
                      <a:endParaRPr lang="en-MY" sz="14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300"/>
                        </a:lnSpc>
                        <a:spcAft>
                          <a:spcPts val="0"/>
                        </a:spcAft>
                        <a:tabLst>
                          <a:tab pos="4572000" algn="r"/>
                        </a:tabLst>
                      </a:pPr>
                      <a:r>
                        <a:rPr lang="en-US" sz="1400" b="1">
                          <a:effectLst/>
                          <a:latin typeface="Times New Roman"/>
                          <a:ea typeface="Times New Roman"/>
                        </a:rPr>
                        <a:t>3.5E+20</a:t>
                      </a:r>
                      <a:endParaRPr lang="en-MY" sz="14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2425">
                <a:tc>
                  <a:txBody>
                    <a:bodyPr/>
                    <a:lstStyle/>
                    <a:p>
                      <a:pPr algn="just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/>
                          <a:ea typeface="Times New Roman"/>
                        </a:rPr>
                        <a:t>EINP</a:t>
                      </a:r>
                      <a:endParaRPr lang="en-MY" sz="14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300"/>
                        </a:lnSpc>
                        <a:spcAft>
                          <a:spcPts val="0"/>
                        </a:spcAft>
                        <a:tabLst>
                          <a:tab pos="4572000" algn="r"/>
                        </a:tabLst>
                      </a:pPr>
                      <a:r>
                        <a:rPr lang="en-US" sz="1400" b="1">
                          <a:effectLst/>
                          <a:latin typeface="Times New Roman"/>
                          <a:ea typeface="Times New Roman"/>
                        </a:rPr>
                        <a:t>13 %</a:t>
                      </a:r>
                      <a:endParaRPr lang="en-MY" sz="14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300"/>
                        </a:lnSpc>
                        <a:spcAft>
                          <a:spcPts val="0"/>
                        </a:spcAft>
                        <a:tabLst>
                          <a:tab pos="4572000" algn="r"/>
                        </a:tabLst>
                      </a:pPr>
                      <a:r>
                        <a:rPr lang="en-US" sz="1400" b="1">
                          <a:effectLst/>
                          <a:latin typeface="Times New Roman"/>
                          <a:ea typeface="Times New Roman"/>
                        </a:rPr>
                        <a:t>25%</a:t>
                      </a:r>
                      <a:endParaRPr lang="en-MY" sz="14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2425">
                <a:tc>
                  <a:txBody>
                    <a:bodyPr/>
                    <a:lstStyle/>
                    <a:p>
                      <a:pPr algn="just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/>
                          <a:ea typeface="Times New Roman"/>
                        </a:rPr>
                        <a:t>EINP1 wrk on pnch (J)</a:t>
                      </a:r>
                      <a:endParaRPr lang="en-MY" sz="14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300"/>
                        </a:lnSpc>
                        <a:spcAft>
                          <a:spcPts val="0"/>
                        </a:spcAft>
                        <a:tabLst>
                          <a:tab pos="4572000" algn="r"/>
                        </a:tabLst>
                      </a:pPr>
                      <a:r>
                        <a:rPr lang="en-US" sz="1400" b="1">
                          <a:effectLst/>
                          <a:latin typeface="Times New Roman"/>
                          <a:ea typeface="Times New Roman"/>
                        </a:rPr>
                        <a:t>14170</a:t>
                      </a:r>
                      <a:endParaRPr lang="en-MY" sz="14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300"/>
                        </a:lnSpc>
                        <a:spcAft>
                          <a:spcPts val="0"/>
                        </a:spcAft>
                        <a:tabLst>
                          <a:tab pos="4572000" algn="r"/>
                        </a:tabLst>
                      </a:pPr>
                      <a:r>
                        <a:rPr lang="en-US" sz="1400" b="1">
                          <a:effectLst/>
                          <a:latin typeface="Times New Roman"/>
                          <a:ea typeface="Times New Roman"/>
                        </a:rPr>
                        <a:t>8437</a:t>
                      </a:r>
                      <a:endParaRPr lang="en-MY" sz="14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2425">
                <a:tc>
                  <a:txBody>
                    <a:bodyPr/>
                    <a:lstStyle/>
                    <a:p>
                      <a:pPr algn="just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/>
                          <a:ea typeface="Times New Roman"/>
                        </a:rPr>
                        <a:t>Ion Current (kA)</a:t>
                      </a:r>
                      <a:endParaRPr lang="en-MY" sz="14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300"/>
                        </a:lnSpc>
                        <a:spcAft>
                          <a:spcPts val="0"/>
                        </a:spcAft>
                        <a:tabLst>
                          <a:tab pos="4572000" algn="r"/>
                        </a:tabLst>
                      </a:pPr>
                      <a:r>
                        <a:rPr lang="en-US" sz="1400" b="1">
                          <a:effectLst/>
                          <a:latin typeface="Times New Roman"/>
                          <a:ea typeface="Times New Roman"/>
                        </a:rPr>
                        <a:t>270.8</a:t>
                      </a:r>
                      <a:endParaRPr lang="en-MY" sz="14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300"/>
                        </a:lnSpc>
                        <a:spcAft>
                          <a:spcPts val="0"/>
                        </a:spcAft>
                        <a:tabLst>
                          <a:tab pos="4572000" algn="r"/>
                        </a:tabLst>
                      </a:pPr>
                      <a:r>
                        <a:rPr lang="en-US" sz="1400" b="1">
                          <a:effectLst/>
                          <a:latin typeface="Times New Roman"/>
                          <a:ea typeface="Times New Roman"/>
                        </a:rPr>
                        <a:t>159.9</a:t>
                      </a:r>
                      <a:endParaRPr lang="en-MY" sz="14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2425">
                <a:tc>
                  <a:txBody>
                    <a:bodyPr/>
                    <a:lstStyle/>
                    <a:p>
                      <a:pPr algn="just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/>
                          <a:ea typeface="Times New Roman"/>
                        </a:rPr>
                        <a:t>Current Density (A m</a:t>
                      </a:r>
                      <a:r>
                        <a:rPr lang="en-US" sz="1400" b="1" baseline="30000">
                          <a:effectLst/>
                          <a:latin typeface="Times New Roman"/>
                          <a:ea typeface="Times New Roman"/>
                        </a:rPr>
                        <a:t>-2</a:t>
                      </a:r>
                      <a:r>
                        <a:rPr lang="en-US" sz="1400" b="1">
                          <a:effectLst/>
                          <a:latin typeface="Times New Roman"/>
                          <a:ea typeface="Times New Roman"/>
                        </a:rPr>
                        <a:t>)</a:t>
                      </a:r>
                      <a:endParaRPr lang="en-MY" sz="14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300"/>
                        </a:lnSpc>
                        <a:spcAft>
                          <a:spcPts val="0"/>
                        </a:spcAft>
                        <a:tabLst>
                          <a:tab pos="4572000" algn="r"/>
                        </a:tabLst>
                      </a:pPr>
                      <a:r>
                        <a:rPr lang="en-US" sz="1400" b="1">
                          <a:effectLst/>
                          <a:latin typeface="Times New Roman"/>
                          <a:ea typeface="Times New Roman"/>
                        </a:rPr>
                        <a:t>1.4E+09</a:t>
                      </a:r>
                      <a:endParaRPr lang="en-MY" sz="14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300"/>
                        </a:lnSpc>
                        <a:spcAft>
                          <a:spcPts val="0"/>
                        </a:spcAft>
                        <a:tabLst>
                          <a:tab pos="4572000" algn="r"/>
                        </a:tabLst>
                      </a:pPr>
                      <a:r>
                        <a:rPr lang="en-US" sz="1400" b="1">
                          <a:effectLst/>
                          <a:latin typeface="Times New Roman"/>
                          <a:ea typeface="Times New Roman"/>
                        </a:rPr>
                        <a:t>6.6E+07</a:t>
                      </a:r>
                      <a:endParaRPr lang="en-MY" sz="14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2425">
                <a:tc>
                  <a:txBody>
                    <a:bodyPr/>
                    <a:lstStyle/>
                    <a:p>
                      <a:pPr algn="just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/>
                          <a:ea typeface="Times New Roman"/>
                        </a:rPr>
                        <a:t>Numb ions per shot</a:t>
                      </a:r>
                      <a:endParaRPr lang="en-MY" sz="14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/>
                          <a:ea typeface="Times New Roman"/>
                        </a:rPr>
                        <a:t>1.3E+17</a:t>
                      </a:r>
                      <a:endParaRPr lang="en-MY" sz="14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/>
                          <a:ea typeface="Times New Roman"/>
                        </a:rPr>
                        <a:t>8.6E+17</a:t>
                      </a:r>
                      <a:endParaRPr lang="en-MY" sz="14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256468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>
                <a:latin typeface="Times New Roman"/>
                <a:ea typeface="Times New Roman"/>
              </a:rPr>
              <a:t> </a:t>
            </a:r>
            <a:r>
              <a:rPr lang="en-US" sz="3200" dirty="0" smtClean="0">
                <a:latin typeface="Times New Roman"/>
                <a:ea typeface="Times New Roman"/>
              </a:rPr>
              <a:t>Design Drawings- SFM </a:t>
            </a:r>
            <a:r>
              <a:rPr lang="en-US" sz="3200" dirty="0">
                <a:latin typeface="Times New Roman"/>
                <a:ea typeface="Times New Roman"/>
              </a:rPr>
              <a:t>electrodes and main collector Assembly of </a:t>
            </a:r>
            <a:r>
              <a:rPr lang="en-US" sz="3200" dirty="0" err="1">
                <a:latin typeface="Times New Roman"/>
                <a:ea typeface="Times New Roman"/>
              </a:rPr>
              <a:t>DuPF</a:t>
            </a:r>
            <a:r>
              <a:rPr lang="en-US" sz="3200" dirty="0">
                <a:latin typeface="Times New Roman"/>
                <a:ea typeface="Times New Roman"/>
              </a:rPr>
              <a:t> with 197 kg weight</a:t>
            </a:r>
            <a:endParaRPr lang="en-MY" sz="3200" dirty="0"/>
          </a:p>
        </p:txBody>
      </p:sp>
      <p:pic>
        <p:nvPicPr>
          <p:cNvPr id="1638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1383592"/>
            <a:ext cx="7620000" cy="51658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408071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9095"/>
            <a:ext cx="8229600" cy="1143000"/>
          </a:xfrm>
        </p:spPr>
        <p:txBody>
          <a:bodyPr>
            <a:normAutofit/>
          </a:bodyPr>
          <a:lstStyle/>
          <a:p>
            <a:r>
              <a:rPr lang="en-US" sz="2800" dirty="0">
                <a:latin typeface="Times New Roman"/>
                <a:ea typeface="Times New Roman"/>
              </a:rPr>
              <a:t>FFM electrodes and main collector Assembly of </a:t>
            </a:r>
            <a:r>
              <a:rPr lang="en-US" sz="2800" dirty="0" err="1">
                <a:latin typeface="Times New Roman"/>
                <a:ea typeface="Times New Roman"/>
              </a:rPr>
              <a:t>DuPF</a:t>
            </a:r>
            <a:r>
              <a:rPr lang="en-US" sz="2800" dirty="0">
                <a:latin typeface="Times New Roman"/>
                <a:ea typeface="Times New Roman"/>
              </a:rPr>
              <a:t> with 170 kg weight</a:t>
            </a:r>
            <a:endParaRPr lang="en-MY" sz="2800" dirty="0"/>
          </a:p>
        </p:txBody>
      </p:sp>
      <p:pic>
        <p:nvPicPr>
          <p:cNvPr id="1741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1217462"/>
            <a:ext cx="7325916" cy="54119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289372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28600"/>
            <a:ext cx="8229600" cy="1143000"/>
          </a:xfrm>
        </p:spPr>
        <p:txBody>
          <a:bodyPr/>
          <a:lstStyle/>
          <a:p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DuPF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with SFM Configuration</a:t>
            </a:r>
            <a:endParaRPr lang="en-MY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843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219200"/>
            <a:ext cx="8182463" cy="53186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026911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Fabrication &amp; Cost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Vahid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4066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Installation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58326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Testing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877996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Introduction       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1/2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371600"/>
            <a:ext cx="8610600" cy="4754563"/>
          </a:xfrm>
        </p:spPr>
        <p:txBody>
          <a:bodyPr>
            <a:normAutofit fontScale="25000" lnSpcReduction="20000"/>
          </a:bodyPr>
          <a:lstStyle/>
          <a:p>
            <a:r>
              <a:rPr lang="en-US" sz="1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Typically PF’s are operated for </a:t>
            </a:r>
            <a:r>
              <a:rPr lang="en-US" sz="1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intense compression in </a:t>
            </a:r>
            <a:r>
              <a:rPr lang="en-US" sz="1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time-matched fast focus mode FFM. </a:t>
            </a:r>
          </a:p>
          <a:p>
            <a:r>
              <a:rPr lang="en-US" sz="1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However for materials deposition, it is advantageous to </a:t>
            </a:r>
            <a:r>
              <a:rPr lang="en-US" sz="1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reduce </a:t>
            </a:r>
            <a:r>
              <a:rPr lang="en-US" sz="1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intensity</a:t>
            </a:r>
            <a:r>
              <a:rPr lang="en-US" sz="1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using the focusing not </a:t>
            </a:r>
            <a:r>
              <a:rPr lang="en-US" sz="1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for explosive radiation </a:t>
            </a:r>
            <a:r>
              <a:rPr lang="en-US" sz="1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but for </a:t>
            </a:r>
            <a:r>
              <a:rPr lang="en-US" sz="1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storage and transformation of energy into uniform streaming plasma, in slow focus mode SFM.</a:t>
            </a:r>
            <a:endParaRPr lang="en-MY" sz="1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Numerical experiments are carried out on </a:t>
            </a:r>
            <a:r>
              <a:rPr lang="en-US" sz="1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plasma ion </a:t>
            </a:r>
            <a:r>
              <a:rPr lang="en-US" sz="1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beams FIB </a:t>
            </a:r>
            <a:r>
              <a:rPr lang="en-US" sz="1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 </a:t>
            </a:r>
            <a:r>
              <a:rPr lang="en-US" sz="1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fast </a:t>
            </a:r>
            <a:r>
              <a:rPr lang="en-US" sz="1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plasma </a:t>
            </a:r>
            <a:r>
              <a:rPr lang="en-US" sz="1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streams FIB </a:t>
            </a:r>
            <a:r>
              <a:rPr lang="en-US" sz="1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from the </a:t>
            </a:r>
            <a:r>
              <a:rPr lang="en-US" sz="1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PF showing that a low-voltage</a:t>
            </a:r>
            <a:r>
              <a:rPr lang="en-US" sz="1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high-energy </a:t>
            </a:r>
            <a:r>
              <a:rPr lang="en-US" sz="1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PF has </a:t>
            </a:r>
            <a:r>
              <a:rPr lang="en-US" sz="1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big advantages as a source of </a:t>
            </a:r>
            <a:r>
              <a:rPr lang="en-US" sz="1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FIB and FPS in the SFM. to </a:t>
            </a:r>
            <a:r>
              <a:rPr lang="en-US" sz="1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produce a long </a:t>
            </a:r>
            <a:r>
              <a:rPr lang="en-US" sz="1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uniform </a:t>
            </a:r>
            <a:r>
              <a:rPr lang="en-US" sz="1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pulse for materials fabrication.</a:t>
            </a:r>
            <a:endParaRPr lang="en-MY" sz="1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1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MY" sz="1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04170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Proposed Projects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44633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0"/>
            <a:ext cx="8229600" cy="868362"/>
          </a:xfrm>
        </p:spPr>
        <p:txBody>
          <a:bodyPr/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Introduction      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2/2</a:t>
            </a:r>
            <a:endParaRPr lang="en-MY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914400"/>
            <a:ext cx="8229600" cy="4525963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Using available capacitors, a 160 kJ device was designed to operate in FFM with one set and in SFM with another set of electrodes</a:t>
            </a: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Detailed engineering designs were completed using SolidWorks software.</a:t>
            </a: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Parts were manufactured in a cost-effective venture with Iranian-Turkish collaboration.</a:t>
            </a: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These parts have now been received.</a:t>
            </a: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Installation of the 160 kJ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DuPF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has begun.</a:t>
            </a: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 SFM configuration, this device will be the biggest  PF devoted to materials research.</a:t>
            </a:r>
          </a:p>
          <a:p>
            <a:endParaRPr lang="en-MY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853857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Concept     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1/2</a:t>
            </a:r>
            <a:endParaRPr lang="en-MY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447800"/>
            <a:ext cx="8229600" cy="4525963"/>
          </a:xfrm>
        </p:spPr>
        <p:txBody>
          <a:bodyPr>
            <a:normAutofit fontScale="62500" lnSpcReduction="20000"/>
          </a:bodyPr>
          <a:lstStyle/>
          <a:p>
            <a:pPr marL="569913" indent="-344488">
              <a:tabLst>
                <a:tab pos="8632825" algn="l"/>
              </a:tabLst>
            </a:pPr>
            <a:r>
              <a:rPr lang="en-US" b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PF Typical  operation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  time-matched regime- radial phase starts near peak current-  maximum energy  pumped into radial shock waves and compression,- large inductive voltages, high temperatures and copious multi-radiations.- </a:t>
            </a:r>
            <a:r>
              <a:rPr lang="en-US" b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Fast Focus Mode (FFM) </a:t>
            </a:r>
          </a:p>
          <a:p>
            <a:pPr marL="569913" indent="-344488">
              <a:tabLst>
                <a:tab pos="8632825" algn="l"/>
              </a:tabLst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Targets in front of  anode  bombarded by bursts of fast ion beams (FIB) and post-pinch fast plasma streams (FPS) followed by materials exploded off the anode by relativistic electron beams (REB). </a:t>
            </a:r>
          </a:p>
          <a:p>
            <a:pPr marL="569913" indent="-344488">
              <a:tabLst>
                <a:tab pos="8632825" algn="l"/>
              </a:tabLst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As 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operational pressure P</a:t>
            </a:r>
            <a:r>
              <a:rPr lang="en-US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 increased beyond  time-matched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regime,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dynamics slows, the min pinch radius ratio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en-US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increases, peak inductive voltages V</a:t>
            </a:r>
            <a:r>
              <a:rPr lang="en-US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max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decreases,  FIB reduces in energy per ion U, in beam power flow P</a:t>
            </a:r>
            <a:r>
              <a:rPr lang="en-US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FIB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and in damage factor D</a:t>
            </a:r>
            <a:r>
              <a:rPr lang="en-US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FIB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as  operation moves away from FFM into  Slow Focus Mode (SFM). </a:t>
            </a:r>
          </a:p>
          <a:p>
            <a:pPr marL="569913" indent="-344488">
              <a:tabLst>
                <a:tab pos="8632825" algn="l"/>
              </a:tabLst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This is the same pattern for D</a:t>
            </a:r>
            <a:r>
              <a:rPr lang="en-US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He, N</a:t>
            </a:r>
            <a:r>
              <a:rPr lang="en-US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and Ne; but for the highest radiative gases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Kr and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radiative collapse becomes dominant past the  time-matched point and the pressures of highest V</a:t>
            </a:r>
            <a:r>
              <a:rPr lang="en-US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max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P</a:t>
            </a:r>
            <a:r>
              <a:rPr lang="en-US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FIB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and D</a:t>
            </a:r>
            <a:r>
              <a:rPr lang="en-US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FIB 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shift to higher P</a:t>
            </a:r>
            <a:r>
              <a:rPr lang="en-US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17928318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28600"/>
            <a:ext cx="8229600" cy="1143000"/>
          </a:xfrm>
        </p:spPr>
        <p:txBody>
          <a:bodyPr/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Concept      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2/2</a:t>
            </a: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754563"/>
          </a:xfrm>
        </p:spPr>
        <p:txBody>
          <a:bodyPr>
            <a:normAutofit fontScale="77500" lnSpcReduction="20000"/>
          </a:bodyPr>
          <a:lstStyle/>
          <a:p>
            <a:pPr marL="569913" lvl="0" indent="-344488">
              <a:tabLst>
                <a:tab pos="511175" algn="l"/>
              </a:tabLst>
            </a:pPr>
            <a:r>
              <a:rPr lang="en-US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 all gases and in all machines, as  P</a:t>
            </a:r>
            <a:r>
              <a:rPr lang="en-US" sz="2400" baseline="-25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en-US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is increased further,  comes a point (slowest SFM point) where  compression is so weak that  outgoing reflected shock barely reaches the incoming piston- the focus pinch barely forms. </a:t>
            </a:r>
          </a:p>
          <a:p>
            <a:pPr marL="569913" lvl="0" indent="-344488">
              <a:tabLst>
                <a:tab pos="511175" algn="l"/>
              </a:tabLst>
            </a:pPr>
            <a:r>
              <a:rPr lang="en-US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This SSFM point:  </a:t>
            </a:r>
            <a:r>
              <a:rPr lang="en-US" sz="2400" b="1" dirty="0" err="1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en-US" sz="2400" b="1" baseline="-25000" dirty="0" err="1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min</a:t>
            </a:r>
            <a:r>
              <a:rPr lang="en-US" sz="2400" b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is  largest </a:t>
            </a:r>
            <a:r>
              <a:rPr lang="en-US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 &gt;twice that of FFM); </a:t>
            </a:r>
            <a:r>
              <a:rPr lang="en-US" sz="2400" b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n-US" sz="2400" b="1" baseline="-25000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max</a:t>
            </a:r>
            <a:r>
              <a:rPr lang="en-US" sz="2400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b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sz="2400" b="1" baseline="-25000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FIB</a:t>
            </a:r>
            <a:r>
              <a:rPr lang="en-US" sz="2400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and </a:t>
            </a:r>
            <a:r>
              <a:rPr lang="en-US" sz="2400" b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sz="2400" b="1" baseline="-25000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FIB</a:t>
            </a:r>
            <a:r>
              <a:rPr lang="en-US" sz="2400" baseline="-25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are </a:t>
            </a:r>
            <a:r>
              <a:rPr lang="en-US" sz="2400" b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lowest</a:t>
            </a:r>
            <a:r>
              <a:rPr lang="en-US" sz="2400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and </a:t>
            </a:r>
            <a:r>
              <a:rPr lang="en-US" sz="2400" b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great reduction of anode  boil-offs </a:t>
            </a:r>
            <a:r>
              <a:rPr lang="en-US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due to </a:t>
            </a:r>
            <a:r>
              <a:rPr lang="en-US" sz="2400" b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reduction of REB’s</a:t>
            </a:r>
            <a:r>
              <a:rPr lang="en-US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569913" lvl="0" indent="-344488">
              <a:tabLst>
                <a:tab pos="511175" algn="l"/>
              </a:tabLst>
            </a:pPr>
            <a:r>
              <a:rPr lang="en-US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However energy carried in fast plasma stream FPS is  highest for case of H</a:t>
            </a:r>
            <a:r>
              <a:rPr lang="en-US" sz="2400" baseline="-25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in the INTI PF- also at or near  highest levels in all gases and in all machines. </a:t>
            </a:r>
          </a:p>
          <a:p>
            <a:pPr marL="569913" lvl="0" indent="-344488">
              <a:tabLst>
                <a:tab pos="511175" algn="l"/>
              </a:tabLst>
            </a:pPr>
            <a:r>
              <a:rPr lang="en-US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Operation near this SSFM point reduces ion beam damage and anode materials/impurities on-target -  Target interacts primarily with FPS. </a:t>
            </a:r>
          </a:p>
          <a:p>
            <a:pPr marL="569913" lvl="0" indent="-344488">
              <a:tabLst>
                <a:tab pos="511175" algn="l"/>
              </a:tabLst>
            </a:pPr>
            <a:r>
              <a:rPr lang="en-US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above is surmised from results using our RADPF FIB code. </a:t>
            </a:r>
          </a:p>
          <a:p>
            <a:pPr marL="569913" lvl="0" indent="-344488">
              <a:tabLst>
                <a:tab pos="511175" algn="l"/>
              </a:tabLst>
            </a:pPr>
            <a:r>
              <a:rPr lang="en-US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Recent laboratory experiments with targets in INTI PF </a:t>
            </a:r>
            <a:r>
              <a:rPr lang="en-US" sz="24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confirm that: </a:t>
            </a:r>
          </a:p>
          <a:p>
            <a:pPr marL="225425" lvl="0" indent="0">
              <a:buNone/>
              <a:tabLst>
                <a:tab pos="511175" algn="l"/>
              </a:tabLst>
            </a:pPr>
            <a:r>
              <a:rPr lang="en-US" sz="24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400" b="1" dirty="0" smtClean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SFM </a:t>
            </a:r>
            <a:r>
              <a:rPr lang="en-US" sz="2400" b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regime- bigger area of more uniform target interaction. </a:t>
            </a:r>
            <a:endParaRPr lang="en-US" sz="2400" b="1" dirty="0" smtClean="0">
              <a:solidFill>
                <a:srgbClr val="FF00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69963" lvl="1" indent="-344488">
              <a:buFont typeface="Wingdings" pitchFamily="2" charset="2"/>
              <a:buChar char="Ø"/>
              <a:tabLst>
                <a:tab pos="511175" algn="l"/>
              </a:tabLst>
            </a:pPr>
            <a:endParaRPr lang="en-US" sz="2400" b="1" dirty="0" smtClean="0">
              <a:solidFill>
                <a:srgbClr val="FF00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69963" lvl="1" indent="-344488">
              <a:buFont typeface="Wingdings" pitchFamily="2" charset="2"/>
              <a:buChar char="Ø"/>
              <a:tabLst>
                <a:tab pos="511175" algn="l"/>
              </a:tabLst>
            </a:pPr>
            <a:r>
              <a:rPr lang="en-US" sz="2400" b="1" dirty="0" smtClean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SFM </a:t>
            </a:r>
            <a:r>
              <a:rPr lang="en-US" sz="2400" b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operation should produce better results in the production of </a:t>
            </a:r>
            <a:r>
              <a:rPr lang="en-US" sz="2400" b="1" dirty="0" err="1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nano</a:t>
            </a:r>
            <a:r>
              <a:rPr lang="en-US" sz="2400" b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-materials such as carbon </a:t>
            </a:r>
            <a:r>
              <a:rPr lang="en-US" sz="2400" b="1" dirty="0" err="1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nano</a:t>
            </a:r>
            <a:r>
              <a:rPr lang="en-US" sz="2400" b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-tubes on a graphite substrate</a:t>
            </a:r>
            <a:r>
              <a:rPr lang="en-US" sz="2400" b="1" dirty="0">
                <a:solidFill>
                  <a:srgbClr val="FF66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MY" sz="2400" b="1" dirty="0">
              <a:solidFill>
                <a:srgbClr val="FF66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6955024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 txBox="1">
            <a:spLocks/>
          </p:cNvSpPr>
          <p:nvPr/>
        </p:nvSpPr>
        <p:spPr>
          <a:xfrm>
            <a:off x="-23361" y="609600"/>
            <a:ext cx="9144000" cy="5432648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MY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1379240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PF operated near time-matched-FFM</a:t>
            </a:r>
            <a:endParaRPr lang="en-MY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50" y="1772816"/>
            <a:ext cx="4724809" cy="367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3196952"/>
            <a:ext cx="4548639" cy="31123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6016" y="1804341"/>
            <a:ext cx="4095750" cy="1304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366750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PF operated at higher pressure- SFM</a:t>
            </a:r>
            <a:endParaRPr lang="en-MY" dirty="0"/>
          </a:p>
        </p:txBody>
      </p:sp>
      <p:pic>
        <p:nvPicPr>
          <p:cNvPr id="40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412776"/>
            <a:ext cx="4724809" cy="367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35237" y="3212976"/>
            <a:ext cx="4633987" cy="33147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52727" y="1520055"/>
            <a:ext cx="4185357" cy="13334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501377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Design of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DuPF</a:t>
            </a:r>
            <a:endParaRPr lang="en-MY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DuPF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uses two interchangeable electrodes enabling it to be optimized for both Slow Pinch Mode (SFM) and Fast Pinch Mode (FFM); the latter using a speed factor (SF) of more than 70 kA cm</a:t>
            </a:r>
            <a:r>
              <a:rPr lang="en-US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-1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Torr</a:t>
            </a:r>
            <a:r>
              <a:rPr lang="en-US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-0.5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for FFM in deuterium and the former with SF of less than half that value for SFM.</a:t>
            </a:r>
            <a:endParaRPr lang="en-MY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Starting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with available 6 ×450 µF capacitors rated at 11kV, numerical experiments indicate safe operation at 9 kV,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6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Torr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deuterium with FFM anode of 5 cm radius; producing intense ion beam and streaming plasma pulses which would be useful for studies of potential fusion reactor wall materials. </a:t>
            </a:r>
            <a:endParaRPr lang="en-MY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Operating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at 5 kV,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at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Torr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deuterium with SFM anode of 10 cm radius leads to long- duration, large-area uniform flow which could be more suitable for synthesis of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nano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-materials. Also numerical experiments show that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DuPF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can be applied as a pulsed neutron source in FFM state even in more than 20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Torr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deuterium gas.</a:t>
            </a:r>
            <a:endParaRPr lang="en-MY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406221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x-none" sz="320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Table 1</a:t>
            </a:r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Tube, Model and Operational parameters of </a:t>
            </a:r>
            <a:r>
              <a:rPr lang="en-US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DuPF</a:t>
            </a:r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in FFM</a:t>
            </a:r>
            <a:r>
              <a:rPr lang="en-MY" sz="4000" b="1" dirty="0">
                <a:solidFill>
                  <a:prstClr val="black"/>
                </a:solidFill>
              </a:rPr>
              <a:t/>
            </a:r>
            <a:br>
              <a:rPr lang="en-MY" sz="4000" b="1" dirty="0">
                <a:solidFill>
                  <a:prstClr val="black"/>
                </a:solidFill>
              </a:rPr>
            </a:br>
            <a:endParaRPr lang="en-MY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56148730"/>
              </p:ext>
            </p:extLst>
          </p:nvPr>
        </p:nvGraphicFramePr>
        <p:xfrm>
          <a:off x="380999" y="1295400"/>
          <a:ext cx="8610602" cy="3733800"/>
        </p:xfrm>
        <a:graphic>
          <a:graphicData uri="http://schemas.openxmlformats.org/drawingml/2006/table">
            <a:tbl>
              <a:tblPr firstRow="1" firstCol="1" bandRow="1"/>
              <a:tblGrid>
                <a:gridCol w="1360001"/>
                <a:gridCol w="1217432"/>
                <a:gridCol w="1484399"/>
                <a:gridCol w="1272169"/>
                <a:gridCol w="1219200"/>
                <a:gridCol w="1066800"/>
                <a:gridCol w="990601"/>
              </a:tblGrid>
              <a:tr h="1244600">
                <a:tc>
                  <a:txBody>
                    <a:bodyPr/>
                    <a:lstStyle/>
                    <a:p>
                      <a:pPr algn="l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Tube Parameter</a:t>
                      </a:r>
                      <a:endParaRPr lang="en-MY" sz="16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en-US" sz="1600" b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Lo=50 nH</a:t>
                      </a:r>
                      <a:endParaRPr lang="en-MY" sz="16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en-US" sz="1600" b="1">
                          <a:effectLst/>
                          <a:latin typeface="Times New Roman"/>
                          <a:ea typeface="Times New Roman"/>
                        </a:rPr>
                        <a:t>Co=2700 µ</a:t>
                      </a:r>
                      <a:r>
                        <a:rPr lang="en-US" sz="1600" b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F</a:t>
                      </a:r>
                      <a:endParaRPr lang="en-MY" sz="16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Times New Roman"/>
                          <a:ea typeface="Times New Roman"/>
                        </a:rPr>
                        <a:t>b=8 </a:t>
                      </a:r>
                      <a:r>
                        <a:rPr lang="en-US" sz="16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cm</a:t>
                      </a:r>
                      <a:endParaRPr lang="en-MY" sz="16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en-US" sz="1600" b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a=</a:t>
                      </a:r>
                      <a:r>
                        <a:rPr lang="en-US" sz="1600" b="1">
                          <a:effectLst/>
                          <a:latin typeface="Times New Roman"/>
                          <a:ea typeface="Times New Roman"/>
                        </a:rPr>
                        <a:t>5</a:t>
                      </a:r>
                      <a:r>
                        <a:rPr lang="en-US" sz="1600" b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cm</a:t>
                      </a:r>
                      <a:endParaRPr lang="en-MY" sz="16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en-US" sz="1600" b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Z</a:t>
                      </a:r>
                      <a:r>
                        <a:rPr lang="en-US" sz="1600" b="1" baseline="-250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o</a:t>
                      </a:r>
                      <a:r>
                        <a:rPr lang="en-US" sz="1600" b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=70 cm</a:t>
                      </a:r>
                      <a:endParaRPr lang="en-MY" sz="16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en-US" sz="1600" b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r</a:t>
                      </a:r>
                      <a:r>
                        <a:rPr lang="en-US" sz="1600" b="1" baseline="-250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r>
                        <a:rPr lang="en-US" sz="1600" b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=1 m</a:t>
                      </a:r>
                      <a:r>
                        <a:rPr lang="en-US" sz="1600" b="1">
                          <a:effectLst/>
                          <a:latin typeface="Times New Roman"/>
                          <a:ea typeface="Times New Roman"/>
                        </a:rPr>
                        <a:t>Ω</a:t>
                      </a:r>
                      <a:endParaRPr lang="en-MY" sz="16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244600">
                <a:tc>
                  <a:txBody>
                    <a:bodyPr/>
                    <a:lstStyle/>
                    <a:p>
                      <a:pPr algn="l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en-US" sz="1600" b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Model Parameters</a:t>
                      </a:r>
                      <a:endParaRPr lang="en-MY" sz="16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en-US" sz="1600" b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Massf=0.1  </a:t>
                      </a:r>
                      <a:endParaRPr lang="en-MY" sz="16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en-US" sz="1600" b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Currf=0.7</a:t>
                      </a:r>
                      <a:endParaRPr lang="en-MY" sz="16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en-US" sz="1600" b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Massfr=0.2</a:t>
                      </a:r>
                      <a:endParaRPr lang="en-MY" sz="16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en-US" sz="1600" b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Currfr=0.7</a:t>
                      </a:r>
                      <a:endParaRPr lang="en-MY" sz="16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en-US" sz="1600" b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en-MY" sz="16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en-MY" sz="16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244600">
                <a:tc>
                  <a:txBody>
                    <a:bodyPr/>
                    <a:lstStyle/>
                    <a:p>
                      <a:pPr algn="l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en-US" sz="1600" b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Operational Parameters</a:t>
                      </a:r>
                      <a:endParaRPr lang="en-MY" sz="16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en-US" sz="1600" b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V</a:t>
                      </a:r>
                      <a:r>
                        <a:rPr lang="en-US" sz="1600" b="1" baseline="-250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r>
                        <a:rPr lang="en-US" sz="1600" b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=9 kV</a:t>
                      </a:r>
                      <a:endParaRPr lang="en-MY" sz="16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P</a:t>
                      </a:r>
                      <a:r>
                        <a:rPr lang="en-US" sz="1600" b="1" baseline="-25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r>
                        <a:rPr lang="en-US" sz="16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=6 </a:t>
                      </a:r>
                      <a:r>
                        <a:rPr lang="en-US" sz="1600" b="1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Torr</a:t>
                      </a:r>
                      <a:r>
                        <a:rPr lang="en-US" sz="16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(Deuterium)</a:t>
                      </a:r>
                      <a:endParaRPr lang="en-MY" sz="16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en-US" sz="1600" b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en-MY" sz="16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en-US" sz="1600" b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en-MY" sz="1600" b="1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en-MY" sz="16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853687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185</TotalTime>
  <Words>1076</Words>
  <Application>Microsoft Office PowerPoint</Application>
  <PresentationFormat>On-screen Show (4:3)</PresentationFormat>
  <Paragraphs>183</Paragraphs>
  <Slides>20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Office Theme</vt:lpstr>
      <vt:lpstr>Dual Plasma Focus- 160 kJ DuPF – Concept, Design &amp; Installation </vt:lpstr>
      <vt:lpstr>Introduction        1/2</vt:lpstr>
      <vt:lpstr>Introduction      2/2</vt:lpstr>
      <vt:lpstr>Concept     1/2</vt:lpstr>
      <vt:lpstr>Concept      2/2</vt:lpstr>
      <vt:lpstr>PF operated near time-matched-FFM</vt:lpstr>
      <vt:lpstr>PF operated at higher pressure- SFM</vt:lpstr>
      <vt:lpstr>Design of DuPF</vt:lpstr>
      <vt:lpstr>Table 1. Tube, Model and Operational parameters of DuPF in FFM </vt:lpstr>
      <vt:lpstr> Table 2. Tube, Model and Operational parameters of DuPF in SFM  </vt:lpstr>
      <vt:lpstr>             Computed discharge current for DuPF: FFM, 6 Torr D (Left). SFM, 10 Torr D (Right)              Computed radial trajectories for DuPF: FFM, 6 Torr D (Left). SFM, 10 Torr D (Right)</vt:lpstr>
      <vt:lpstr>Table 3. Comparative table of FFM and SFM of DuPF </vt:lpstr>
      <vt:lpstr>PowerPoint Presentation</vt:lpstr>
      <vt:lpstr> Design Drawings- SFM electrodes and main collector Assembly of DuPF with 197 kg weight</vt:lpstr>
      <vt:lpstr>FFM electrodes and main collector Assembly of DuPF with 170 kg weight</vt:lpstr>
      <vt:lpstr>DuPF with SFM Configuration</vt:lpstr>
      <vt:lpstr>Fabrication &amp; Cost</vt:lpstr>
      <vt:lpstr>Installation </vt:lpstr>
      <vt:lpstr>Testing</vt:lpstr>
      <vt:lpstr>Proposed Projects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Dual Plasma Focus  – Concept, Design &amp; Installation</dc:title>
  <dc:creator>Saw Sor Heoh, Prof. Dr.</dc:creator>
  <cp:lastModifiedBy>Sing</cp:lastModifiedBy>
  <cp:revision>20</cp:revision>
  <dcterms:created xsi:type="dcterms:W3CDTF">2015-10-31T05:26:27Z</dcterms:created>
  <dcterms:modified xsi:type="dcterms:W3CDTF">2015-11-01T10:16:16Z</dcterms:modified>
</cp:coreProperties>
</file>