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1" r:id="rId2"/>
  </p:sldMasterIdLst>
  <p:notesMasterIdLst>
    <p:notesMasterId r:id="rId61"/>
  </p:notesMasterIdLst>
  <p:sldIdLst>
    <p:sldId id="256" r:id="rId3"/>
    <p:sldId id="257" r:id="rId4"/>
    <p:sldId id="341" r:id="rId5"/>
    <p:sldId id="343" r:id="rId6"/>
    <p:sldId id="348" r:id="rId7"/>
    <p:sldId id="264" r:id="rId8"/>
    <p:sldId id="309" r:id="rId9"/>
    <p:sldId id="310" r:id="rId10"/>
    <p:sldId id="311" r:id="rId11"/>
    <p:sldId id="312" r:id="rId12"/>
    <p:sldId id="313" r:id="rId13"/>
    <p:sldId id="314" r:id="rId14"/>
    <p:sldId id="316" r:id="rId15"/>
    <p:sldId id="317" r:id="rId16"/>
    <p:sldId id="320" r:id="rId17"/>
    <p:sldId id="321" r:id="rId18"/>
    <p:sldId id="377" r:id="rId19"/>
    <p:sldId id="378" r:id="rId20"/>
    <p:sldId id="379" r:id="rId21"/>
    <p:sldId id="381" r:id="rId22"/>
    <p:sldId id="380" r:id="rId23"/>
    <p:sldId id="326" r:id="rId24"/>
    <p:sldId id="327" r:id="rId25"/>
    <p:sldId id="329" r:id="rId26"/>
    <p:sldId id="346" r:id="rId27"/>
    <p:sldId id="330" r:id="rId28"/>
    <p:sldId id="333" r:id="rId29"/>
    <p:sldId id="354" r:id="rId30"/>
    <p:sldId id="356" r:id="rId31"/>
    <p:sldId id="357" r:id="rId32"/>
    <p:sldId id="358" r:id="rId33"/>
    <p:sldId id="360" r:id="rId34"/>
    <p:sldId id="362" r:id="rId35"/>
    <p:sldId id="366" r:id="rId36"/>
    <p:sldId id="367" r:id="rId37"/>
    <p:sldId id="368" r:id="rId38"/>
    <p:sldId id="369" r:id="rId39"/>
    <p:sldId id="370" r:id="rId40"/>
    <p:sldId id="371" r:id="rId41"/>
    <p:sldId id="302" r:id="rId42"/>
    <p:sldId id="306" r:id="rId43"/>
    <p:sldId id="382" r:id="rId44"/>
    <p:sldId id="384" r:id="rId45"/>
    <p:sldId id="385" r:id="rId46"/>
    <p:sldId id="386" r:id="rId47"/>
    <p:sldId id="383" r:id="rId48"/>
    <p:sldId id="387" r:id="rId49"/>
    <p:sldId id="388" r:id="rId50"/>
    <p:sldId id="301" r:id="rId51"/>
    <p:sldId id="303" r:id="rId52"/>
    <p:sldId id="295" r:id="rId53"/>
    <p:sldId id="372" r:id="rId54"/>
    <p:sldId id="373" r:id="rId55"/>
    <p:sldId id="375" r:id="rId56"/>
    <p:sldId id="374" r:id="rId57"/>
    <p:sldId id="305" r:id="rId58"/>
    <p:sldId id="279" r:id="rId59"/>
    <p:sldId id="32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9895" autoAdjust="0"/>
    <p:restoredTop sz="94624" autoAdjust="0"/>
  </p:normalViewPr>
  <p:slideViewPr>
    <p:cSldViewPr>
      <p:cViewPr>
        <p:scale>
          <a:sx n="80" d="100"/>
          <a:sy n="80" d="100"/>
        </p:scale>
        <p:origin x="-144" y="2826"/>
      </p:cViewPr>
      <p:guideLst>
        <p:guide orient="horz" pos="2160"/>
        <p:guide pos="2880"/>
      </p:guideLst>
    </p:cSldViewPr>
  </p:slideViewPr>
  <p:notesTextViewPr>
    <p:cViewPr>
      <p:scale>
        <a:sx n="1" d="1"/>
        <a:sy n="1" d="1"/>
      </p:scale>
      <p:origin x="0" y="0"/>
    </p:cViewPr>
  </p:notesTextViewPr>
  <p:sorterViewPr>
    <p:cViewPr>
      <p:scale>
        <a:sx n="70" d="100"/>
        <a:sy n="70" d="100"/>
      </p:scale>
      <p:origin x="0" y="60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5AC89-37A3-4B4E-B56F-0EE4720212C8}" type="datetimeFigureOut">
              <a:rPr lang="en-US" smtClean="0"/>
              <a:t>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CFDD25-6B79-45E1-8CCD-6D76FC89C47A}" type="slidenum">
              <a:rPr lang="en-US" smtClean="0"/>
              <a:t>‹#›</a:t>
            </a:fld>
            <a:endParaRPr lang="en-US"/>
          </a:p>
        </p:txBody>
      </p:sp>
    </p:spTree>
    <p:extLst>
      <p:ext uri="{BB962C8B-B14F-4D97-AF65-F5344CB8AC3E}">
        <p14:creationId xmlns:p14="http://schemas.microsoft.com/office/powerpoint/2010/main" val="350213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MY" altLang="en-US"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4315BCC-7299-426F-9E2A-E7250DC8087C}" type="slidenum">
              <a:rPr lang="en-MY" altLang="en-US">
                <a:solidFill>
                  <a:prstClr val="black"/>
                </a:solidFill>
                <a:latin typeface="Arial" pitchFamily="34" charset="0"/>
              </a:rPr>
              <a:pPr eaLnBrk="1" hangingPunct="1">
                <a:spcBef>
                  <a:spcPct val="0"/>
                </a:spcBef>
              </a:pPr>
              <a:t>9</a:t>
            </a:fld>
            <a:endParaRPr lang="en-MY" altLang="en-US">
              <a:solidFill>
                <a:prstClr val="black"/>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pPr>
              <a:defRPr/>
            </a:pPr>
            <a:fld id="{66FD80FC-8D9C-49AA-AE0F-4979CAFFFA7C}"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218233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6" name="Footer Placeholder 5"/>
          <p:cNvSpPr>
            <a:spLocks noGrp="1"/>
          </p:cNvSpPr>
          <p:nvPr>
            <p:ph type="ftr" sz="quarter" idx="11"/>
          </p:nvPr>
        </p:nvSpPr>
        <p:spPr/>
        <p:txBody>
          <a:bodyPr/>
          <a:lstStyle>
            <a:lvl1pPr>
              <a:defRPr lang="en-US" sz="1200" smtClean="0">
                <a:effectLst/>
              </a:defRPr>
            </a:lvl1pPr>
          </a:lstStyle>
          <a:p>
            <a:pPr>
              <a:defRPr/>
            </a:pPr>
            <a:r>
              <a:rPr lang="en-US" smtClean="0"/>
              <a:t>Conference of Plasma Focus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02C4E365-C5DE-4864-BFF4-8C9519F97B33}"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77890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11/3/2015</a:t>
            </a:r>
            <a:endParaRPr lang="en-US"/>
          </a:p>
        </p:txBody>
      </p:sp>
      <p:sp>
        <p:nvSpPr>
          <p:cNvPr id="5" name="Footer Placeholder 4"/>
          <p:cNvSpPr>
            <a:spLocks noGrp="1"/>
          </p:cNvSpPr>
          <p:nvPr>
            <p:ph type="ftr" sz="quarter" idx="11"/>
          </p:nvPr>
        </p:nvSpPr>
        <p:spPr/>
        <p:txBody>
          <a:bodyPr/>
          <a:lstStyle/>
          <a:p>
            <a:r>
              <a:rPr lang="en-US" smtClean="0"/>
              <a:t>Conference of Plasma Focus </a:t>
            </a:r>
            <a:endParaRPr lang="en-US"/>
          </a:p>
        </p:txBody>
      </p:sp>
      <p:sp>
        <p:nvSpPr>
          <p:cNvPr id="6" name="Slide Number Placeholder 5"/>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36489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11/3/2015</a:t>
            </a:r>
            <a:endParaRPr lang="en-US"/>
          </a:p>
        </p:txBody>
      </p:sp>
      <p:sp>
        <p:nvSpPr>
          <p:cNvPr id="5" name="Footer Placeholder 4"/>
          <p:cNvSpPr>
            <a:spLocks noGrp="1"/>
          </p:cNvSpPr>
          <p:nvPr>
            <p:ph type="ftr" sz="quarter" idx="11"/>
          </p:nvPr>
        </p:nvSpPr>
        <p:spPr/>
        <p:txBody>
          <a:bodyPr/>
          <a:lstStyle/>
          <a:p>
            <a:r>
              <a:rPr lang="en-US" smtClean="0"/>
              <a:t>Conference of Plasma Focus </a:t>
            </a:r>
            <a:endParaRPr lang="en-US"/>
          </a:p>
        </p:txBody>
      </p:sp>
      <p:sp>
        <p:nvSpPr>
          <p:cNvPr id="6" name="Slide Number Placeholder 5"/>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279920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11/3/2015</a:t>
            </a:r>
            <a:endParaRPr lang="en-US"/>
          </a:p>
        </p:txBody>
      </p:sp>
      <p:sp>
        <p:nvSpPr>
          <p:cNvPr id="5" name="Footer Placeholder 4"/>
          <p:cNvSpPr>
            <a:spLocks noGrp="1"/>
          </p:cNvSpPr>
          <p:nvPr>
            <p:ph type="ftr" sz="quarter" idx="11"/>
          </p:nvPr>
        </p:nvSpPr>
        <p:spPr/>
        <p:txBody>
          <a:bodyPr/>
          <a:lstStyle/>
          <a:p>
            <a:r>
              <a:rPr lang="en-US" smtClean="0"/>
              <a:t>Conference of Plasma Focus </a:t>
            </a:r>
            <a:endParaRPr lang="en-US"/>
          </a:p>
        </p:txBody>
      </p:sp>
      <p:sp>
        <p:nvSpPr>
          <p:cNvPr id="6" name="Slide Number Placeholder 5"/>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4096680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11/3/2015</a:t>
            </a:r>
            <a:endParaRPr lang="en-US"/>
          </a:p>
        </p:txBody>
      </p:sp>
      <p:sp>
        <p:nvSpPr>
          <p:cNvPr id="6" name="Footer Placeholder 5"/>
          <p:cNvSpPr>
            <a:spLocks noGrp="1"/>
          </p:cNvSpPr>
          <p:nvPr>
            <p:ph type="ftr" sz="quarter" idx="11"/>
          </p:nvPr>
        </p:nvSpPr>
        <p:spPr/>
        <p:txBody>
          <a:bodyPr/>
          <a:lstStyle/>
          <a:p>
            <a:r>
              <a:rPr lang="en-US" smtClean="0"/>
              <a:t>Conference of Plasma Focus </a:t>
            </a:r>
            <a:endParaRPr lang="en-US"/>
          </a:p>
        </p:txBody>
      </p:sp>
      <p:sp>
        <p:nvSpPr>
          <p:cNvPr id="7" name="Slide Number Placeholder 6"/>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175060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11/3/2015</a:t>
            </a:r>
            <a:endParaRPr lang="en-US"/>
          </a:p>
        </p:txBody>
      </p:sp>
      <p:sp>
        <p:nvSpPr>
          <p:cNvPr id="8" name="Footer Placeholder 7"/>
          <p:cNvSpPr>
            <a:spLocks noGrp="1"/>
          </p:cNvSpPr>
          <p:nvPr>
            <p:ph type="ftr" sz="quarter" idx="11"/>
          </p:nvPr>
        </p:nvSpPr>
        <p:spPr/>
        <p:txBody>
          <a:bodyPr/>
          <a:lstStyle/>
          <a:p>
            <a:r>
              <a:rPr lang="en-US" smtClean="0"/>
              <a:t>Conference of Plasma Focus </a:t>
            </a:r>
            <a:endParaRPr lang="en-US"/>
          </a:p>
        </p:txBody>
      </p:sp>
      <p:sp>
        <p:nvSpPr>
          <p:cNvPr id="9" name="Slide Number Placeholder 8"/>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1022718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11/3/2015</a:t>
            </a:r>
            <a:endParaRPr lang="en-US"/>
          </a:p>
        </p:txBody>
      </p:sp>
      <p:sp>
        <p:nvSpPr>
          <p:cNvPr id="4" name="Footer Placeholder 3"/>
          <p:cNvSpPr>
            <a:spLocks noGrp="1"/>
          </p:cNvSpPr>
          <p:nvPr>
            <p:ph type="ftr" sz="quarter" idx="11"/>
          </p:nvPr>
        </p:nvSpPr>
        <p:spPr/>
        <p:txBody>
          <a:bodyPr/>
          <a:lstStyle/>
          <a:p>
            <a:r>
              <a:rPr lang="en-US" smtClean="0"/>
              <a:t>Conference of Plasma Focus </a:t>
            </a:r>
            <a:endParaRPr lang="en-US"/>
          </a:p>
        </p:txBody>
      </p:sp>
      <p:sp>
        <p:nvSpPr>
          <p:cNvPr id="5" name="Slide Number Placeholder 4"/>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1218733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11/3/2015</a:t>
            </a:r>
            <a:endParaRPr lang="en-US"/>
          </a:p>
        </p:txBody>
      </p:sp>
      <p:sp>
        <p:nvSpPr>
          <p:cNvPr id="3" name="Footer Placeholder 2"/>
          <p:cNvSpPr>
            <a:spLocks noGrp="1"/>
          </p:cNvSpPr>
          <p:nvPr>
            <p:ph type="ftr" sz="quarter" idx="11"/>
          </p:nvPr>
        </p:nvSpPr>
        <p:spPr/>
        <p:txBody>
          <a:bodyPr/>
          <a:lstStyle/>
          <a:p>
            <a:r>
              <a:rPr lang="en-US" smtClean="0"/>
              <a:t>Conference of Plasma Focus </a:t>
            </a:r>
            <a:endParaRPr lang="en-US"/>
          </a:p>
        </p:txBody>
      </p:sp>
      <p:sp>
        <p:nvSpPr>
          <p:cNvPr id="4" name="Slide Number Placeholder 3"/>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179517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11/3/2015</a:t>
            </a:r>
            <a:endParaRPr lang="en-US"/>
          </a:p>
        </p:txBody>
      </p:sp>
      <p:sp>
        <p:nvSpPr>
          <p:cNvPr id="6" name="Footer Placeholder 5"/>
          <p:cNvSpPr>
            <a:spLocks noGrp="1"/>
          </p:cNvSpPr>
          <p:nvPr>
            <p:ph type="ftr" sz="quarter" idx="11"/>
          </p:nvPr>
        </p:nvSpPr>
        <p:spPr/>
        <p:txBody>
          <a:bodyPr/>
          <a:lstStyle/>
          <a:p>
            <a:r>
              <a:rPr lang="en-US" smtClean="0"/>
              <a:t>Conference of Plasma Focus </a:t>
            </a:r>
            <a:endParaRPr lang="en-US"/>
          </a:p>
        </p:txBody>
      </p:sp>
      <p:sp>
        <p:nvSpPr>
          <p:cNvPr id="7" name="Slide Number Placeholder 6"/>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150395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11/3/2015</a:t>
            </a:r>
            <a:endParaRPr lang="en-US"/>
          </a:p>
        </p:txBody>
      </p:sp>
      <p:sp>
        <p:nvSpPr>
          <p:cNvPr id="6" name="Footer Placeholder 5"/>
          <p:cNvSpPr>
            <a:spLocks noGrp="1"/>
          </p:cNvSpPr>
          <p:nvPr>
            <p:ph type="ftr" sz="quarter" idx="11"/>
          </p:nvPr>
        </p:nvSpPr>
        <p:spPr/>
        <p:txBody>
          <a:bodyPr/>
          <a:lstStyle/>
          <a:p>
            <a:r>
              <a:rPr lang="en-US" smtClean="0"/>
              <a:t>Conference of Plasma Focus </a:t>
            </a:r>
            <a:endParaRPr lang="en-US"/>
          </a:p>
        </p:txBody>
      </p:sp>
      <p:sp>
        <p:nvSpPr>
          <p:cNvPr id="7" name="Slide Number Placeholder 6"/>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346836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100">
                <a:latin typeface="Times New Roman" panose="02020603050405020304" pitchFamily="18" charset="0"/>
                <a:cs typeface="Times New Roman" panose="02020603050405020304" pitchFamily="18" charset="0"/>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100">
                <a:latin typeface="Times New Roman" panose="02020603050405020304" pitchFamily="18" charset="0"/>
                <a:cs typeface="Times New Roman" panose="02020603050405020304" pitchFamily="18" charset="0"/>
              </a:defRPr>
            </a:lvl1p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100">
                <a:latin typeface="Times New Roman" panose="02020603050405020304" pitchFamily="18" charset="0"/>
                <a:cs typeface="Times New Roman" panose="02020603050405020304" pitchFamily="18" charset="0"/>
              </a:defRPr>
            </a:lvl1pPr>
          </a:lstStyle>
          <a:p>
            <a:pPr>
              <a:defRPr/>
            </a:pPr>
            <a:fld id="{CCDC7C9C-5558-4027-81B9-4C00E959E26A}"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4159619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11/3/2015</a:t>
            </a:r>
            <a:endParaRPr lang="en-US"/>
          </a:p>
        </p:txBody>
      </p:sp>
      <p:sp>
        <p:nvSpPr>
          <p:cNvPr id="5" name="Footer Placeholder 4"/>
          <p:cNvSpPr>
            <a:spLocks noGrp="1"/>
          </p:cNvSpPr>
          <p:nvPr>
            <p:ph type="ftr" sz="quarter" idx="11"/>
          </p:nvPr>
        </p:nvSpPr>
        <p:spPr/>
        <p:txBody>
          <a:bodyPr/>
          <a:lstStyle/>
          <a:p>
            <a:r>
              <a:rPr lang="en-US" smtClean="0"/>
              <a:t>Conference of Plasma Focus </a:t>
            </a:r>
            <a:endParaRPr lang="en-US"/>
          </a:p>
        </p:txBody>
      </p:sp>
      <p:sp>
        <p:nvSpPr>
          <p:cNvPr id="6" name="Slide Number Placeholder 5"/>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332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11/3/2015</a:t>
            </a:r>
            <a:endParaRPr lang="en-US"/>
          </a:p>
        </p:txBody>
      </p:sp>
      <p:sp>
        <p:nvSpPr>
          <p:cNvPr id="5" name="Footer Placeholder 4"/>
          <p:cNvSpPr>
            <a:spLocks noGrp="1"/>
          </p:cNvSpPr>
          <p:nvPr>
            <p:ph type="ftr" sz="quarter" idx="11"/>
          </p:nvPr>
        </p:nvSpPr>
        <p:spPr/>
        <p:txBody>
          <a:bodyPr/>
          <a:lstStyle/>
          <a:p>
            <a:r>
              <a:rPr lang="en-US" smtClean="0"/>
              <a:t>Conference of Plasma Focus </a:t>
            </a:r>
            <a:endParaRPr lang="en-US"/>
          </a:p>
        </p:txBody>
      </p:sp>
      <p:sp>
        <p:nvSpPr>
          <p:cNvPr id="6" name="Slide Number Placeholder 5"/>
          <p:cNvSpPr>
            <a:spLocks noGrp="1"/>
          </p:cNvSpPr>
          <p:nvPr>
            <p:ph type="sldNum" sz="quarter" idx="12"/>
          </p:nvPr>
        </p:nvSpPr>
        <p:spPr/>
        <p:txBody>
          <a:bodyPr/>
          <a:lstStyle/>
          <a:p>
            <a:fld id="{6B41756D-48E5-4ADA-8257-CE4130BA8059}" type="slidenum">
              <a:rPr lang="en-US" smtClean="0"/>
              <a:t>‹#›</a:t>
            </a:fld>
            <a:endParaRPr lang="en-US"/>
          </a:p>
        </p:txBody>
      </p:sp>
    </p:spTree>
    <p:extLst>
      <p:ext uri="{BB962C8B-B14F-4D97-AF65-F5344CB8AC3E}">
        <p14:creationId xmlns:p14="http://schemas.microsoft.com/office/powerpoint/2010/main" val="26688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r>
              <a:rPr lang="en-US" smtClean="0">
                <a:solidFill>
                  <a:prstClr val="black">
                    <a:tint val="75000"/>
                  </a:prstClr>
                </a:solidFill>
              </a:rPr>
              <a:t>11/3/2015</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smtClean="0">
                <a:solidFill>
                  <a:prstClr val="black">
                    <a:tint val="75000"/>
                  </a:prstClr>
                </a:solidFill>
              </a:rPr>
              <a:t>Conference of Plasma Focus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8C45C3DA-B53C-43C6-9908-0EAF62B6C1EB}"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33070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5520A8-7EA9-40AA-9DF0-2A77592538D0}"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80450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33FA35B7-7B80-4350-8192-732751B8D917}"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86351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7A37B2DA-2F26-413A-8351-7885FF2FD93F}"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259532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15A1450A-12EC-4C47-A376-A2DE5A7D92BC}"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343933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r>
              <a:rPr lang="es-ES" smtClean="0">
                <a:solidFill>
                  <a:prstClr val="black">
                    <a:tint val="75000"/>
                  </a:prstClr>
                </a:solidFill>
              </a:rPr>
              <a:t>Conference of Plasma Focus </a:t>
            </a:r>
            <a:endParaRPr lang="es-E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77F8C82C-47AE-4BDC-9732-BF22FF7AD70B}"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51242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6" name="Footer Placeholder 5"/>
          <p:cNvSpPr>
            <a:spLocks noGrp="1"/>
          </p:cNvSpPr>
          <p:nvPr>
            <p:ph type="ftr" sz="quarter" idx="11"/>
          </p:nvPr>
        </p:nvSpPr>
        <p:spPr/>
        <p:txBody>
          <a:bodyPr/>
          <a:lstStyle>
            <a:lvl1pPr>
              <a:defRPr lang="en-US" sz="1200" smtClean="0">
                <a:effectLst/>
              </a:defRPr>
            </a:lvl1pPr>
          </a:lstStyle>
          <a:p>
            <a:pPr>
              <a:defRPr/>
            </a:pPr>
            <a:r>
              <a:rPr lang="en-US" smtClean="0"/>
              <a:t>Conference of Plasma Focus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3055CCA2-7943-444D-ACFA-F2EC3AAE926B}" type="slidenum">
              <a:rPr lang="es-ES">
                <a:solidFill>
                  <a:prstClr val="black">
                    <a:tint val="75000"/>
                  </a:prstClr>
                </a:solidFill>
              </a:rPr>
              <a:pPr>
                <a:defRPr/>
              </a:pPr>
              <a:t>‹#›</a:t>
            </a:fld>
            <a:endParaRPr lang="es-ES" dirty="0">
              <a:solidFill>
                <a:prstClr val="black">
                  <a:tint val="75000"/>
                </a:prstClr>
              </a:solidFill>
            </a:endParaRPr>
          </a:p>
        </p:txBody>
      </p:sp>
    </p:spTree>
    <p:extLst>
      <p:ext uri="{BB962C8B-B14F-4D97-AF65-F5344CB8AC3E}">
        <p14:creationId xmlns:p14="http://schemas.microsoft.com/office/powerpoint/2010/main" val="108734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a:solidFill>
                  <a:schemeClr val="tx1">
                    <a:tint val="75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r>
              <a:rPr lang="en-US" smtClean="0">
                <a:solidFill>
                  <a:prstClr val="black">
                    <a:tint val="75000"/>
                  </a:prstClr>
                </a:solidFill>
              </a:rPr>
              <a:t>11/3/2015</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tint val="75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r>
              <a:rPr lang="en-US" smtClean="0">
                <a:solidFill>
                  <a:prstClr val="black">
                    <a:tint val="75000"/>
                  </a:prstClr>
                </a:solidFill>
              </a:rPr>
              <a:t>Conference of Plasma Focus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fld id="{8C45C3DA-B53C-43C6-9908-0EAF62B6C1EB}" type="slidenum">
              <a:rPr lang="en-US">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136520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3" r:id="rId4"/>
    <p:sldLayoutId id="2147483664" r:id="rId5"/>
    <p:sldLayoutId id="2147483665" r:id="rId6"/>
    <p:sldLayoutId id="2147483666" r:id="rId7"/>
    <p:sldLayoutId id="2147483667" r:id="rId8"/>
    <p:sldLayoutId id="2147483668" r:id="rId9"/>
    <p:sldLayoutId id="2147483669" r:id="rId10"/>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11/3/2015</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Conference of Plasma Focus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1756D-48E5-4ADA-8257-CE4130BA8059}" type="slidenum">
              <a:rPr lang="en-US" smtClean="0"/>
              <a:t>‹#›</a:t>
            </a:fld>
            <a:endParaRPr lang="en-US"/>
          </a:p>
        </p:txBody>
      </p:sp>
    </p:spTree>
    <p:extLst>
      <p:ext uri="{BB962C8B-B14F-4D97-AF65-F5344CB8AC3E}">
        <p14:creationId xmlns:p14="http://schemas.microsoft.com/office/powerpoint/2010/main" val="25814480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nie.edu.sg/natural-sciences-and-science-education/research/research-labs-and-groups?url=http://www.nsse.nie.edu.sg/psac/" TargetMode="External"/><Relationship Id="rId2" Type="http://schemas.openxmlformats.org/officeDocument/2006/relationships/hyperlink" Target="http://www.intimal.edu.my/school/fas/UFLF/"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r>
              <a:rPr lang="en-US" dirty="0">
                <a:latin typeface="Times New Roman" panose="02020603050405020304" pitchFamily="18" charset="0"/>
                <a:cs typeface="Times New Roman" panose="02020603050405020304" pitchFamily="18" charset="0"/>
              </a:rPr>
              <a:t>CPR’s Research Projects &amp; Collaborations – Way Forward </a:t>
            </a:r>
          </a:p>
        </p:txBody>
      </p:sp>
      <p:sp>
        <p:nvSpPr>
          <p:cNvPr id="3" name="Subtitle 2"/>
          <p:cNvSpPr>
            <a:spLocks noGrp="1"/>
          </p:cNvSpPr>
          <p:nvPr>
            <p:ph type="subTitle" idx="1"/>
          </p:nvPr>
        </p:nvSpPr>
        <p:spPr>
          <a:xfrm>
            <a:off x="914400" y="3886200"/>
            <a:ext cx="7239000" cy="1752600"/>
          </a:xfrm>
        </p:spPr>
        <p:txBody>
          <a:bodyPr>
            <a:normAutofit fontScale="92500"/>
          </a:bodyPr>
          <a:lstStyle/>
          <a:p>
            <a:r>
              <a:rPr lang="en-US" sz="2200" dirty="0" smtClean="0">
                <a:latin typeface="Times New Roman" panose="02020603050405020304" pitchFamily="18" charset="0"/>
                <a:cs typeface="Times New Roman" panose="02020603050405020304" pitchFamily="18" charset="0"/>
              </a:rPr>
              <a:t>S H Saw</a:t>
            </a:r>
            <a:r>
              <a:rPr lang="en-US" sz="2200" baseline="30000" dirty="0" smtClean="0">
                <a:latin typeface="Times New Roman" panose="02020603050405020304" pitchFamily="18" charset="0"/>
                <a:cs typeface="Times New Roman" panose="02020603050405020304" pitchFamily="18" charset="0"/>
              </a:rPr>
              <a:t>1,2</a:t>
            </a:r>
            <a:r>
              <a:rPr lang="en-US" sz="2200" dirty="0" smtClean="0">
                <a:latin typeface="Times New Roman" panose="02020603050405020304" pitchFamily="18" charset="0"/>
                <a:cs typeface="Times New Roman" panose="02020603050405020304" pitchFamily="18" charset="0"/>
              </a:rPr>
              <a:t>, and S Lee</a:t>
            </a:r>
            <a:r>
              <a:rPr lang="en-US" sz="2200" baseline="30000" dirty="0" smtClean="0">
                <a:latin typeface="Times New Roman" panose="02020603050405020304" pitchFamily="18" charset="0"/>
                <a:cs typeface="Times New Roman" panose="02020603050405020304" pitchFamily="18" charset="0"/>
              </a:rPr>
              <a:t>1,2,3</a:t>
            </a:r>
          </a:p>
          <a:p>
            <a:r>
              <a:rPr lang="en-US" sz="2200" baseline="30000" dirty="0" smtClean="0">
                <a:latin typeface="Times New Roman" panose="02020603050405020304" pitchFamily="18" charset="0"/>
                <a:cs typeface="Times New Roman" panose="02020603050405020304" pitchFamily="18" charset="0"/>
              </a:rPr>
              <a:t>1</a:t>
            </a:r>
            <a:r>
              <a:rPr lang="en-US" sz="2200" dirty="0" smtClean="0">
                <a:latin typeface="Times New Roman" panose="02020603050405020304" pitchFamily="18" charset="0"/>
                <a:cs typeface="Times New Roman" panose="02020603050405020304" pitchFamily="18" charset="0"/>
              </a:rPr>
              <a:t>Inti International University, </a:t>
            </a:r>
            <a:r>
              <a:rPr lang="en-US" sz="2200" dirty="0" err="1" smtClean="0">
                <a:latin typeface="Times New Roman" panose="02020603050405020304" pitchFamily="18" charset="0"/>
                <a:cs typeface="Times New Roman" panose="02020603050405020304" pitchFamily="18" charset="0"/>
              </a:rPr>
              <a:t>Nilai</a:t>
            </a:r>
            <a:r>
              <a:rPr lang="en-US" sz="2200" dirty="0" smtClean="0">
                <a:latin typeface="Times New Roman" panose="02020603050405020304" pitchFamily="18" charset="0"/>
                <a:cs typeface="Times New Roman" panose="02020603050405020304" pitchFamily="18" charset="0"/>
              </a:rPr>
              <a:t> Malaysia</a:t>
            </a:r>
          </a:p>
          <a:p>
            <a:r>
              <a:rPr lang="en-US" sz="2200" baseline="30000" dirty="0" smtClean="0">
                <a:latin typeface="Times New Roman" panose="02020603050405020304" pitchFamily="18" charset="0"/>
                <a:cs typeface="Times New Roman" panose="02020603050405020304" pitchFamily="18" charset="0"/>
              </a:rPr>
              <a:t>2</a:t>
            </a:r>
            <a:r>
              <a:rPr lang="en-US" sz="2200" dirty="0" smtClean="0">
                <a:latin typeface="Times New Roman" panose="02020603050405020304" pitchFamily="18" charset="0"/>
                <a:cs typeface="Times New Roman" panose="02020603050405020304" pitchFamily="18" charset="0"/>
              </a:rPr>
              <a:t>Institute for Plasma Focus Studies, Melbourne, KL, Singapore</a:t>
            </a:r>
          </a:p>
          <a:p>
            <a:r>
              <a:rPr lang="en-US" sz="2200" baseline="30000" dirty="0" smtClean="0">
                <a:latin typeface="Times New Roman" panose="02020603050405020304" pitchFamily="18" charset="0"/>
                <a:cs typeface="Times New Roman" panose="02020603050405020304" pitchFamily="18" charset="0"/>
              </a:rPr>
              <a:t>3</a:t>
            </a:r>
            <a:r>
              <a:rPr lang="en-US" sz="2200" dirty="0" smtClean="0">
                <a:latin typeface="Times New Roman" panose="02020603050405020304" pitchFamily="18" charset="0"/>
                <a:cs typeface="Times New Roman" panose="02020603050405020304" pitchFamily="18" charset="0"/>
              </a:rPr>
              <a:t>University of Malaya, KL, Malaysia</a:t>
            </a:r>
          </a:p>
          <a:p>
            <a:endParaRPr lang="en-US" dirty="0"/>
          </a:p>
        </p:txBody>
      </p:sp>
    </p:spTree>
    <p:extLst>
      <p:ext uri="{BB962C8B-B14F-4D97-AF65-F5344CB8AC3E}">
        <p14:creationId xmlns:p14="http://schemas.microsoft.com/office/powerpoint/2010/main" val="4161792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latin typeface="Times New Roman" pitchFamily="18" charset="0"/>
                <a:cs typeface="Times New Roman" pitchFamily="18" charset="0"/>
              </a:rPr>
              <a:t>Diagnostics Systems</a:t>
            </a:r>
          </a:p>
        </p:txBody>
      </p:sp>
      <p:sp>
        <p:nvSpPr>
          <p:cNvPr id="117763" name="Content Placeholder 2"/>
          <p:cNvSpPr>
            <a:spLocks noGrp="1"/>
          </p:cNvSpPr>
          <p:nvPr>
            <p:ph idx="1"/>
          </p:nvPr>
        </p:nvSpPr>
        <p:spPr/>
        <p:txBody>
          <a:bodyPr/>
          <a:lstStyle/>
          <a:p>
            <a:r>
              <a:rPr lang="en-US" altLang="en-US" smtClean="0">
                <a:latin typeface="Times New Roman" pitchFamily="18" charset="0"/>
                <a:cs typeface="Times New Roman" pitchFamily="18" charset="0"/>
              </a:rPr>
              <a:t>Current Measurement System</a:t>
            </a:r>
          </a:p>
          <a:p>
            <a:r>
              <a:rPr lang="en-US" altLang="en-US" smtClean="0">
                <a:latin typeface="Times New Roman" pitchFamily="18" charset="0"/>
                <a:cs typeface="Times New Roman" pitchFamily="18" charset="0"/>
              </a:rPr>
              <a:t>Voltage Measurement System</a:t>
            </a:r>
          </a:p>
          <a:p>
            <a:r>
              <a:rPr lang="en-US" altLang="en-US" smtClean="0">
                <a:latin typeface="Times New Roman" pitchFamily="18" charset="0"/>
                <a:cs typeface="Times New Roman" pitchFamily="18" charset="0"/>
              </a:rPr>
              <a:t>Magnetic field Measurement System</a:t>
            </a:r>
          </a:p>
          <a:p>
            <a:r>
              <a:rPr lang="en-US" altLang="en-US" smtClean="0">
                <a:latin typeface="Times New Roman" pitchFamily="18" charset="0"/>
                <a:cs typeface="Times New Roman" pitchFamily="18" charset="0"/>
              </a:rPr>
              <a:t>SXR Measurement System</a:t>
            </a:r>
          </a:p>
          <a:p>
            <a:r>
              <a:rPr lang="en-US" altLang="en-US" smtClean="0">
                <a:latin typeface="Times New Roman" pitchFamily="18" charset="0"/>
                <a:cs typeface="Times New Roman" pitchFamily="18" charset="0"/>
              </a:rPr>
              <a:t>Faraday Cup Measurement System</a:t>
            </a:r>
          </a:p>
          <a:p>
            <a:r>
              <a:rPr lang="en-US" altLang="en-US" smtClean="0">
                <a:latin typeface="Times New Roman" pitchFamily="18" charset="0"/>
                <a:cs typeface="Times New Roman" pitchFamily="18" charset="0"/>
              </a:rPr>
              <a:t>Time of Flight Measurement System</a:t>
            </a:r>
          </a:p>
          <a:p>
            <a:endParaRPr lang="en-US" altLang="en-US" smtClean="0">
              <a:latin typeface="Times New Roman" pitchFamily="18" charset="0"/>
              <a:cs typeface="Times New Roman" pitchFamily="18" charset="0"/>
            </a:endParaRP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8404317-2C15-424A-9950-DCC462308AB8}" type="slidenum">
              <a:rPr lang="es-ES">
                <a:solidFill>
                  <a:prstClr val="black">
                    <a:tint val="75000"/>
                  </a:prstClr>
                </a:solidFill>
              </a:rPr>
              <a:pPr>
                <a:defRPr/>
              </a:pPr>
              <a:t>10</a:t>
            </a:fld>
            <a:endParaRPr lang="es-ES" dirty="0">
              <a:solidFill>
                <a:prstClr val="black">
                  <a:tint val="75000"/>
                </a:prstClr>
              </a:solidFill>
            </a:endParaRPr>
          </a:p>
        </p:txBody>
      </p:sp>
    </p:spTree>
    <p:extLst>
      <p:ext uri="{BB962C8B-B14F-4D97-AF65-F5344CB8AC3E}">
        <p14:creationId xmlns:p14="http://schemas.microsoft.com/office/powerpoint/2010/main" val="2523041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2"/>
          <p:cNvSpPr>
            <a:spLocks noGrp="1"/>
          </p:cNvSpPr>
          <p:nvPr>
            <p:ph type="title"/>
          </p:nvPr>
        </p:nvSpPr>
        <p:spPr>
          <a:xfrm>
            <a:off x="1066800" y="381000"/>
            <a:ext cx="6859588" cy="685800"/>
          </a:xfrm>
        </p:spPr>
        <p:txBody>
          <a:bodyPr>
            <a:normAutofit fontScale="90000"/>
          </a:bodyPr>
          <a:lstStyle/>
          <a:p>
            <a:pPr marL="571500" indent="-571500" eaLnBrk="1" hangingPunct="1">
              <a:buFontTx/>
              <a:buBlip>
                <a:blip r:embed="rId2"/>
              </a:buBlip>
            </a:pPr>
            <a:r>
              <a:rPr lang="en-US" altLang="en-US" smtClean="0">
                <a:ln>
                  <a:noFill/>
                </a:ln>
                <a:solidFill>
                  <a:srgbClr val="FFFF00"/>
                </a:solidFill>
                <a:latin typeface="Times New Roman" pitchFamily="18" charset="0"/>
                <a:cs typeface="Times New Roman" pitchFamily="18" charset="0"/>
              </a:rPr>
              <a:t>INTI PF FC Drawing</a:t>
            </a:r>
          </a:p>
        </p:txBody>
      </p:sp>
      <p:sp>
        <p:nvSpPr>
          <p:cNvPr id="8" name="Content Placeholder 7"/>
          <p:cNvSpPr>
            <a:spLocks noGrp="1"/>
          </p:cNvSpPr>
          <p:nvPr>
            <p:ph idx="1"/>
          </p:nvPr>
        </p:nvSpPr>
        <p:spPr>
          <a:xfrm>
            <a:off x="381000" y="1219200"/>
            <a:ext cx="8534400" cy="4114800"/>
          </a:xfrm>
        </p:spPr>
        <p:txBody>
          <a:bodyPr/>
          <a:lstStyle/>
          <a:p>
            <a:pPr algn="just" eaLnBrk="1" hangingPunct="1"/>
            <a:r>
              <a:rPr lang="en-US" altLang="en-US" b="1" smtClean="0">
                <a:latin typeface="Times New Roman" pitchFamily="18" charset="0"/>
                <a:cs typeface="Times New Roman" pitchFamily="18" charset="0"/>
              </a:rPr>
              <a:t>This is an adjustable faraday cup. The distance between faraday Cup to plasma focus anode tip is adjustable by means of a stainless steel tube from outside of the vacuum chamber. </a:t>
            </a:r>
          </a:p>
        </p:txBody>
      </p:sp>
      <p:sp>
        <p:nvSpPr>
          <p:cNvPr id="11879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100" smtClean="0">
                <a:solidFill>
                  <a:srgbClr val="FFFFFF"/>
                </a:solidFill>
                <a:latin typeface="Arial" pitchFamily="34" charset="0"/>
                <a:cs typeface="Arial" pitchFamily="34" charset="0"/>
              </a:rPr>
              <a:t>11/3/2015</a:t>
            </a:r>
          </a:p>
        </p:txBody>
      </p:sp>
      <p:sp>
        <p:nvSpPr>
          <p:cNvPr id="118787" name="Footer Placeholder 1"/>
          <p:cNvSpPr>
            <a:spLocks noGrp="1"/>
          </p:cNvSpPr>
          <p:nvPr>
            <p:ph type="ftr" sz="quarter" idx="11"/>
          </p:nvPr>
        </p:nvSpPr>
        <p:spPr bwMode="auto">
          <a:solidFill>
            <a:srgbClr val="92D050"/>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200" smtClean="0">
                <a:solidFill>
                  <a:srgbClr val="FFFFFF"/>
                </a:solidFill>
                <a:latin typeface="Arial" pitchFamily="34" charset="0"/>
                <a:cs typeface="Arial" pitchFamily="34" charset="0"/>
              </a:rPr>
              <a:t>Conference of Plasma Focus </a:t>
            </a:r>
          </a:p>
        </p:txBody>
      </p:sp>
      <p:sp>
        <p:nvSpPr>
          <p:cNvPr id="11878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fld id="{56BB10E6-4062-447D-9ABE-F3EF7E1EB314}" type="slidenum">
              <a:rPr lang="en-US" altLang="en-US" sz="1100" smtClean="0">
                <a:solidFill>
                  <a:srgbClr val="FFFFFF"/>
                </a:solidFill>
                <a:latin typeface="Arial" pitchFamily="34" charset="0"/>
                <a:cs typeface="Arial" pitchFamily="34" charset="0"/>
              </a:rPr>
              <a:pPr eaLnBrk="1" hangingPunct="1">
                <a:lnSpc>
                  <a:spcPct val="100000"/>
                </a:lnSpc>
                <a:spcBef>
                  <a:spcPct val="0"/>
                </a:spcBef>
                <a:buClrTx/>
                <a:buSzTx/>
                <a:buFontTx/>
                <a:buNone/>
              </a:pPr>
              <a:t>11</a:t>
            </a:fld>
            <a:endParaRPr lang="en-US" altLang="en-US" sz="1100" smtClean="0">
              <a:solidFill>
                <a:srgbClr val="FFFFFF"/>
              </a:solidFill>
              <a:latin typeface="Arial" pitchFamily="34" charset="0"/>
              <a:cs typeface="Arial"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689231"/>
            <a:ext cx="3954846" cy="545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57600"/>
            <a:ext cx="3886200" cy="2760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77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anim calcmode="lin" valueType="num">
                                      <p:cBhvr>
                                        <p:cTn id="12" dur="1000" fill="hold"/>
                                        <p:tgtEl>
                                          <p:spTgt spid="2051"/>
                                        </p:tgtEl>
                                        <p:attrNameLst>
                                          <p:attrName>ppt_x</p:attrName>
                                        </p:attrNameLst>
                                      </p:cBhvr>
                                      <p:tavLst>
                                        <p:tav tm="0">
                                          <p:val>
                                            <p:strVal val="#ppt_x"/>
                                          </p:val>
                                        </p:tav>
                                        <p:tav tm="100000">
                                          <p:val>
                                            <p:strVal val="#ppt_x"/>
                                          </p:val>
                                        </p:tav>
                                      </p:tavLst>
                                    </p:anim>
                                    <p:anim calcmode="lin" valueType="num">
                                      <p:cBhvr>
                                        <p:cTn id="13" dur="1000" fill="hold"/>
                                        <p:tgtEl>
                                          <p:spTgt spid="20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2"/>
          <p:cNvSpPr>
            <a:spLocks noGrp="1"/>
          </p:cNvSpPr>
          <p:nvPr>
            <p:ph type="title"/>
          </p:nvPr>
        </p:nvSpPr>
        <p:spPr>
          <a:xfrm>
            <a:off x="1066800" y="381000"/>
            <a:ext cx="6859588" cy="685800"/>
          </a:xfrm>
        </p:spPr>
        <p:txBody>
          <a:bodyPr>
            <a:normAutofit fontScale="90000"/>
          </a:bodyPr>
          <a:lstStyle/>
          <a:p>
            <a:pPr marL="571500" indent="-571500" eaLnBrk="1" hangingPunct="1">
              <a:buFontTx/>
              <a:buBlip>
                <a:blip r:embed="rId2"/>
              </a:buBlip>
            </a:pPr>
            <a:r>
              <a:rPr lang="en-US" altLang="en-US" smtClean="0">
                <a:ln>
                  <a:noFill/>
                </a:ln>
                <a:solidFill>
                  <a:srgbClr val="FFFF00"/>
                </a:solidFill>
                <a:latin typeface="Times New Roman" pitchFamily="18" charset="0"/>
                <a:cs typeface="Times New Roman" pitchFamily="18" charset="0"/>
              </a:rPr>
              <a:t>INTI PF FC Construction</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1" y="1295400"/>
            <a:ext cx="6830144" cy="5071890"/>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100" smtClean="0">
                <a:solidFill>
                  <a:srgbClr val="FFFFFF"/>
                </a:solidFill>
                <a:latin typeface="Arial" pitchFamily="34" charset="0"/>
                <a:cs typeface="Arial" pitchFamily="34" charset="0"/>
              </a:rPr>
              <a:t>11/3/2015</a:t>
            </a:r>
          </a:p>
        </p:txBody>
      </p:sp>
      <p:sp>
        <p:nvSpPr>
          <p:cNvPr id="119811" name="Footer Placeholder 1"/>
          <p:cNvSpPr>
            <a:spLocks noGrp="1"/>
          </p:cNvSpPr>
          <p:nvPr>
            <p:ph type="ftr" sz="quarter" idx="11"/>
          </p:nvPr>
        </p:nvSpPr>
        <p:spPr bwMode="auto">
          <a:solidFill>
            <a:srgbClr val="92D050"/>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200" smtClean="0">
                <a:solidFill>
                  <a:srgbClr val="FFFFFF"/>
                </a:solidFill>
                <a:latin typeface="Arial" pitchFamily="34" charset="0"/>
                <a:cs typeface="Arial" pitchFamily="34" charset="0"/>
              </a:rPr>
              <a:t>Conference of Plasma Focus </a:t>
            </a:r>
          </a:p>
        </p:txBody>
      </p:sp>
      <p:sp>
        <p:nvSpPr>
          <p:cNvPr id="11981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fld id="{4193F0A5-BC0B-4844-81B3-269ADF63AEDF}" type="slidenum">
              <a:rPr lang="en-US" altLang="en-US" sz="1100" smtClean="0">
                <a:solidFill>
                  <a:srgbClr val="FFFFFF"/>
                </a:solidFill>
                <a:latin typeface="Arial" pitchFamily="34" charset="0"/>
                <a:cs typeface="Arial" pitchFamily="34" charset="0"/>
              </a:rPr>
              <a:pPr eaLnBrk="1" hangingPunct="1">
                <a:lnSpc>
                  <a:spcPct val="100000"/>
                </a:lnSpc>
                <a:spcBef>
                  <a:spcPct val="0"/>
                </a:spcBef>
                <a:buClrTx/>
                <a:buSzTx/>
                <a:buFontTx/>
                <a:buNone/>
              </a:pPr>
              <a:t>12</a:t>
            </a:fld>
            <a:endParaRPr lang="en-US" altLang="en-US" sz="110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91196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a:spLocks noGrp="1"/>
          </p:cNvSpPr>
          <p:nvPr>
            <p:ph type="title"/>
          </p:nvPr>
        </p:nvSpPr>
        <p:spPr>
          <a:xfrm>
            <a:off x="0" y="381000"/>
            <a:ext cx="9144000" cy="685800"/>
          </a:xfrm>
        </p:spPr>
        <p:txBody>
          <a:bodyPr rtlCol="0">
            <a:normAutofit fontScale="90000"/>
          </a:bodyPr>
          <a:lstStyle/>
          <a:p>
            <a:pPr marL="571500" indent="-571500" eaLnBrk="1" fontAlgn="auto" hangingPunct="1">
              <a:spcAft>
                <a:spcPts val="0"/>
              </a:spcAft>
              <a:buFontTx/>
              <a:buBlip>
                <a:blip r:embed="rId2"/>
              </a:buBlip>
              <a:defRPr/>
            </a:pPr>
            <a:r>
              <a:rPr lang="en-US" dirty="0" smtClean="0">
                <a:solidFill>
                  <a:schemeClr val="tx1"/>
                </a:solidFill>
                <a:latin typeface="Times New Roman" pitchFamily="18" charset="0"/>
                <a:cs typeface="Times New Roman" pitchFamily="18" charset="0"/>
              </a:rPr>
              <a:t>Photomultiplier-Scintillator System for INTI PF</a:t>
            </a:r>
            <a:endParaRPr lang="en-US" dirty="0">
              <a:solidFill>
                <a:schemeClr val="tx1"/>
              </a:solidFill>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00" y="1524000"/>
            <a:ext cx="9094294" cy="5327701"/>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2"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100" smtClean="0">
                <a:solidFill>
                  <a:srgbClr val="FFFFFF"/>
                </a:solidFill>
                <a:latin typeface="Arial" pitchFamily="34" charset="0"/>
                <a:cs typeface="Arial" pitchFamily="34" charset="0"/>
              </a:rPr>
              <a:t>11/3/2015</a:t>
            </a:r>
          </a:p>
        </p:txBody>
      </p:sp>
      <p:sp>
        <p:nvSpPr>
          <p:cNvPr id="121858" name="Footer Placeholder 1"/>
          <p:cNvSpPr>
            <a:spLocks noGrp="1"/>
          </p:cNvSpPr>
          <p:nvPr>
            <p:ph type="ftr" sz="quarter" idx="11"/>
          </p:nvPr>
        </p:nvSpPr>
        <p:spPr bwMode="auto">
          <a:solidFill>
            <a:srgbClr val="92D050"/>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200" smtClean="0">
                <a:solidFill>
                  <a:srgbClr val="FFFFFF"/>
                </a:solidFill>
                <a:latin typeface="Arial" pitchFamily="34" charset="0"/>
                <a:cs typeface="Arial" pitchFamily="34" charset="0"/>
              </a:rPr>
              <a:t>Conference of Plasma Focus </a:t>
            </a:r>
          </a:p>
        </p:txBody>
      </p:sp>
      <p:sp>
        <p:nvSpPr>
          <p:cNvPr id="1218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fld id="{28CBA698-95C9-46BF-8B14-610C705B2EA0}" type="slidenum">
              <a:rPr lang="en-US" altLang="en-US" sz="1100" smtClean="0">
                <a:solidFill>
                  <a:srgbClr val="FFFFFF"/>
                </a:solidFill>
                <a:latin typeface="Arial" pitchFamily="34" charset="0"/>
                <a:cs typeface="Arial" pitchFamily="34" charset="0"/>
              </a:rPr>
              <a:pPr eaLnBrk="1" hangingPunct="1">
                <a:lnSpc>
                  <a:spcPct val="100000"/>
                </a:lnSpc>
                <a:spcBef>
                  <a:spcPct val="0"/>
                </a:spcBef>
                <a:buClrTx/>
                <a:buSzTx/>
                <a:buFontTx/>
                <a:buNone/>
              </a:pPr>
              <a:t>13</a:t>
            </a:fld>
            <a:endParaRPr lang="en-US" altLang="en-US" sz="110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3042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381000"/>
            <a:ext cx="9144000" cy="914400"/>
          </a:xfrm>
        </p:spPr>
        <p:txBody>
          <a:bodyPr rtlCol="0">
            <a:normAutofit fontScale="90000"/>
          </a:bodyPr>
          <a:lstStyle/>
          <a:p>
            <a:pPr marL="571500" indent="-571500" eaLnBrk="1" fontAlgn="auto" hangingPunct="1">
              <a:spcAft>
                <a:spcPts val="0"/>
              </a:spcAft>
              <a:buFontTx/>
              <a:buBlip>
                <a:blip r:embed="rId2"/>
              </a:buBlip>
              <a:defRPr/>
            </a:pPr>
            <a:r>
              <a:rPr lang="en-US" dirty="0" smtClean="0">
                <a:solidFill>
                  <a:schemeClr val="tx1"/>
                </a:solidFill>
                <a:latin typeface="Times New Roman" pitchFamily="18" charset="0"/>
                <a:cs typeface="Times New Roman" pitchFamily="18" charset="0"/>
              </a:rPr>
              <a:t>Photomultiplier-Scintillator  System for INTI PF</a:t>
            </a:r>
            <a:endParaRPr lang="en-US" dirty="0">
              <a:solidFill>
                <a:schemeClr val="tx1"/>
              </a:solidFill>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768" y="1524000"/>
            <a:ext cx="9198768" cy="5003725"/>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6"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100" smtClean="0">
                <a:solidFill>
                  <a:srgbClr val="FFFFFF"/>
                </a:solidFill>
                <a:latin typeface="Arial" pitchFamily="34" charset="0"/>
                <a:cs typeface="Arial" pitchFamily="34" charset="0"/>
              </a:rPr>
              <a:t>11/3/2015</a:t>
            </a:r>
          </a:p>
        </p:txBody>
      </p:sp>
      <p:sp>
        <p:nvSpPr>
          <p:cNvPr id="122883" name="Footer Placeholder 1"/>
          <p:cNvSpPr>
            <a:spLocks noGrp="1"/>
          </p:cNvSpPr>
          <p:nvPr>
            <p:ph type="ftr" sz="quarter" idx="11"/>
          </p:nvPr>
        </p:nvSpPr>
        <p:spPr bwMode="auto">
          <a:solidFill>
            <a:srgbClr val="92D050"/>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200" smtClean="0">
                <a:solidFill>
                  <a:srgbClr val="FFFFFF"/>
                </a:solidFill>
                <a:latin typeface="Arial" pitchFamily="34" charset="0"/>
                <a:cs typeface="Arial" pitchFamily="34" charset="0"/>
              </a:rPr>
              <a:t>Conference of Plasma Focus </a:t>
            </a:r>
          </a:p>
        </p:txBody>
      </p:sp>
      <p:sp>
        <p:nvSpPr>
          <p:cNvPr id="12288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fld id="{322130CC-EAA3-4FCB-B77C-C96A8E1C076F}" type="slidenum">
              <a:rPr lang="en-US" altLang="en-US" sz="1100" smtClean="0">
                <a:solidFill>
                  <a:srgbClr val="FFFFFF"/>
                </a:solidFill>
                <a:latin typeface="Arial" pitchFamily="34" charset="0"/>
                <a:cs typeface="Arial" pitchFamily="34" charset="0"/>
              </a:rPr>
              <a:pPr eaLnBrk="1" hangingPunct="1">
                <a:lnSpc>
                  <a:spcPct val="100000"/>
                </a:lnSpc>
                <a:spcBef>
                  <a:spcPct val="0"/>
                </a:spcBef>
                <a:buClrTx/>
                <a:buSzTx/>
                <a:buFontTx/>
                <a:buNone/>
              </a:pPr>
              <a:t>14</a:t>
            </a:fld>
            <a:endParaRPr lang="en-US" altLang="en-US" sz="110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07087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altLang="en-US" smtClean="0">
                <a:latin typeface="Times New Roman" pitchFamily="18" charset="0"/>
                <a:cs typeface="Times New Roman" pitchFamily="18" charset="0"/>
              </a:rPr>
              <a:t>New Research Facilities </a:t>
            </a:r>
          </a:p>
        </p:txBody>
      </p:sp>
      <p:sp>
        <p:nvSpPr>
          <p:cNvPr id="125955" name="Content Placeholder 2"/>
          <p:cNvSpPr>
            <a:spLocks noGrp="1"/>
          </p:cNvSpPr>
          <p:nvPr>
            <p:ph idx="1"/>
          </p:nvPr>
        </p:nvSpPr>
        <p:spPr/>
        <p:txBody>
          <a:bodyPr/>
          <a:lstStyle/>
          <a:p>
            <a:pPr eaLnBrk="1" hangingPunct="1"/>
            <a:r>
              <a:rPr lang="en-US" altLang="en-US" smtClean="0">
                <a:latin typeface="Times New Roman" pitchFamily="18" charset="0"/>
                <a:cs typeface="Times New Roman" pitchFamily="18" charset="0"/>
              </a:rPr>
              <a:t>3kJ INTI Plasma Focus Facility for Nitriding of Materials – INTI IU construction in-progress</a:t>
            </a:r>
          </a:p>
          <a:p>
            <a:pPr eaLnBrk="1" hangingPunct="1"/>
            <a:endParaRPr lang="en-US" altLang="en-US" smtClean="0">
              <a:latin typeface="Times New Roman" pitchFamily="18" charset="0"/>
              <a:cs typeface="Times New Roman" pitchFamily="18" charset="0"/>
            </a:endParaRPr>
          </a:p>
          <a:p>
            <a:pPr eaLnBrk="1" hangingPunct="1"/>
            <a:r>
              <a:rPr lang="en-US" altLang="en-US" smtClean="0">
                <a:latin typeface="Times New Roman" pitchFamily="18" charset="0"/>
                <a:cs typeface="Times New Roman" pitchFamily="18" charset="0"/>
              </a:rPr>
              <a:t>160 kJ Dual PF for materials synthesis and damage research – Patent in-progress</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C871DFE-D85B-489F-B53C-28BF32CD8C83}" type="slidenum">
              <a:rPr lang="es-ES">
                <a:solidFill>
                  <a:prstClr val="black">
                    <a:tint val="75000"/>
                  </a:prstClr>
                </a:solidFill>
              </a:rPr>
              <a:pPr>
                <a:defRPr/>
              </a:pPr>
              <a:t>15</a:t>
            </a:fld>
            <a:endParaRPr lang="es-ES" dirty="0">
              <a:solidFill>
                <a:prstClr val="black">
                  <a:tint val="75000"/>
                </a:prstClr>
              </a:solidFill>
            </a:endParaRPr>
          </a:p>
        </p:txBody>
      </p:sp>
    </p:spTree>
    <p:extLst>
      <p:ext uri="{BB962C8B-B14F-4D97-AF65-F5344CB8AC3E}">
        <p14:creationId xmlns:p14="http://schemas.microsoft.com/office/powerpoint/2010/main" val="516315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mtClean="0">
                <a:solidFill>
                  <a:schemeClr val="bg1"/>
                </a:solidFill>
                <a:latin typeface="Times New Roman" pitchFamily="18" charset="0"/>
                <a:cs typeface="Times New Roman" pitchFamily="18" charset="0"/>
              </a:rPr>
              <a:t>INTI PF2 – Nitriding Application</a:t>
            </a:r>
          </a:p>
        </p:txBody>
      </p:sp>
      <p:pic>
        <p:nvPicPr>
          <p:cNvPr id="12697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1978" t="5450" r="9824" b="12791"/>
          <a:stretch>
            <a:fillRect/>
          </a:stretch>
        </p:blipFill>
        <p:spPr>
          <a:xfrm>
            <a:off x="468313" y="1484313"/>
            <a:ext cx="1889125" cy="3100387"/>
          </a:xfrm>
        </p:spPr>
      </p:pic>
      <p:pic>
        <p:nvPicPr>
          <p:cNvPr id="126980" name="Picture 5"/>
          <p:cNvPicPr>
            <a:picLocks noChangeAspect="1"/>
          </p:cNvPicPr>
          <p:nvPr/>
        </p:nvPicPr>
        <p:blipFill>
          <a:blip r:embed="rId3">
            <a:extLst>
              <a:ext uri="{28A0092B-C50C-407E-A947-70E740481C1C}">
                <a14:useLocalDpi xmlns:a14="http://schemas.microsoft.com/office/drawing/2010/main" val="0"/>
              </a:ext>
            </a:extLst>
          </a:blip>
          <a:srcRect t="12962" b="20000"/>
          <a:stretch>
            <a:fillRect/>
          </a:stretch>
        </p:blipFill>
        <p:spPr bwMode="auto">
          <a:xfrm>
            <a:off x="674688" y="4581525"/>
            <a:ext cx="152717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484313"/>
            <a:ext cx="3284538"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13" y="1443038"/>
            <a:ext cx="3232150" cy="68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6613" y="2146300"/>
            <a:ext cx="3198812" cy="400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4" name="TextBox 6"/>
          <p:cNvSpPr txBox="1">
            <a:spLocks noChangeArrowheads="1"/>
          </p:cNvSpPr>
          <p:nvPr/>
        </p:nvSpPr>
        <p:spPr bwMode="auto">
          <a:xfrm>
            <a:off x="2555876" y="5715000"/>
            <a:ext cx="3284538" cy="492443"/>
          </a:xfrm>
          <a:prstGeom prst="rect">
            <a:avLst/>
          </a:prstGeom>
          <a:solidFill>
            <a:schemeClr val="bg1"/>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fontAlgn="base" hangingPunct="1">
              <a:spcAft>
                <a:spcPct val="0"/>
              </a:spcAft>
              <a:buNone/>
            </a:pPr>
            <a:r>
              <a:rPr lang="en-US" altLang="en-US" sz="1400" dirty="0" smtClean="0">
                <a:latin typeface="Times New Roman" pitchFamily="18" charset="0"/>
                <a:cs typeface="Times New Roman" pitchFamily="18" charset="0"/>
              </a:rPr>
              <a:t>30 µF, 15 kV capacitor from </a:t>
            </a:r>
            <a:r>
              <a:rPr lang="en-US" altLang="en-US" sz="1200" dirty="0">
                <a:solidFill>
                  <a:prstClr val="black"/>
                </a:solidFill>
                <a:latin typeface="Times New Roman" pitchFamily="18" charset="0"/>
                <a:cs typeface="Times New Roman" pitchFamily="18" charset="0"/>
              </a:rPr>
              <a:t>Azad University, </a:t>
            </a:r>
            <a:r>
              <a:rPr lang="en-US" altLang="en-US" sz="1200" dirty="0" smtClean="0">
                <a:solidFill>
                  <a:prstClr val="black"/>
                </a:solidFill>
                <a:latin typeface="Times New Roman" pitchFamily="18" charset="0"/>
                <a:cs typeface="Times New Roman" pitchFamily="18" charset="0"/>
              </a:rPr>
              <a:t>Tehran</a:t>
            </a:r>
            <a:r>
              <a:rPr lang="en-US" altLang="en-US" sz="1200" dirty="0">
                <a:solidFill>
                  <a:prstClr val="black"/>
                </a:solidFill>
                <a:latin typeface="Times New Roman" pitchFamily="18" charset="0"/>
                <a:cs typeface="Times New Roman" pitchFamily="18" charset="0"/>
              </a:rPr>
              <a:t>, Iran</a:t>
            </a:r>
          </a:p>
        </p:txBody>
      </p:sp>
      <p:sp>
        <p:nvSpPr>
          <p:cNvPr id="126985" name="Date Placeholder 7"/>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100" smtClean="0">
                <a:solidFill>
                  <a:prstClr val="white"/>
                </a:solidFill>
                <a:latin typeface="Times New Roman" pitchFamily="18" charset="0"/>
              </a:rPr>
              <a:t>11/3/2015</a:t>
            </a:r>
            <a:endParaRPr lang="es-ES" altLang="en-US" sz="1100" dirty="0" smtClean="0">
              <a:solidFill>
                <a:prstClr val="white"/>
              </a:solidFill>
              <a:latin typeface="Times New Roman" pitchFamily="18" charset="0"/>
            </a:endParaRPr>
          </a:p>
        </p:txBody>
      </p:sp>
      <p:sp>
        <p:nvSpPr>
          <p:cNvPr id="126986"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ES" altLang="en-US" sz="1100" smtClean="0">
                <a:solidFill>
                  <a:prstClr val="white"/>
                </a:solidFill>
                <a:latin typeface="Times New Roman" pitchFamily="18" charset="0"/>
              </a:rPr>
              <a:t>Conference of Plasma Focus </a:t>
            </a:r>
          </a:p>
        </p:txBody>
      </p:sp>
      <p:sp>
        <p:nvSpPr>
          <p:cNvPr id="126987"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C7F83E2-4537-4AB4-9E0B-17EE28953D0A}" type="slidenum">
              <a:rPr lang="es-ES" altLang="en-US" sz="1100" smtClean="0">
                <a:solidFill>
                  <a:prstClr val="white"/>
                </a:solidFill>
                <a:latin typeface="Times New Roman" pitchFamily="18" charset="0"/>
              </a:rPr>
              <a:pPr eaLnBrk="1" hangingPunct="1">
                <a:spcBef>
                  <a:spcPct val="0"/>
                </a:spcBef>
                <a:buFontTx/>
                <a:buNone/>
              </a:pPr>
              <a:t>16</a:t>
            </a:fld>
            <a:endParaRPr lang="es-ES" altLang="en-US" sz="1100" smtClean="0">
              <a:solidFill>
                <a:prstClr val="white"/>
              </a:solidFill>
              <a:latin typeface="Times New Roman" pitchFamily="18" charset="0"/>
            </a:endParaRPr>
          </a:p>
        </p:txBody>
      </p:sp>
    </p:spTree>
    <p:extLst>
      <p:ext uri="{BB962C8B-B14F-4D97-AF65-F5344CB8AC3E}">
        <p14:creationId xmlns:p14="http://schemas.microsoft.com/office/powerpoint/2010/main" val="2774470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361" y="609600"/>
            <a:ext cx="9144000" cy="5432648"/>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MY"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609600"/>
            <a:ext cx="8229600" cy="1379240"/>
          </a:xfrm>
        </p:spPr>
        <p:txBody>
          <a:bodyPr>
            <a:normAutofit/>
          </a:bodyPr>
          <a:lstStyle/>
          <a:p>
            <a:r>
              <a:rPr lang="en-US" sz="3200" dirty="0" smtClean="0">
                <a:latin typeface="Times New Roman" panose="02020603050405020304" pitchFamily="18" charset="0"/>
                <a:cs typeface="Times New Roman" panose="02020603050405020304" pitchFamily="18" charset="0"/>
              </a:rPr>
              <a:t>New concept: SFM vs FFM:</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PF operated near time-matched-FFM</a:t>
            </a:r>
            <a:endParaRPr lang="en-MY" sz="3200"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0" y="1772816"/>
            <a:ext cx="4724809" cy="367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96952"/>
            <a:ext cx="4548639" cy="31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804341"/>
            <a:ext cx="40957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837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PF operated at higher pressure- SFM</a:t>
            </a:r>
            <a:endParaRPr lang="en-M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4724809" cy="367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237" y="3212976"/>
            <a:ext cx="4633987" cy="331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27" y="1520055"/>
            <a:ext cx="4185357" cy="133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028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DuPF</a:t>
            </a:r>
            <a:r>
              <a:rPr lang="en-US" dirty="0" smtClean="0"/>
              <a:t>- PF operating in dual mode</a:t>
            </a:r>
            <a:endParaRPr lang="en-MY" dirty="0"/>
          </a:p>
        </p:txBody>
      </p:sp>
      <p:sp>
        <p:nvSpPr>
          <p:cNvPr id="3" name="Content Placeholder 2"/>
          <p:cNvSpPr>
            <a:spLocks noGrp="1"/>
          </p:cNvSpPr>
          <p:nvPr>
            <p:ph idx="1"/>
          </p:nvPr>
        </p:nvSpPr>
        <p:spPr/>
        <p:txBody>
          <a:bodyPr/>
          <a:lstStyle/>
          <a:p>
            <a:r>
              <a:rPr lang="en-US" dirty="0" smtClean="0"/>
              <a:t>One set of capacitors</a:t>
            </a:r>
          </a:p>
          <a:p>
            <a:r>
              <a:rPr lang="en-US" dirty="0" smtClean="0"/>
              <a:t>One set of electrodes- FFM</a:t>
            </a:r>
          </a:p>
          <a:p>
            <a:r>
              <a:rPr lang="en-US" dirty="0" smtClean="0"/>
              <a:t>A second set of electrodes - SFM</a:t>
            </a:r>
            <a:endParaRPr lang="en-MY"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19</a:t>
            </a:fld>
            <a:endParaRPr lang="es-ES" dirty="0">
              <a:solidFill>
                <a:prstClr val="black">
                  <a:tint val="75000"/>
                </a:prstClr>
              </a:solidFill>
            </a:endParaRPr>
          </a:p>
        </p:txBody>
      </p:sp>
    </p:spTree>
    <p:extLst>
      <p:ext uri="{BB962C8B-B14F-4D97-AF65-F5344CB8AC3E}">
        <p14:creationId xmlns:p14="http://schemas.microsoft.com/office/powerpoint/2010/main" val="225957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Introduction        </a:t>
            </a:r>
            <a:r>
              <a:rPr lang="en-US" sz="2800" dirty="0" smtClean="0">
                <a:latin typeface="Times New Roman" panose="02020603050405020304" pitchFamily="18" charset="0"/>
                <a:cs typeface="Times New Roman" panose="02020603050405020304" pitchFamily="18" charset="0"/>
              </a:rPr>
              <a:t>1/2</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371600"/>
            <a:ext cx="8610600" cy="4754563"/>
          </a:xfrm>
        </p:spPr>
        <p:txBody>
          <a:bodyPr>
            <a:normAutofit/>
          </a:bodyPr>
          <a:lstStyle/>
          <a:p>
            <a:r>
              <a:rPr lang="en-US" sz="2000" dirty="0">
                <a:latin typeface="Times New Roman" panose="02020603050405020304" pitchFamily="18" charset="0"/>
                <a:cs typeface="Times New Roman" panose="02020603050405020304" pitchFamily="18" charset="0"/>
              </a:rPr>
              <a:t>The Centre for Plasma Research at INTI International University was conceived in July 2007 and set up in November 2007 with the hosting of the </a:t>
            </a:r>
            <a:r>
              <a:rPr lang="en-US" sz="2000" dirty="0">
                <a:latin typeface="Times New Roman" panose="02020603050405020304" pitchFamily="18" charset="0"/>
                <a:cs typeface="Times New Roman" panose="02020603050405020304" pitchFamily="18" charset="0"/>
                <a:hlinkClick r:id="rId2"/>
              </a:rPr>
              <a:t>Universal Plasma Focus Laboratory Facility (UPFLF) </a:t>
            </a:r>
            <a:r>
              <a:rPr lang="en-US" sz="2000" dirty="0">
                <a:latin typeface="Times New Roman" panose="02020603050405020304" pitchFamily="18" charset="0"/>
                <a:cs typeface="Times New Roman" panose="02020603050405020304" pitchFamily="18" charset="0"/>
              </a:rPr>
              <a:t>and in January 2009 the installation of INTI PF, a 3 kJ plasma focus machine </a:t>
            </a:r>
            <a:r>
              <a:rPr lang="en-US" sz="2000" dirty="0" smtClean="0">
                <a:latin typeface="Times New Roman" panose="02020603050405020304" pitchFamily="18" charset="0"/>
                <a:cs typeface="Times New Roman" panose="02020603050405020304" pitchFamily="18" charset="0"/>
              </a:rPr>
              <a:t>donated (in 2008)  </a:t>
            </a:r>
            <a:r>
              <a:rPr lang="en-US" sz="2000" dirty="0">
                <a:latin typeface="Times New Roman" panose="02020603050405020304" pitchFamily="18" charset="0"/>
                <a:cs typeface="Times New Roman" panose="02020603050405020304" pitchFamily="18" charset="0"/>
              </a:rPr>
              <a:t>to INTI </a:t>
            </a:r>
            <a:r>
              <a:rPr lang="en-US" sz="2000" dirty="0" smtClean="0">
                <a:latin typeface="Times New Roman" panose="02020603050405020304" pitchFamily="18" charset="0"/>
                <a:cs typeface="Times New Roman" panose="02020603050405020304" pitchFamily="18" charset="0"/>
              </a:rPr>
              <a:t>IU by  </a:t>
            </a:r>
            <a:r>
              <a:rPr lang="en-US" sz="2000" dirty="0" err="1" smtClean="0">
                <a:latin typeface="Times New Roman" panose="02020603050405020304" pitchFamily="18" charset="0"/>
                <a:cs typeface="Times New Roman" panose="02020603050405020304" pitchFamily="18" charset="0"/>
                <a:hlinkClick r:id="rId3"/>
              </a:rPr>
              <a:t>Nanyang</a:t>
            </a:r>
            <a:r>
              <a:rPr lang="en-US" sz="2000" dirty="0" smtClean="0">
                <a:latin typeface="Times New Roman" panose="02020603050405020304" pitchFamily="18" charset="0"/>
                <a:cs typeface="Times New Roman" panose="02020603050405020304" pitchFamily="18" charset="0"/>
                <a:hlinkClick r:id="rId3"/>
              </a:rPr>
              <a:t> Technological University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(Plasma </a:t>
            </a:r>
            <a:r>
              <a:rPr lang="en-US" sz="2000" dirty="0">
                <a:latin typeface="Times New Roman" panose="02020603050405020304" pitchFamily="18" charset="0"/>
                <a:cs typeface="Times New Roman" panose="02020603050405020304" pitchFamily="18" charset="0"/>
              </a:rPr>
              <a:t>Sources and Application Centre, a part of Natural Sciences and Science Education Academic </a:t>
            </a:r>
            <a:r>
              <a:rPr lang="en-US" sz="2000" dirty="0" smtClean="0">
                <a:latin typeface="Times New Roman" panose="02020603050405020304" pitchFamily="18" charset="0"/>
                <a:cs typeface="Times New Roman" panose="02020603050405020304" pitchFamily="18" charset="0"/>
              </a:rPr>
              <a:t>Group</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National Institute of </a:t>
            </a:r>
            <a:r>
              <a:rPr lang="en-US" sz="2000" dirty="0" smtClean="0">
                <a:latin typeface="Times New Roman" panose="02020603050405020304" pitchFamily="18" charset="0"/>
                <a:cs typeface="Times New Roman" panose="02020603050405020304" pitchFamily="18" charset="0"/>
              </a:rPr>
              <a:t>Education)</a:t>
            </a:r>
          </a:p>
          <a:p>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6576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723" y="3657600"/>
            <a:ext cx="464407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2</a:t>
            </a:fld>
            <a:endParaRPr lang="es-ES" dirty="0">
              <a:solidFill>
                <a:prstClr val="black">
                  <a:tint val="75000"/>
                </a:prstClr>
              </a:solidFill>
            </a:endParaRPr>
          </a:p>
        </p:txBody>
      </p:sp>
    </p:spTree>
    <p:extLst>
      <p:ext uri="{BB962C8B-B14F-4D97-AF65-F5344CB8AC3E}">
        <p14:creationId xmlns:p14="http://schemas.microsoft.com/office/powerpoint/2010/main" val="500417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5"/>
            <a:ext cx="8229600" cy="1143000"/>
          </a:xfrm>
        </p:spPr>
        <p:txBody>
          <a:bodyPr>
            <a:normAutofit/>
          </a:bodyPr>
          <a:lstStyle/>
          <a:p>
            <a:r>
              <a:rPr lang="en-US" sz="2800" dirty="0">
                <a:latin typeface="Times New Roman"/>
                <a:ea typeface="Times New Roman"/>
              </a:rPr>
              <a:t>FFM electrodes and main collector Assembly of </a:t>
            </a:r>
            <a:r>
              <a:rPr lang="en-US" sz="2800" dirty="0" err="1">
                <a:latin typeface="Times New Roman"/>
                <a:ea typeface="Times New Roman"/>
              </a:rPr>
              <a:t>DuPF</a:t>
            </a:r>
            <a:r>
              <a:rPr lang="en-US" sz="2800" dirty="0">
                <a:latin typeface="Times New Roman"/>
                <a:ea typeface="Times New Roman"/>
              </a:rPr>
              <a:t> with 170 kg weight</a:t>
            </a:r>
            <a:endParaRPr lang="en-MY" sz="28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217462"/>
            <a:ext cx="7325916" cy="54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140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a:ea typeface="Times New Roman"/>
              </a:rPr>
              <a:t> Design Drawings- SFM </a:t>
            </a:r>
            <a:r>
              <a:rPr lang="en-US" sz="3200" dirty="0">
                <a:latin typeface="Times New Roman"/>
                <a:ea typeface="Times New Roman"/>
              </a:rPr>
              <a:t>electrodes and main collector Assembly of </a:t>
            </a:r>
            <a:r>
              <a:rPr lang="en-US" sz="3200" dirty="0" err="1">
                <a:latin typeface="Times New Roman"/>
                <a:ea typeface="Times New Roman"/>
              </a:rPr>
              <a:t>DuPF</a:t>
            </a:r>
            <a:r>
              <a:rPr lang="en-US" sz="3200" dirty="0">
                <a:latin typeface="Times New Roman"/>
                <a:ea typeface="Times New Roman"/>
              </a:rPr>
              <a:t> with 197 kg weight</a:t>
            </a:r>
            <a:endParaRPr lang="en-MY" sz="32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383592"/>
            <a:ext cx="7620000" cy="516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038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0" cy="1143000"/>
          </a:xfrm>
        </p:spPr>
        <p:txBody>
          <a:bodyPr>
            <a:normAutofit fontScale="90000"/>
          </a:bodyPr>
          <a:lstStyle/>
          <a:p>
            <a:pPr eaLnBrk="1" hangingPunct="1">
              <a:defRPr/>
            </a:pP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sz="4000" b="1" dirty="0" smtClean="0">
                <a:solidFill>
                  <a:srgbClr val="002060"/>
                </a:solidFill>
                <a:latin typeface="Times New Roman" pitchFamily="18" charset="0"/>
                <a:cs typeface="Times New Roman" pitchFamily="18" charset="0"/>
              </a:rPr>
              <a:t>International Collaboration</a:t>
            </a: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endParaRPr lang="en-US" dirty="0">
              <a:solidFill>
                <a:srgbClr val="002060"/>
              </a:solidFill>
              <a:latin typeface="Times New Roman" pitchFamily="18" charset="0"/>
              <a:cs typeface="Times New Roman" pitchFamily="18" charset="0"/>
            </a:endParaRPr>
          </a:p>
        </p:txBody>
      </p:sp>
      <p:pic>
        <p:nvPicPr>
          <p:cNvPr id="132099" name="Picture 4" descr="C:\Users\iu.aca\AppData\Local\Microsoft\Windows\Temporary Internet Files\Content.IE5\HMCDLGQG\australian_fla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7488" y="5791200"/>
            <a:ext cx="46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descr="C:\Users\iu.aca\AppData\Local\Microsoft\Windows\Temporary Internet Files\Content.IE5\PQY7RDU2\singapore-fla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988" y="4038600"/>
            <a:ext cx="409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7" descr="C:\Users\iu.aca\AppData\Local\Microsoft\Windows\Temporary Internet Files\Content.IE5\RM0O5N7X\Flagge_Italie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7375" y="2647950"/>
            <a:ext cx="3190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9" descr="C:\Users\iu.aca\AppData\Local\Microsoft\Windows\Temporary Internet Files\Content.IE5\PQY7RDU2\austria_fla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2163" y="3321050"/>
            <a:ext cx="35083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10" descr="C:\Users\iu.aca\AppData\Local\Microsoft\Windows\Temporary Internet Files\Content.IE5\RM0O5N7X\120px-Flag_of_Iran_before_1979_Revolution[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238" y="3148013"/>
            <a:ext cx="3429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11" descr="C:\Users\iu.aca\AppData\Local\Microsoft\Windows\Temporary Internet Files\Content.IE5\Q7EPBQUW\750px-Flag_of_Kansas.svg[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440113"/>
            <a:ext cx="3968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13" descr="C:\Users\iu.aca\AppData\Local\Microsoft\Windows\Temporary Internet Files\Content.IE5\PQY7RDU2\80px-Animated-Flag-Chile[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89200" y="4740275"/>
            <a:ext cx="381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5" descr="C:\Users\iu.aca\AppData\Local\Microsoft\Windows\Temporary Internet Files\Content.IE5\Q7EPBQUW\nepal-flag-300x203[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3425" y="3248025"/>
            <a:ext cx="4397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6" descr="C:\Users\iu.aca\AppData\Local\Microsoft\Windows\Temporary Internet Files\Content.IE5\PQY7RDU2\saudi_arabia_flag_orb[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1325" y="6230938"/>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7" descr="C:\Users\iu.aca\AppData\Local\Microsoft\Windows\Temporary Internet Files\Content.IE5\RM0O5N7X\Flag-of-poland[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0225" y="3033713"/>
            <a:ext cx="4333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8" descr="C:\Users\iu.aca\AppData\Local\Microsoft\Windows\Temporary Internet Files\Content.IE5\RM0O5N7X\trflag_yatay[1].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0200" y="3325813"/>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Picture 20" descr="C:\Users\iu.aca\AppData\Local\Microsoft\Windows\Temporary Internet Files\Content.IE5\HMCDLGQG\syrian-flag[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6138" y="2351088"/>
            <a:ext cx="2968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6438" y="5786438"/>
            <a:ext cx="7897812" cy="738187"/>
          </a:xfrm>
          <a:prstGeom prst="rect">
            <a:avLst/>
          </a:prstGeom>
          <a:noFill/>
        </p:spPr>
        <p:txBody>
          <a:bodyPr>
            <a:spAutoFit/>
          </a:bodyPr>
          <a:lstStyle/>
          <a:p>
            <a:pPr fontAlgn="base">
              <a:spcBef>
                <a:spcPct val="0"/>
              </a:spcBef>
              <a:spcAft>
                <a:spcPct val="0"/>
              </a:spcAft>
              <a:defRPr/>
            </a:pPr>
            <a:r>
              <a:rPr lang="en-US" sz="1050" dirty="0">
                <a:solidFill>
                  <a:prstClr val="black"/>
                </a:solidFill>
                <a:cs typeface="Arial" pitchFamily="34" charset="0"/>
              </a:rPr>
              <a:t>Australia  	               Singapore	Italy	           Syria	              Austria		Kansas State		</a:t>
            </a:r>
          </a:p>
          <a:p>
            <a:pPr fontAlgn="base">
              <a:spcBef>
                <a:spcPct val="0"/>
              </a:spcBef>
              <a:spcAft>
                <a:spcPct val="0"/>
              </a:spcAft>
              <a:defRPr/>
            </a:pPr>
            <a:endParaRPr lang="en-US" sz="1050" dirty="0">
              <a:solidFill>
                <a:prstClr val="black"/>
              </a:solidFill>
              <a:cs typeface="Arial" pitchFamily="34" charset="0"/>
            </a:endParaRPr>
          </a:p>
          <a:p>
            <a:pPr fontAlgn="base">
              <a:spcBef>
                <a:spcPct val="0"/>
              </a:spcBef>
              <a:spcAft>
                <a:spcPct val="0"/>
              </a:spcAft>
              <a:defRPr/>
            </a:pPr>
            <a:r>
              <a:rPr lang="en-US" sz="1050" dirty="0">
                <a:solidFill>
                  <a:prstClr val="black"/>
                </a:solidFill>
                <a:cs typeface="Arial" pitchFamily="34" charset="0"/>
              </a:rPr>
              <a:t>Iran                    Chile	Bulgaria	          Nepal	              Turkey	               Serbia		Saudi Arabia </a:t>
            </a:r>
          </a:p>
        </p:txBody>
      </p:sp>
      <p:pic>
        <p:nvPicPr>
          <p:cNvPr id="132112" name="Picture 4" descr="C:\Users\iu.aca\AppData\Local\Microsoft\Windows\Temporary Internet Files\Content.IE5\HMCDLGQG\bulgaria_flag_2339[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4438" y="2514600"/>
            <a:ext cx="444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13" name="Group 6"/>
          <p:cNvGrpSpPr>
            <a:grpSpLocks/>
          </p:cNvGrpSpPr>
          <p:nvPr/>
        </p:nvGrpSpPr>
        <p:grpSpPr bwMode="auto">
          <a:xfrm>
            <a:off x="685800" y="1341438"/>
            <a:ext cx="7899400" cy="5151437"/>
            <a:chOff x="685800" y="1341438"/>
            <a:chExt cx="7899400" cy="5151437"/>
          </a:xfrm>
        </p:grpSpPr>
        <p:pic>
          <p:nvPicPr>
            <p:cNvPr id="132115" name="Picture 3" descr="C:\Users\iu.aca\AppData\Local\Microsoft\Windows\Temporary Internet Files\Content.IE5\Q7EPBQUW\world-map-without-countries[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1341438"/>
              <a:ext cx="78994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16" name="Group 1"/>
            <p:cNvGrpSpPr>
              <a:grpSpLocks/>
            </p:cNvGrpSpPr>
            <p:nvPr/>
          </p:nvGrpSpPr>
          <p:grpSpPr bwMode="auto">
            <a:xfrm>
              <a:off x="1127125" y="5715000"/>
              <a:ext cx="7310438" cy="777875"/>
              <a:chOff x="1127142" y="5715000"/>
              <a:chExt cx="7310388" cy="778277"/>
            </a:xfrm>
          </p:grpSpPr>
          <p:pic>
            <p:nvPicPr>
              <p:cNvPr id="132117" name="Picture 2" descr="C:\Users\iu.aca\AppData\Local\Microsoft\Windows\Temporary Internet Files\Content.IE5\HMCDLGQG\130px-Flag_of_Serbia_and_Montenegro.svg[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91126" y="6255382"/>
                <a:ext cx="464460" cy="23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8" name="Picture 18" descr="C:\Users\iu.aca\AppData\Local\Microsoft\Windows\Temporary Internet Files\Content.IE5\RM0O5N7X\trflag_yatay[1].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7130" y="6230091"/>
                <a:ext cx="400685" cy="25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9" name="Picture 15" descr="C:\Users\iu.aca\AppData\Local\Microsoft\Windows\Temporary Internet Files\Content.IE5\Q7EPBQUW\nepal-flag-300x203[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3298" y="6165244"/>
                <a:ext cx="484778" cy="32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0" name="Picture 4" descr="C:\Users\iu.aca\AppData\Local\Microsoft\Windows\Temporary Internet Files\Content.IE5\HMCDLGQG\bulgaria_flag_2339[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0364" y="6172200"/>
                <a:ext cx="444321" cy="26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1" name="Picture 13" descr="C:\Users\iu.aca\AppData\Local\Microsoft\Windows\Temporary Internet Files\Content.IE5\PQY7RDU2\80px-Animated-Flag-Chile[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43065" y="6232011"/>
                <a:ext cx="3810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2" name="Picture 5" descr="C:\Users\iu.aca\AppData\Local\Microsoft\Windows\Temporary Internet Files\Content.IE5\RM0O5N7X\120px-Flag_of_Iran_before_1979_Revolution[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7142" y="6243795"/>
                <a:ext cx="340494" cy="19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3" name="Picture 5" descr="C:\Users\iu.aca\AppData\Local\Microsoft\Windows\Temporary Internet Files\Content.IE5\PQY7RDU2\singapore-fla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8730" y="5741499"/>
                <a:ext cx="409575" cy="27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4" name="Picture 7" descr="C:\Users\iu.aca\AppData\Local\Microsoft\Windows\Temporary Internet Files\Content.IE5\RM0O5N7X\Flagge_Italie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2148" y="5715000"/>
                <a:ext cx="319612" cy="25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5" name="Picture 20" descr="C:\Users\iu.aca\AppData\Local\Microsoft\Windows\Temporary Internet Files\Content.IE5\HMCDLGQG\syrian-flag[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37130" y="57150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6" name="Picture 9" descr="C:\Users\iu.aca\AppData\Local\Microsoft\Windows\Temporary Internet Files\Content.IE5\PQY7RDU2\austria_fla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4812" y="5715000"/>
                <a:ext cx="350520" cy="23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7" name="Picture 11" descr="C:\Users\iu.aca\AppData\Local\Microsoft\Windows\Temporary Internet Files\Content.IE5\Q7EPBQUW\750px-Flag_of_Kansas.svg[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0656" y="5791200"/>
                <a:ext cx="396874" cy="23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 name="Slide Number Placeholder 5"/>
          <p:cNvSpPr>
            <a:spLocks noGrp="1"/>
          </p:cNvSpPr>
          <p:nvPr>
            <p:ph type="sldNum" sz="quarter" idx="12"/>
          </p:nvPr>
        </p:nvSpPr>
        <p:spPr/>
        <p:txBody>
          <a:bodyPr/>
          <a:lstStyle/>
          <a:p>
            <a:pPr>
              <a:defRPr/>
            </a:pPr>
            <a:fld id="{405F9AAE-DDDD-475F-B582-8526F895F4A8}" type="slidenum">
              <a:rPr lang="es-ES">
                <a:solidFill>
                  <a:prstClr val="black">
                    <a:tint val="75000"/>
                  </a:prstClr>
                </a:solidFill>
              </a:rPr>
              <a:pPr>
                <a:defRPr/>
              </a:pPr>
              <a:t>22</a:t>
            </a:fld>
            <a:endParaRPr lang="es-ES" dirty="0">
              <a:solidFill>
                <a:prstClr val="black">
                  <a:tint val="75000"/>
                </a:prstClr>
              </a:solidFill>
            </a:endParaRPr>
          </a:p>
        </p:txBody>
      </p:sp>
      <p:sp>
        <p:nvSpPr>
          <p:cNvPr id="2" name="Date Placeholder 1"/>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Tree>
    <p:extLst>
      <p:ext uri="{BB962C8B-B14F-4D97-AF65-F5344CB8AC3E}">
        <p14:creationId xmlns:p14="http://schemas.microsoft.com/office/powerpoint/2010/main" val="3778714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533400" y="0"/>
            <a:ext cx="8229600" cy="1143000"/>
          </a:xfrm>
        </p:spPr>
        <p:txBody>
          <a:bodyPr/>
          <a:lstStyle/>
          <a:p>
            <a:pPr eaLnBrk="1" hangingPunct="1">
              <a:defRPr/>
            </a:pPr>
            <a:r>
              <a:rPr lang="en-US" altLang="en-US" sz="3600" b="1" dirty="0" smtClean="0">
                <a:latin typeface="Times New Roman" pitchFamily="18" charset="0"/>
                <a:cs typeface="Times New Roman" pitchFamily="18" charset="0"/>
              </a:rPr>
              <a:t/>
            </a:r>
            <a:br>
              <a:rPr lang="en-US" altLang="en-US" sz="3600" b="1" dirty="0" smtClean="0">
                <a:latin typeface="Times New Roman" pitchFamily="18" charset="0"/>
                <a:cs typeface="Times New Roman" pitchFamily="18" charset="0"/>
              </a:rPr>
            </a:br>
            <a:r>
              <a:rPr lang="en-US" altLang="en-US" sz="3600" b="1" dirty="0" smtClean="0">
                <a:solidFill>
                  <a:schemeClr val="tx2">
                    <a:lumMod val="50000"/>
                  </a:schemeClr>
                </a:solidFill>
                <a:latin typeface="Times New Roman" pitchFamily="18" charset="0"/>
                <a:cs typeface="Times New Roman" pitchFamily="18" charset="0"/>
              </a:rPr>
              <a:t>International Collaborating Partners </a:t>
            </a:r>
            <a:r>
              <a:rPr lang="en-US" altLang="en-US" sz="3600" dirty="0" smtClean="0">
                <a:solidFill>
                  <a:schemeClr val="tx2">
                    <a:lumMod val="50000"/>
                  </a:schemeClr>
                </a:solidFill>
                <a:latin typeface="Times New Roman" pitchFamily="18" charset="0"/>
                <a:cs typeface="Times New Roman" pitchFamily="18" charset="0"/>
              </a:rPr>
              <a:t/>
            </a:r>
            <a:br>
              <a:rPr lang="en-US" altLang="en-US" sz="3600" dirty="0" smtClean="0">
                <a:solidFill>
                  <a:schemeClr val="tx2">
                    <a:lumMod val="50000"/>
                  </a:schemeClr>
                </a:solidFill>
                <a:latin typeface="Times New Roman" pitchFamily="18" charset="0"/>
                <a:cs typeface="Times New Roman" pitchFamily="18" charset="0"/>
              </a:rPr>
            </a:br>
            <a:endParaRPr lang="en-US" altLang="en-US" sz="3600" dirty="0" smtClean="0">
              <a:solidFill>
                <a:schemeClr val="tx2">
                  <a:lumMod val="50000"/>
                </a:schemeClr>
              </a:solidFill>
              <a:latin typeface="Times New Roman" pitchFamily="18" charset="0"/>
              <a:cs typeface="Times New Roman" pitchFamily="18" charset="0"/>
            </a:endParaRPr>
          </a:p>
        </p:txBody>
      </p:sp>
      <p:sp>
        <p:nvSpPr>
          <p:cNvPr id="133123" name="Content Placeholder 2"/>
          <p:cNvSpPr>
            <a:spLocks noGrp="1"/>
          </p:cNvSpPr>
          <p:nvPr>
            <p:ph idx="1"/>
          </p:nvPr>
        </p:nvSpPr>
        <p:spPr>
          <a:xfrm>
            <a:off x="228600" y="990600"/>
            <a:ext cx="8664575" cy="5334000"/>
          </a:xfrm>
        </p:spPr>
        <p:txBody>
          <a:bodyPr/>
          <a:lstStyle/>
          <a:p>
            <a:pPr eaLnBrk="1" hangingPunct="1"/>
            <a:r>
              <a:rPr lang="en-US" altLang="en-US" sz="1600" dirty="0" smtClean="0">
                <a:latin typeface="Times New Roman" pitchFamily="18" charset="0"/>
                <a:cs typeface="Times New Roman" pitchFamily="18" charset="0"/>
              </a:rPr>
              <a:t>Institute for Plasma Focus Studies (IPFS), Melbourne, Australia; KL, Malaysia and Singapore.</a:t>
            </a:r>
          </a:p>
          <a:p>
            <a:pPr eaLnBrk="1" hangingPunct="1"/>
            <a:r>
              <a:rPr lang="en-US" altLang="en-US" sz="1600" dirty="0" err="1" smtClean="0">
                <a:latin typeface="Times New Roman" pitchFamily="18" charset="0"/>
                <a:cs typeface="Times New Roman" pitchFamily="18" charset="0"/>
              </a:rPr>
              <a:t>Nanyang</a:t>
            </a:r>
            <a:r>
              <a:rPr lang="en-US" altLang="en-US" sz="1600" dirty="0" smtClean="0">
                <a:latin typeface="Times New Roman" pitchFamily="18" charset="0"/>
                <a:cs typeface="Times New Roman" pitchFamily="18" charset="0"/>
              </a:rPr>
              <a:t> Technological University, National Institute of Education, Singapore</a:t>
            </a:r>
          </a:p>
          <a:p>
            <a:pPr eaLnBrk="1" hangingPunct="1"/>
            <a:r>
              <a:rPr lang="en-US" altLang="en-US" sz="1600" dirty="0" smtClean="0">
                <a:latin typeface="Times New Roman" pitchFamily="18" charset="0"/>
                <a:cs typeface="Times New Roman" pitchFamily="18" charset="0"/>
              </a:rPr>
              <a:t>Kansas State University, Department of Mechanical &amp; Nuclear Engineering, USA</a:t>
            </a:r>
          </a:p>
          <a:p>
            <a:pPr eaLnBrk="1" hangingPunct="1"/>
            <a:r>
              <a:rPr lang="en-US" altLang="en-US" sz="1600" dirty="0" smtClean="0">
                <a:latin typeface="Times New Roman" pitchFamily="18" charset="0"/>
                <a:cs typeface="Times New Roman" pitchFamily="18" charset="0"/>
              </a:rPr>
              <a:t>International Centre for Theoretical Physics, Plasma Focus Laboratory, Trieste, Italy </a:t>
            </a:r>
          </a:p>
          <a:p>
            <a:pPr eaLnBrk="1" hangingPunct="1"/>
            <a:r>
              <a:rPr lang="en-US" altLang="en-US" sz="1600" dirty="0" smtClean="0">
                <a:latin typeface="Times New Roman" pitchFamily="18" charset="0"/>
                <a:cs typeface="Times New Roman" pitchFamily="18" charset="0"/>
              </a:rPr>
              <a:t>Syrian Atomic Energy Commission, Damascus, Syria </a:t>
            </a:r>
          </a:p>
          <a:p>
            <a:pPr eaLnBrk="1" hangingPunct="1"/>
            <a:r>
              <a:rPr lang="en-US" altLang="en-US" sz="1600" dirty="0" err="1" smtClean="0">
                <a:latin typeface="Times New Roman" pitchFamily="18" charset="0"/>
                <a:cs typeface="Times New Roman" pitchFamily="18" charset="0"/>
              </a:rPr>
              <a:t>Comision</a:t>
            </a:r>
            <a:r>
              <a:rPr lang="en-US" altLang="en-US" sz="1600" dirty="0" smtClean="0">
                <a:latin typeface="Times New Roman" pitchFamily="18" charset="0"/>
                <a:cs typeface="Times New Roman" pitchFamily="18" charset="0"/>
              </a:rPr>
              <a:t> </a:t>
            </a:r>
            <a:r>
              <a:rPr lang="en-US" altLang="en-US" sz="1600" dirty="0" err="1" smtClean="0">
                <a:latin typeface="Times New Roman" pitchFamily="18" charset="0"/>
                <a:cs typeface="Times New Roman" pitchFamily="18" charset="0"/>
              </a:rPr>
              <a:t>Chilena</a:t>
            </a:r>
            <a:r>
              <a:rPr lang="en-US" altLang="en-US" sz="1600" dirty="0" smtClean="0">
                <a:latin typeface="Times New Roman" pitchFamily="18" charset="0"/>
                <a:cs typeface="Times New Roman" pitchFamily="18" charset="0"/>
              </a:rPr>
              <a:t> de </a:t>
            </a:r>
            <a:r>
              <a:rPr lang="en-US" altLang="en-US" sz="1600" dirty="0" err="1" smtClean="0">
                <a:latin typeface="Times New Roman" pitchFamily="18" charset="0"/>
                <a:cs typeface="Times New Roman" pitchFamily="18" charset="0"/>
              </a:rPr>
              <a:t>Energie</a:t>
            </a:r>
            <a:r>
              <a:rPr lang="en-US" altLang="en-US" sz="1600" dirty="0" smtClean="0">
                <a:latin typeface="Times New Roman" pitchFamily="18" charset="0"/>
                <a:cs typeface="Times New Roman" pitchFamily="18" charset="0"/>
              </a:rPr>
              <a:t> Nuclear, Santiago, Chile</a:t>
            </a:r>
          </a:p>
          <a:p>
            <a:pPr eaLnBrk="1" hangingPunct="1"/>
            <a:r>
              <a:rPr lang="en-US" altLang="en-US" sz="1600" dirty="0" smtClean="0">
                <a:latin typeface="Times New Roman" pitchFamily="18" charset="0"/>
                <a:cs typeface="Times New Roman" pitchFamily="18" charset="0"/>
              </a:rPr>
              <a:t>International Centre for Dense </a:t>
            </a:r>
            <a:r>
              <a:rPr lang="en-US" altLang="en-US" sz="1600" dirty="0" err="1" smtClean="0">
                <a:latin typeface="Times New Roman" pitchFamily="18" charset="0"/>
                <a:cs typeface="Times New Roman" pitchFamily="18" charset="0"/>
              </a:rPr>
              <a:t>Magnetised</a:t>
            </a:r>
            <a:r>
              <a:rPr lang="en-US" altLang="en-US" sz="1600" dirty="0" smtClean="0">
                <a:latin typeface="Times New Roman" pitchFamily="18" charset="0"/>
                <a:cs typeface="Times New Roman" pitchFamily="18" charset="0"/>
              </a:rPr>
              <a:t> Plasmas, Warsaw, Poland</a:t>
            </a:r>
          </a:p>
          <a:p>
            <a:pPr eaLnBrk="1" hangingPunct="1"/>
            <a:r>
              <a:rPr lang="en-US" altLang="en-US" sz="1600" dirty="0" smtClean="0">
                <a:latin typeface="Times New Roman" pitchFamily="18" charset="0"/>
                <a:cs typeface="Times New Roman" pitchFamily="18" charset="0"/>
              </a:rPr>
              <a:t>Asian African Association for Plasma Training</a:t>
            </a:r>
          </a:p>
          <a:p>
            <a:pPr eaLnBrk="1" hangingPunct="1"/>
            <a:r>
              <a:rPr lang="en-US" altLang="en-US" sz="1600" dirty="0" smtClean="0">
                <a:latin typeface="Times New Roman" pitchFamily="18" charset="0"/>
                <a:cs typeface="Times New Roman" pitchFamily="18" charset="0"/>
              </a:rPr>
              <a:t>Turkish Science and Research Foundation, Ankara, Turkey</a:t>
            </a:r>
          </a:p>
          <a:p>
            <a:pPr eaLnBrk="1" hangingPunct="1"/>
            <a:r>
              <a:rPr lang="en-US" altLang="en-US" sz="1600" dirty="0" smtClean="0">
                <a:latin typeface="Times New Roman" pitchFamily="18" charset="0"/>
                <a:cs typeface="Times New Roman" pitchFamily="18" charset="0"/>
              </a:rPr>
              <a:t>International Atomic Energy Agency (IAEA), Vienna, Austria</a:t>
            </a:r>
          </a:p>
          <a:p>
            <a:pPr eaLnBrk="1" hangingPunct="1"/>
            <a:r>
              <a:rPr lang="en-US" altLang="en-US" sz="1600" dirty="0" smtClean="0">
                <a:latin typeface="Times New Roman" pitchFamily="18" charset="0"/>
                <a:cs typeface="Times New Roman" pitchFamily="18" charset="0"/>
              </a:rPr>
              <a:t>Azad University, Plasma Physics Research Center (PPRC), Science &amp; Research Campus, Tehran, Iran</a:t>
            </a:r>
          </a:p>
          <a:p>
            <a:pPr eaLnBrk="1" hangingPunct="1"/>
            <a:r>
              <a:rPr lang="en-US" altLang="en-US" sz="1600" dirty="0" smtClean="0">
                <a:latin typeface="Times New Roman" pitchFamily="18" charset="0"/>
                <a:cs typeface="Times New Roman" pitchFamily="18" charset="0"/>
              </a:rPr>
              <a:t>Sofia University, Faculty of Physics, Sofia, Bulgaria</a:t>
            </a:r>
          </a:p>
          <a:p>
            <a:pPr eaLnBrk="1" hangingPunct="1"/>
            <a:r>
              <a:rPr lang="en-US" altLang="en-US" sz="1600" dirty="0" smtClean="0">
                <a:latin typeface="Times New Roman" pitchFamily="18" charset="0"/>
                <a:cs typeface="Times New Roman" pitchFamily="18" charset="0"/>
              </a:rPr>
              <a:t>Department of Natural Sciences, Kathmandu University, </a:t>
            </a:r>
            <a:r>
              <a:rPr lang="en-US" altLang="en-US" sz="1600" dirty="0" err="1" smtClean="0">
                <a:latin typeface="Times New Roman" pitchFamily="18" charset="0"/>
                <a:cs typeface="Times New Roman" pitchFamily="18" charset="0"/>
              </a:rPr>
              <a:t>Dhulikhel</a:t>
            </a:r>
            <a:r>
              <a:rPr lang="en-US" altLang="en-US" sz="1600" dirty="0" smtClean="0">
                <a:latin typeface="Times New Roman" pitchFamily="18" charset="0"/>
                <a:cs typeface="Times New Roman" pitchFamily="18" charset="0"/>
              </a:rPr>
              <a:t>, Nepal</a:t>
            </a:r>
          </a:p>
          <a:p>
            <a:pPr eaLnBrk="1" hangingPunct="1"/>
            <a:r>
              <a:rPr lang="en-US" altLang="en-US" sz="1600" dirty="0" smtClean="0">
                <a:latin typeface="Times New Roman" pitchFamily="18" charset="0"/>
                <a:cs typeface="Times New Roman" pitchFamily="18" charset="0"/>
              </a:rPr>
              <a:t>Central Department of Physics, </a:t>
            </a:r>
            <a:r>
              <a:rPr lang="en-US" altLang="en-US" sz="1600" dirty="0" err="1" smtClean="0">
                <a:latin typeface="Times New Roman" pitchFamily="18" charset="0"/>
                <a:cs typeface="Times New Roman" pitchFamily="18" charset="0"/>
              </a:rPr>
              <a:t>Tribhuvan</a:t>
            </a:r>
            <a:r>
              <a:rPr lang="en-US" altLang="en-US" sz="1600" dirty="0" smtClean="0">
                <a:latin typeface="Times New Roman" pitchFamily="18" charset="0"/>
                <a:cs typeface="Times New Roman" pitchFamily="18" charset="0"/>
              </a:rPr>
              <a:t> University, Kathmandu, Nepal</a:t>
            </a:r>
          </a:p>
          <a:p>
            <a:r>
              <a:rPr lang="en-US" sz="1600" dirty="0">
                <a:latin typeface="Times New Roman" panose="02020603050405020304" pitchFamily="18" charset="0"/>
                <a:cs typeface="Times New Roman" panose="02020603050405020304" pitchFamily="18" charset="0"/>
              </a:rPr>
              <a:t> Institute of Experimental Physics V, Ruhr-University Bochum, Germany</a:t>
            </a:r>
            <a:endParaRPr lang="en-MY"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Czech </a:t>
            </a:r>
            <a:r>
              <a:rPr lang="en-US" sz="1600" dirty="0">
                <a:latin typeface="Times New Roman" panose="02020603050405020304" pitchFamily="18" charset="0"/>
                <a:cs typeface="Times New Roman" panose="02020603050405020304" pitchFamily="18" charset="0"/>
              </a:rPr>
              <a:t>Technical University, Prague, Czech </a:t>
            </a:r>
            <a:r>
              <a:rPr lang="en-US" sz="1600" dirty="0" smtClean="0">
                <a:latin typeface="Times New Roman" panose="02020603050405020304" pitchFamily="18" charset="0"/>
                <a:cs typeface="Times New Roman" panose="02020603050405020304" pitchFamily="18" charset="0"/>
              </a:rPr>
              <a:t>Republic</a:t>
            </a:r>
          </a:p>
          <a:p>
            <a:r>
              <a:rPr lang="en-US" sz="1600" dirty="0" smtClean="0">
                <a:latin typeface="Times New Roman" panose="02020603050405020304" pitchFamily="18" charset="0"/>
                <a:cs typeface="Times New Roman" panose="02020603050405020304" pitchFamily="18" charset="0"/>
              </a:rPr>
              <a:t>Plasma Physics Laboratory, University of Saskatchewan, Canada</a:t>
            </a:r>
            <a:endParaRPr lang="en-MY" sz="1600" dirty="0">
              <a:latin typeface="Times New Roman" panose="02020603050405020304" pitchFamily="18" charset="0"/>
              <a:cs typeface="Times New Roman" panose="02020603050405020304" pitchFamily="18" charset="0"/>
            </a:endParaRPr>
          </a:p>
          <a:p>
            <a:r>
              <a:rPr lang="en-US" sz="1600" b="1" cap="all" dirty="0"/>
              <a:t> </a:t>
            </a:r>
            <a:endParaRPr lang="en-US" altLang="en-US" sz="1600" dirty="0" smtClean="0">
              <a:latin typeface="Times New Roman" pitchFamily="18" charset="0"/>
              <a:cs typeface="Times New Roman" pitchFamily="18" charset="0"/>
            </a:endParaRPr>
          </a:p>
          <a:p>
            <a:pPr eaLnBrk="1" hangingPunct="1"/>
            <a:r>
              <a:rPr lang="en-US" altLang="en-US" sz="1600" dirty="0" smtClean="0">
                <a:latin typeface="Times New Roman" pitchFamily="18" charset="0"/>
                <a:cs typeface="Times New Roman" pitchFamily="18" charset="0"/>
              </a:rPr>
              <a:t>at</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6EC61C6-F565-4FE5-B5C8-688A5B3E041E}" type="slidenum">
              <a:rPr lang="es-ES">
                <a:solidFill>
                  <a:prstClr val="black">
                    <a:tint val="75000"/>
                  </a:prstClr>
                </a:solidFill>
              </a:rPr>
              <a:pPr>
                <a:defRPr/>
              </a:pPr>
              <a:t>23</a:t>
            </a:fld>
            <a:endParaRPr lang="es-ES" dirty="0">
              <a:solidFill>
                <a:prstClr val="black">
                  <a:tint val="75000"/>
                </a:prstClr>
              </a:solidFill>
            </a:endParaRPr>
          </a:p>
        </p:txBody>
      </p:sp>
    </p:spTree>
    <p:extLst>
      <p:ext uri="{BB962C8B-B14F-4D97-AF65-F5344CB8AC3E}">
        <p14:creationId xmlns:p14="http://schemas.microsoft.com/office/powerpoint/2010/main" val="1581395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0" y="576263"/>
            <a:ext cx="9144000" cy="1339850"/>
          </a:xfrm>
        </p:spPr>
        <p:txBody>
          <a:bodyPr/>
          <a:lstStyle/>
          <a:p>
            <a:pPr marL="457200" algn="l">
              <a:defRPr/>
            </a:pPr>
            <a:r>
              <a:rPr lang="en-US" altLang="en-US" sz="2800" b="1" dirty="0" smtClean="0">
                <a:solidFill>
                  <a:schemeClr val="tx2">
                    <a:lumMod val="50000"/>
                  </a:schemeClr>
                </a:solidFill>
                <a:latin typeface="Times New Roman" pitchFamily="18" charset="0"/>
                <a:cs typeface="Times New Roman" pitchFamily="18" charset="0"/>
              </a:rPr>
              <a:t>Founder:</a:t>
            </a:r>
            <a:br>
              <a:rPr lang="en-US" altLang="en-US" sz="2800" b="1" dirty="0" smtClean="0">
                <a:solidFill>
                  <a:schemeClr val="tx2">
                    <a:lumMod val="50000"/>
                  </a:schemeClr>
                </a:solidFill>
                <a:latin typeface="Times New Roman" pitchFamily="18" charset="0"/>
                <a:cs typeface="Times New Roman" pitchFamily="18" charset="0"/>
              </a:rPr>
            </a:br>
            <a:r>
              <a:rPr lang="en-US" altLang="en-US" sz="2400" b="1" dirty="0" smtClean="0">
                <a:solidFill>
                  <a:schemeClr val="tx2">
                    <a:lumMod val="50000"/>
                  </a:schemeClr>
                </a:solidFill>
                <a:latin typeface="Times New Roman" pitchFamily="18" charset="0"/>
                <a:cs typeface="Times New Roman" pitchFamily="18" charset="0"/>
              </a:rPr>
              <a:t>International Conference on Plasma Computation/Sciences &amp; Applications</a:t>
            </a:r>
            <a:endParaRPr lang="en-US" altLang="en-US" sz="2800" b="1" dirty="0" smtClean="0">
              <a:solidFill>
                <a:schemeClr val="tx2">
                  <a:lumMod val="50000"/>
                </a:schemeClr>
              </a:solidFill>
              <a:latin typeface="Times New Roman" pitchFamily="18" charset="0"/>
              <a:cs typeface="Times New Roman" pitchFamily="18" charset="0"/>
            </a:endParaRPr>
          </a:p>
        </p:txBody>
      </p:sp>
      <p:sp>
        <p:nvSpPr>
          <p:cNvPr id="135171" name="Content Placeholder 2"/>
          <p:cNvSpPr>
            <a:spLocks noGrp="1"/>
          </p:cNvSpPr>
          <p:nvPr>
            <p:ph idx="1"/>
          </p:nvPr>
        </p:nvSpPr>
        <p:spPr>
          <a:xfrm>
            <a:off x="900113" y="2032000"/>
            <a:ext cx="7786687" cy="3629025"/>
          </a:xfrm>
        </p:spPr>
        <p:txBody>
          <a:bodyPr/>
          <a:lstStyle/>
          <a:p>
            <a:r>
              <a:rPr lang="en-US" altLang="en-US" sz="2400" dirty="0" smtClean="0">
                <a:latin typeface="Times New Roman" pitchFamily="18" charset="0"/>
                <a:cs typeface="Times New Roman" pitchFamily="18" charset="0"/>
              </a:rPr>
              <a:t>1</a:t>
            </a:r>
            <a:r>
              <a:rPr lang="en-US" altLang="en-US" sz="2400" baseline="30000" dirty="0" smtClean="0">
                <a:latin typeface="Times New Roman" pitchFamily="18" charset="0"/>
                <a:cs typeface="Times New Roman" pitchFamily="18" charset="0"/>
              </a:rPr>
              <a:t>st</a:t>
            </a:r>
            <a:r>
              <a:rPr lang="en-US" altLang="en-US" sz="2400" dirty="0" smtClean="0">
                <a:latin typeface="Times New Roman" pitchFamily="18" charset="0"/>
                <a:cs typeface="Times New Roman" pitchFamily="18" charset="0"/>
              </a:rPr>
              <a:t> IWPCA2008(Malaysia) </a:t>
            </a:r>
          </a:p>
          <a:p>
            <a:r>
              <a:rPr lang="en-US" altLang="en-US" sz="2400" dirty="0" smtClean="0">
                <a:latin typeface="Times New Roman" pitchFamily="18" charset="0"/>
                <a:cs typeface="Times New Roman" pitchFamily="18" charset="0"/>
              </a:rPr>
              <a:t>2</a:t>
            </a:r>
            <a:r>
              <a:rPr lang="en-US" altLang="en-US" sz="2400" baseline="30000" dirty="0" smtClean="0">
                <a:latin typeface="Times New Roman" pitchFamily="18" charset="0"/>
                <a:cs typeface="Times New Roman" pitchFamily="18" charset="0"/>
              </a:rPr>
              <a:t>nd</a:t>
            </a:r>
            <a:r>
              <a:rPr lang="en-US" altLang="en-US" sz="2400" dirty="0" smtClean="0">
                <a:latin typeface="Times New Roman" pitchFamily="18" charset="0"/>
                <a:cs typeface="Times New Roman" pitchFamily="18" charset="0"/>
              </a:rPr>
              <a:t> ICPSA2009(Singapore)</a:t>
            </a:r>
          </a:p>
          <a:p>
            <a:r>
              <a:rPr lang="en-US" altLang="en-US" sz="2400" dirty="0" smtClean="0">
                <a:latin typeface="Times New Roman" pitchFamily="18" charset="0"/>
                <a:cs typeface="Times New Roman" pitchFamily="18" charset="0"/>
              </a:rPr>
              <a:t>3</a:t>
            </a:r>
            <a:r>
              <a:rPr lang="en-US" altLang="en-US" sz="2400" baseline="30000" dirty="0" smtClean="0">
                <a:latin typeface="Times New Roman" pitchFamily="18" charset="0"/>
                <a:cs typeface="Times New Roman" pitchFamily="18" charset="0"/>
              </a:rPr>
              <a:t>rd</a:t>
            </a:r>
            <a:r>
              <a:rPr lang="en-US" altLang="en-US" sz="2400" dirty="0" smtClean="0">
                <a:latin typeface="Times New Roman" pitchFamily="18" charset="0"/>
                <a:cs typeface="Times New Roman" pitchFamily="18" charset="0"/>
              </a:rPr>
              <a:t> ICPSA2010 (China)</a:t>
            </a:r>
          </a:p>
          <a:p>
            <a:r>
              <a:rPr lang="en-US" altLang="en-US" sz="2400" dirty="0" smtClean="0">
                <a:latin typeface="Times New Roman" pitchFamily="18" charset="0"/>
                <a:cs typeface="Times New Roman" pitchFamily="18" charset="0"/>
              </a:rPr>
              <a:t>4</a:t>
            </a:r>
            <a:r>
              <a:rPr lang="en-US" altLang="en-US" sz="2400" baseline="30000" dirty="0" smtClean="0">
                <a:latin typeface="Times New Roman" pitchFamily="18" charset="0"/>
                <a:cs typeface="Times New Roman" pitchFamily="18" charset="0"/>
              </a:rPr>
              <a:t>th</a:t>
            </a:r>
            <a:r>
              <a:rPr lang="en-US" altLang="en-US" sz="2400" dirty="0" smtClean="0">
                <a:latin typeface="Times New Roman" pitchFamily="18" charset="0"/>
                <a:cs typeface="Times New Roman" pitchFamily="18" charset="0"/>
              </a:rPr>
              <a:t> ICPSA2011(Iran)</a:t>
            </a:r>
          </a:p>
          <a:p>
            <a:r>
              <a:rPr lang="en-US" altLang="en-US" sz="2400" dirty="0" smtClean="0">
                <a:latin typeface="Times New Roman" pitchFamily="18" charset="0"/>
                <a:cs typeface="Times New Roman" pitchFamily="18" charset="0"/>
              </a:rPr>
              <a:t>5</a:t>
            </a:r>
            <a:r>
              <a:rPr lang="en-US" altLang="en-US" sz="2400" baseline="30000" dirty="0" smtClean="0">
                <a:latin typeface="Times New Roman" pitchFamily="18" charset="0"/>
                <a:cs typeface="Times New Roman" pitchFamily="18" charset="0"/>
              </a:rPr>
              <a:t>th</a:t>
            </a:r>
            <a:r>
              <a:rPr lang="en-US" altLang="en-US" sz="2400" dirty="0" smtClean="0">
                <a:latin typeface="Times New Roman" pitchFamily="18" charset="0"/>
                <a:cs typeface="Times New Roman" pitchFamily="18" charset="0"/>
              </a:rPr>
              <a:t> ICPSA2012(Bangkok)</a:t>
            </a:r>
          </a:p>
          <a:p>
            <a:r>
              <a:rPr lang="en-US" altLang="en-US" sz="2400" dirty="0" smtClean="0">
                <a:latin typeface="Times New Roman" pitchFamily="18" charset="0"/>
                <a:cs typeface="Times New Roman" pitchFamily="18" charset="0"/>
              </a:rPr>
              <a:t>6</a:t>
            </a:r>
            <a:r>
              <a:rPr lang="en-US" altLang="en-US" sz="2400" baseline="30000" dirty="0" smtClean="0">
                <a:latin typeface="Times New Roman" pitchFamily="18" charset="0"/>
                <a:cs typeface="Times New Roman" pitchFamily="18" charset="0"/>
              </a:rPr>
              <a:t>th</a:t>
            </a:r>
            <a:r>
              <a:rPr lang="en-US" altLang="en-US" sz="2400" dirty="0" smtClean="0">
                <a:latin typeface="Times New Roman" pitchFamily="18" charset="0"/>
                <a:cs typeface="Times New Roman" pitchFamily="18" charset="0"/>
              </a:rPr>
              <a:t> ICPSA2013(Singapore)</a:t>
            </a:r>
          </a:p>
          <a:p>
            <a:r>
              <a:rPr lang="en-US" altLang="en-US" sz="2400" dirty="0" smtClean="0">
                <a:latin typeface="Times New Roman" pitchFamily="18" charset="0"/>
                <a:cs typeface="Times New Roman" pitchFamily="18" charset="0"/>
              </a:rPr>
              <a:t>7</a:t>
            </a:r>
            <a:r>
              <a:rPr lang="en-US" altLang="en-US" sz="2400" baseline="30000" dirty="0" smtClean="0">
                <a:latin typeface="Times New Roman" pitchFamily="18" charset="0"/>
                <a:cs typeface="Times New Roman" pitchFamily="18" charset="0"/>
              </a:rPr>
              <a:t>th</a:t>
            </a:r>
            <a:r>
              <a:rPr lang="en-US" altLang="en-US" sz="2400" dirty="0" smtClean="0">
                <a:latin typeface="Times New Roman" pitchFamily="18" charset="0"/>
                <a:cs typeface="Times New Roman" pitchFamily="18" charset="0"/>
              </a:rPr>
              <a:t> ICPSA2014(Nepal)</a:t>
            </a:r>
          </a:p>
          <a:p>
            <a:r>
              <a:rPr lang="en-US" altLang="en-US" sz="2400" dirty="0" smtClean="0">
                <a:latin typeface="Times New Roman" pitchFamily="18" charset="0"/>
                <a:cs typeface="Times New Roman" pitchFamily="18" charset="0"/>
              </a:rPr>
              <a:t>8</a:t>
            </a:r>
            <a:r>
              <a:rPr lang="en-US" altLang="en-US" sz="2400" baseline="30000" dirty="0" smtClean="0">
                <a:latin typeface="Times New Roman" pitchFamily="18" charset="0"/>
                <a:cs typeface="Times New Roman" pitchFamily="18" charset="0"/>
              </a:rPr>
              <a:t>th</a:t>
            </a:r>
            <a:r>
              <a:rPr lang="en-US" altLang="en-US" sz="2400" dirty="0" smtClean="0">
                <a:latin typeface="Times New Roman" pitchFamily="18" charset="0"/>
                <a:cs typeface="Times New Roman" pitchFamily="18" charset="0"/>
              </a:rPr>
              <a:t> ICPSA2015(Iran)</a:t>
            </a:r>
          </a:p>
          <a:p>
            <a:r>
              <a:rPr lang="en-US" altLang="en-US" sz="2400" b="1" dirty="0" smtClean="0">
                <a:solidFill>
                  <a:srgbClr val="00B050"/>
                </a:solidFill>
                <a:latin typeface="Times New Roman" pitchFamily="18" charset="0"/>
                <a:cs typeface="Times New Roman" pitchFamily="18" charset="0"/>
              </a:rPr>
              <a:t>9</a:t>
            </a:r>
            <a:r>
              <a:rPr lang="en-US" altLang="en-US" sz="2400" b="1" baseline="30000" dirty="0" smtClean="0">
                <a:solidFill>
                  <a:srgbClr val="00B050"/>
                </a:solidFill>
                <a:latin typeface="Times New Roman" pitchFamily="18" charset="0"/>
                <a:cs typeface="Times New Roman" pitchFamily="18" charset="0"/>
              </a:rPr>
              <a:t>th</a:t>
            </a:r>
            <a:r>
              <a:rPr lang="en-US" altLang="en-US" sz="2400" b="1" dirty="0" smtClean="0">
                <a:solidFill>
                  <a:srgbClr val="00B050"/>
                </a:solidFill>
                <a:latin typeface="Times New Roman" pitchFamily="18" charset="0"/>
                <a:cs typeface="Times New Roman" pitchFamily="18" charset="0"/>
              </a:rPr>
              <a:t> ICPSA2016 (Malaysia-UTM)</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1B99110-0FDD-49B0-AA2F-436EE83C2F8C}" type="slidenum">
              <a:rPr lang="es-ES">
                <a:solidFill>
                  <a:prstClr val="black">
                    <a:tint val="75000"/>
                  </a:prstClr>
                </a:solidFill>
              </a:rPr>
              <a:pPr>
                <a:defRPr/>
              </a:pPr>
              <a:t>24</a:t>
            </a:fld>
            <a:endParaRPr lang="es-ES" dirty="0">
              <a:solidFill>
                <a:prstClr val="black">
                  <a:tint val="75000"/>
                </a:prstClr>
              </a:solidFill>
            </a:endParaRPr>
          </a:p>
        </p:txBody>
      </p:sp>
    </p:spTree>
    <p:extLst>
      <p:ext uri="{BB962C8B-B14F-4D97-AF65-F5344CB8AC3E}">
        <p14:creationId xmlns:p14="http://schemas.microsoft.com/office/powerpoint/2010/main" val="666014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107950" y="44450"/>
            <a:ext cx="9036050" cy="1619250"/>
          </a:xfrm>
        </p:spPr>
        <p:txBody>
          <a:bodyPr/>
          <a:lstStyle/>
          <a:p>
            <a:pPr eaLnBrk="1" hangingPunct="1"/>
            <a:r>
              <a:rPr lang="en-US" altLang="en-US" sz="3200" b="1" smtClean="0">
                <a:solidFill>
                  <a:srgbClr val="002060"/>
                </a:solidFill>
                <a:latin typeface="Times New Roman" pitchFamily="18" charset="0"/>
                <a:cs typeface="Times New Roman" pitchFamily="18" charset="0"/>
              </a:rPr>
              <a:t>International Workshop on Plasma Computations &amp; Applications (IWPDA 2008)</a:t>
            </a:r>
            <a:r>
              <a:rPr lang="en-US" altLang="en-US" sz="3200" smtClean="0">
                <a:solidFill>
                  <a:srgbClr val="002060"/>
                </a:solidFill>
                <a:latin typeface="Times New Roman" pitchFamily="18" charset="0"/>
                <a:cs typeface="Times New Roman" pitchFamily="18" charset="0"/>
              </a:rPr>
              <a:t/>
            </a:r>
            <a:br>
              <a:rPr lang="en-US" altLang="en-US" sz="3200" smtClean="0">
                <a:solidFill>
                  <a:srgbClr val="002060"/>
                </a:solidFill>
                <a:latin typeface="Times New Roman" pitchFamily="18" charset="0"/>
                <a:cs typeface="Times New Roman" pitchFamily="18" charset="0"/>
              </a:rPr>
            </a:br>
            <a:r>
              <a:rPr lang="en-US" altLang="en-US" sz="3200" smtClean="0">
                <a:solidFill>
                  <a:srgbClr val="002060"/>
                </a:solidFill>
                <a:latin typeface="Times New Roman" pitchFamily="18" charset="0"/>
                <a:cs typeface="Times New Roman" pitchFamily="18" charset="0"/>
              </a:rPr>
              <a:t>(INTI UC &amp; UM)</a:t>
            </a:r>
            <a:endParaRPr lang="en-US" altLang="en-US" sz="3200" smtClean="0">
              <a:solidFill>
                <a:srgbClr val="002060"/>
              </a:solidFill>
            </a:endParaRPr>
          </a:p>
        </p:txBody>
      </p:sp>
      <p:pic>
        <p:nvPicPr>
          <p:cNvPr id="152579" name="Picture 3" descr="20111223151247516_0001"/>
          <p:cNvPicPr>
            <a:picLocks noChangeAspect="1" noChangeArrowheads="1"/>
          </p:cNvPicPr>
          <p:nvPr/>
        </p:nvPicPr>
        <p:blipFill>
          <a:blip r:embed="rId2" cstate="print">
            <a:extLst>
              <a:ext uri="{28A0092B-C50C-407E-A947-70E740481C1C}">
                <a14:useLocalDpi xmlns:a14="http://schemas.microsoft.com/office/drawing/2010/main" val="0"/>
              </a:ext>
            </a:extLst>
          </a:blip>
          <a:srcRect t="5673" b="9723"/>
          <a:stretch>
            <a:fillRect/>
          </a:stretch>
        </p:blipFill>
        <p:spPr bwMode="auto">
          <a:xfrm>
            <a:off x="559400" y="1670728"/>
            <a:ext cx="2411870" cy="144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72C8CCC-7784-48B1-9672-27572438D663}" type="slidenum">
              <a:rPr lang="es-ES">
                <a:solidFill>
                  <a:prstClr val="black">
                    <a:tint val="75000"/>
                  </a:prstClr>
                </a:solidFill>
              </a:rPr>
              <a:pPr>
                <a:defRPr/>
              </a:pPr>
              <a:t>25</a:t>
            </a:fld>
            <a:endParaRPr lang="es-ES" dirty="0">
              <a:solidFill>
                <a:prstClr val="black">
                  <a:tint val="75000"/>
                </a:prstClr>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024" y="1670728"/>
            <a:ext cx="2442531"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00" y="4419600"/>
            <a:ext cx="2421760" cy="141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024" y="3775075"/>
            <a:ext cx="2678898" cy="128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399" y="3055937"/>
            <a:ext cx="2411870" cy="123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298949"/>
            <a:ext cx="236468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213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476250"/>
            <a:ext cx="9144000" cy="1143000"/>
          </a:xfrm>
        </p:spPr>
        <p:txBody>
          <a:bodyPr/>
          <a:lstStyle/>
          <a:p>
            <a:pPr marL="457200" algn="l">
              <a:defRPr/>
            </a:pPr>
            <a:r>
              <a:rPr lang="en-US" altLang="en-US" sz="2800" b="1" dirty="0" smtClean="0">
                <a:solidFill>
                  <a:schemeClr val="tx2">
                    <a:lumMod val="50000"/>
                  </a:schemeClr>
                </a:solidFill>
                <a:latin typeface="Times New Roman" pitchFamily="18" charset="0"/>
                <a:cs typeface="Times New Roman" pitchFamily="18" charset="0"/>
              </a:rPr>
              <a:t>Initiate:  </a:t>
            </a:r>
            <a:br>
              <a:rPr lang="en-US" altLang="en-US" sz="2800" b="1" dirty="0" smtClean="0">
                <a:solidFill>
                  <a:schemeClr val="tx2">
                    <a:lumMod val="50000"/>
                  </a:schemeClr>
                </a:solidFill>
                <a:latin typeface="Times New Roman" pitchFamily="18" charset="0"/>
                <a:cs typeface="Times New Roman" pitchFamily="18" charset="0"/>
              </a:rPr>
            </a:br>
            <a:r>
              <a:rPr lang="en-US" altLang="en-US" sz="2800" b="1" dirty="0" smtClean="0">
                <a:solidFill>
                  <a:schemeClr val="tx2">
                    <a:lumMod val="50000"/>
                  </a:schemeClr>
                </a:solidFill>
                <a:latin typeface="Times New Roman" pitchFamily="18" charset="0"/>
                <a:cs typeface="Times New Roman" pitchFamily="18" charset="0"/>
              </a:rPr>
              <a:t>Numerical  Workshop on Plasma Focus Computation</a:t>
            </a:r>
          </a:p>
        </p:txBody>
      </p:sp>
      <p:sp>
        <p:nvSpPr>
          <p:cNvPr id="136195" name="Content Placeholder 2"/>
          <p:cNvSpPr>
            <a:spLocks noGrp="1"/>
          </p:cNvSpPr>
          <p:nvPr>
            <p:ph idx="1"/>
          </p:nvPr>
        </p:nvSpPr>
        <p:spPr>
          <a:xfrm>
            <a:off x="900113" y="1600200"/>
            <a:ext cx="7786687" cy="3341688"/>
          </a:xfrm>
        </p:spPr>
        <p:txBody>
          <a:bodyPr/>
          <a:lstStyle/>
          <a:p>
            <a:r>
              <a:rPr lang="en-US" altLang="en-US" sz="2800" smtClean="0">
                <a:latin typeface="Times New Roman" pitchFamily="18" charset="0"/>
                <a:cs typeface="Times New Roman" pitchFamily="18" charset="0"/>
              </a:rPr>
              <a:t>Internet Course 2008(Malaysia) </a:t>
            </a:r>
          </a:p>
          <a:p>
            <a:r>
              <a:rPr lang="en-US" altLang="en-US" sz="2800" smtClean="0">
                <a:latin typeface="Times New Roman" pitchFamily="18" charset="0"/>
                <a:cs typeface="Times New Roman" pitchFamily="18" charset="0"/>
              </a:rPr>
              <a:t>NEW PF NURER 2010 (Turkey)</a:t>
            </a:r>
          </a:p>
          <a:p>
            <a:r>
              <a:rPr lang="en-US" altLang="en-US" sz="2800" smtClean="0">
                <a:latin typeface="Times New Roman" pitchFamily="18" charset="0"/>
                <a:cs typeface="Times New Roman" pitchFamily="18" charset="0"/>
              </a:rPr>
              <a:t>NEWPF ICTP 2010, 2012 (Italy)</a:t>
            </a:r>
          </a:p>
          <a:p>
            <a:r>
              <a:rPr lang="en-US" altLang="en-US" sz="2800" smtClean="0">
                <a:latin typeface="Times New Roman" pitchFamily="18" charset="0"/>
                <a:cs typeface="Times New Roman" pitchFamily="18" charset="0"/>
              </a:rPr>
              <a:t>NEWPF KSU 2011 (US)</a:t>
            </a:r>
          </a:p>
          <a:p>
            <a:r>
              <a:rPr lang="en-US" altLang="en-US" sz="2800" smtClean="0">
                <a:latin typeface="Times New Roman" pitchFamily="18" charset="0"/>
                <a:cs typeface="Times New Roman" pitchFamily="18" charset="0"/>
              </a:rPr>
              <a:t>NEW PF ITAP 2012 (Turkey) </a:t>
            </a:r>
          </a:p>
          <a:p>
            <a:r>
              <a:rPr lang="en-US" altLang="en-US" sz="2800" smtClean="0">
                <a:latin typeface="Times New Roman" pitchFamily="18" charset="0"/>
                <a:cs typeface="Times New Roman" pitchFamily="18" charset="0"/>
              </a:rPr>
              <a:t>NEWPF 2013, 2014(Kathmandu)</a:t>
            </a:r>
            <a:endParaRPr lang="en-US" altLang="en-US" sz="2800" smtClean="0"/>
          </a:p>
        </p:txBody>
      </p:sp>
      <p:sp>
        <p:nvSpPr>
          <p:cNvPr id="121860" name="Rectangle 3"/>
          <p:cNvSpPr>
            <a:spLocks noChangeArrowheads="1"/>
          </p:cNvSpPr>
          <p:nvPr/>
        </p:nvSpPr>
        <p:spPr bwMode="auto">
          <a:xfrm>
            <a:off x="0" y="47244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2800" b="1" dirty="0" smtClean="0">
                <a:solidFill>
                  <a:srgbClr val="1F497D">
                    <a:lumMod val="50000"/>
                  </a:srgbClr>
                </a:solidFill>
                <a:latin typeface="Times New Roman" pitchFamily="18" charset="0"/>
                <a:cs typeface="Times New Roman" pitchFamily="18" charset="0"/>
              </a:rPr>
              <a:t>Host:</a:t>
            </a:r>
          </a:p>
          <a:p>
            <a:pPr eaLnBrk="1" fontAlgn="base" hangingPunct="1">
              <a:spcBef>
                <a:spcPct val="0"/>
              </a:spcBef>
              <a:spcAft>
                <a:spcPct val="0"/>
              </a:spcAft>
              <a:buFontTx/>
              <a:buNone/>
              <a:defRPr/>
            </a:pPr>
            <a:r>
              <a:rPr lang="en-US" altLang="en-US" sz="2800" b="1" dirty="0" smtClean="0">
                <a:solidFill>
                  <a:srgbClr val="1F497D">
                    <a:lumMod val="50000"/>
                  </a:srgbClr>
                </a:solidFill>
                <a:latin typeface="Times New Roman" pitchFamily="18" charset="0"/>
                <a:cs typeface="Times New Roman" pitchFamily="18" charset="0"/>
              </a:rPr>
              <a:t>IAEA 2nd CRP Meeting2013 (Malaysia &amp; Singapore)</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B391BEF-9979-478F-A8F9-E08BDE048247}" type="slidenum">
              <a:rPr lang="es-ES">
                <a:solidFill>
                  <a:prstClr val="black">
                    <a:tint val="75000"/>
                  </a:prstClr>
                </a:solidFill>
              </a:rPr>
              <a:pPr>
                <a:defRPr/>
              </a:pPr>
              <a:t>26</a:t>
            </a:fld>
            <a:endParaRPr lang="es-ES" dirty="0">
              <a:solidFill>
                <a:prstClr val="black">
                  <a:tint val="75000"/>
                </a:prstClr>
              </a:solidFill>
            </a:endParaRPr>
          </a:p>
        </p:txBody>
      </p:sp>
    </p:spTree>
    <p:extLst>
      <p:ext uri="{BB962C8B-B14F-4D97-AF65-F5344CB8AC3E}">
        <p14:creationId xmlns:p14="http://schemas.microsoft.com/office/powerpoint/2010/main" val="1913547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60375" y="457200"/>
            <a:ext cx="8229600" cy="1143000"/>
          </a:xfrm>
        </p:spPr>
        <p:txBody>
          <a:bodyPr/>
          <a:lstStyle/>
          <a:p>
            <a:pPr eaLnBrk="1" hangingPunct="1"/>
            <a:r>
              <a:rPr lang="en-US" altLang="en-US" b="1" smtClean="0">
                <a:latin typeface="Times New Roman" pitchFamily="18" charset="0"/>
                <a:cs typeface="Times New Roman" pitchFamily="18" charset="0"/>
              </a:rPr>
              <a:t>Regional Collaboration</a:t>
            </a:r>
            <a:endParaRPr lang="en-US" altLang="en-US" smtClean="0"/>
          </a:p>
        </p:txBody>
      </p:sp>
      <p:pic>
        <p:nvPicPr>
          <p:cNvPr id="139267" name="Picture 8" descr="http://www.uccsoft.com/images/0907/custom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229100"/>
            <a:ext cx="25304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0" descr="http://www.geoinfo.utm.my/jointgeoinfo2015/assets/images/companies/ut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1757363"/>
            <a:ext cx="22780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12" descr="https://globalhighered.files.wordpress.com/2008/06/umlog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8" y="3175000"/>
            <a:ext cx="2349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AutoShape 16" descr="Image result for uniten logo"/>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smtClean="0">
              <a:solidFill>
                <a:prstClr val="black"/>
              </a:solidFill>
              <a:latin typeface="Arial" pitchFamily="34" charset="0"/>
              <a:cs typeface="Arial" pitchFamily="34" charset="0"/>
            </a:endParaRPr>
          </a:p>
        </p:txBody>
      </p:sp>
      <p:sp>
        <p:nvSpPr>
          <p:cNvPr id="139271" name="AutoShape 18" descr="Image result for uniten logo"/>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smtClean="0">
              <a:solidFill>
                <a:prstClr val="black"/>
              </a:solidFill>
              <a:latin typeface="Arial" pitchFamily="34" charset="0"/>
              <a:cs typeface="Arial" pitchFamily="34" charset="0"/>
            </a:endParaRPr>
          </a:p>
        </p:txBody>
      </p:sp>
      <p:pic>
        <p:nvPicPr>
          <p:cNvPr id="139272" name="Picture 20" descr="http://isamsr.uniten.edu.my/portals/0/UNIT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075" y="4508500"/>
            <a:ext cx="21971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Picture 22" descr="http://www.8flags.com.sg/image/finance/ntu.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1743075"/>
            <a:ext cx="25431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24" descr="http://www.8flags.com.sg/image/finance/nie.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0" y="2836863"/>
            <a:ext cx="1295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275" name="Group 2"/>
          <p:cNvGrpSpPr>
            <a:grpSpLocks/>
          </p:cNvGrpSpPr>
          <p:nvPr/>
        </p:nvGrpSpPr>
        <p:grpSpPr bwMode="auto">
          <a:xfrm>
            <a:off x="3267075" y="1844675"/>
            <a:ext cx="2817813" cy="3168650"/>
            <a:chOff x="3267064" y="1844526"/>
            <a:chExt cx="2817104" cy="3168650"/>
          </a:xfrm>
        </p:grpSpPr>
        <p:pic>
          <p:nvPicPr>
            <p:cNvPr id="139279" name="Picture 2" descr="http://www.malaysia-maps.com/images/map-malaysia-main-states.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7064" y="1844526"/>
              <a:ext cx="2817104"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0" name="TextBox 33"/>
            <p:cNvSpPr txBox="1">
              <a:spLocks noChangeArrowheads="1"/>
            </p:cNvSpPr>
            <p:nvPr/>
          </p:nvSpPr>
          <p:spPr bwMode="auto">
            <a:xfrm>
              <a:off x="5580112" y="4757701"/>
              <a:ext cx="166064" cy="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000" b="1" smtClean="0">
                  <a:solidFill>
                    <a:srgbClr val="FF0000"/>
                  </a:solidFill>
                  <a:latin typeface="Arial" pitchFamily="34" charset="0"/>
                  <a:cs typeface="Arial" pitchFamily="34" charset="0"/>
                </a:rPr>
                <a:t>4</a:t>
              </a:r>
              <a:endParaRPr lang="en-US" altLang="en-US" sz="1400" b="1" smtClean="0">
                <a:solidFill>
                  <a:srgbClr val="FF0000"/>
                </a:solidFill>
                <a:latin typeface="Arial" pitchFamily="34" charset="0"/>
                <a:cs typeface="Arial" pitchFamily="34" charset="0"/>
              </a:endParaRPr>
            </a:p>
          </p:txBody>
        </p:sp>
        <p:sp>
          <p:nvSpPr>
            <p:cNvPr id="139281" name="TextBox 34"/>
            <p:cNvSpPr txBox="1">
              <a:spLocks noChangeArrowheads="1"/>
            </p:cNvSpPr>
            <p:nvPr/>
          </p:nvSpPr>
          <p:spPr bwMode="auto">
            <a:xfrm>
              <a:off x="4499992" y="3821597"/>
              <a:ext cx="166063" cy="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000" b="1" smtClean="0">
                  <a:solidFill>
                    <a:srgbClr val="FF0000"/>
                  </a:solidFill>
                  <a:latin typeface="Arial" pitchFamily="34" charset="0"/>
                  <a:cs typeface="Arial" pitchFamily="34" charset="0"/>
                </a:rPr>
                <a:t>5</a:t>
              </a:r>
              <a:endParaRPr lang="en-US" altLang="en-US" sz="1400" b="1" smtClean="0">
                <a:solidFill>
                  <a:srgbClr val="FF0000"/>
                </a:solidFill>
                <a:latin typeface="Arial" pitchFamily="34" charset="0"/>
                <a:cs typeface="Arial" pitchFamily="34" charset="0"/>
              </a:endParaRPr>
            </a:p>
          </p:txBody>
        </p:sp>
        <p:sp>
          <p:nvSpPr>
            <p:cNvPr id="139282" name="TextBox 35"/>
            <p:cNvSpPr txBox="1">
              <a:spLocks noChangeArrowheads="1"/>
            </p:cNvSpPr>
            <p:nvPr/>
          </p:nvSpPr>
          <p:spPr bwMode="auto">
            <a:xfrm>
              <a:off x="4427984" y="3821597"/>
              <a:ext cx="166064" cy="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000" b="1" smtClean="0">
                  <a:solidFill>
                    <a:srgbClr val="FF0000"/>
                  </a:solidFill>
                  <a:latin typeface="Arial" pitchFamily="34" charset="0"/>
                  <a:cs typeface="Arial" pitchFamily="34" charset="0"/>
                </a:rPr>
                <a:t>3</a:t>
              </a:r>
            </a:p>
          </p:txBody>
        </p:sp>
        <p:sp>
          <p:nvSpPr>
            <p:cNvPr id="139283" name="TextBox 36"/>
            <p:cNvSpPr txBox="1">
              <a:spLocks noChangeArrowheads="1"/>
            </p:cNvSpPr>
            <p:nvPr/>
          </p:nvSpPr>
          <p:spPr bwMode="auto">
            <a:xfrm>
              <a:off x="4355976" y="3645024"/>
              <a:ext cx="166063" cy="18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000" b="1" smtClean="0">
                  <a:solidFill>
                    <a:srgbClr val="FF0000"/>
                  </a:solidFill>
                  <a:latin typeface="Arial" pitchFamily="34" charset="0"/>
                  <a:cs typeface="Arial" pitchFamily="34" charset="0"/>
                </a:rPr>
                <a:t>2</a:t>
              </a:r>
              <a:endParaRPr lang="en-US" altLang="en-US" sz="1400" b="1" smtClean="0">
                <a:solidFill>
                  <a:srgbClr val="FF0000"/>
                </a:solidFill>
                <a:latin typeface="Arial" pitchFamily="34" charset="0"/>
                <a:cs typeface="Arial" pitchFamily="34" charset="0"/>
              </a:endParaRPr>
            </a:p>
          </p:txBody>
        </p:sp>
        <p:sp>
          <p:nvSpPr>
            <p:cNvPr id="139284" name="TextBox 37"/>
            <p:cNvSpPr txBox="1">
              <a:spLocks noChangeArrowheads="1"/>
            </p:cNvSpPr>
            <p:nvPr/>
          </p:nvSpPr>
          <p:spPr bwMode="auto">
            <a:xfrm>
              <a:off x="5580112" y="4581128"/>
              <a:ext cx="166063" cy="18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000" b="1" smtClean="0">
                  <a:solidFill>
                    <a:srgbClr val="FF0000"/>
                  </a:solidFill>
                  <a:latin typeface="Arial" pitchFamily="34" charset="0"/>
                  <a:cs typeface="Arial" pitchFamily="34" charset="0"/>
                </a:rPr>
                <a:t>1</a:t>
              </a:r>
              <a:endParaRPr lang="en-US" altLang="en-US" sz="1400" b="1" smtClean="0">
                <a:solidFill>
                  <a:srgbClr val="FF0000"/>
                </a:solidFill>
                <a:latin typeface="Arial" pitchFamily="34" charset="0"/>
                <a:cs typeface="Arial" pitchFamily="34" charset="0"/>
              </a:endParaRPr>
            </a:p>
          </p:txBody>
        </p:sp>
      </p:gr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FED1383-C56E-4998-8778-665F2DDD0829}" type="slidenum">
              <a:rPr lang="es-ES">
                <a:solidFill>
                  <a:prstClr val="black">
                    <a:tint val="75000"/>
                  </a:prstClr>
                </a:solidFill>
              </a:rPr>
              <a:pPr>
                <a:defRPr/>
              </a:pPr>
              <a:t>27</a:t>
            </a:fld>
            <a:endParaRPr lang="es-ES" dirty="0">
              <a:solidFill>
                <a:prstClr val="black">
                  <a:tint val="75000"/>
                </a:prstClr>
              </a:solidFill>
            </a:endParaRPr>
          </a:p>
        </p:txBody>
      </p:sp>
    </p:spTree>
    <p:extLst>
      <p:ext uri="{BB962C8B-B14F-4D97-AF65-F5344CB8AC3E}">
        <p14:creationId xmlns:p14="http://schemas.microsoft.com/office/powerpoint/2010/main" val="1994243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a:defRPr/>
            </a:pPr>
            <a:r>
              <a:rPr lang="en-US" altLang="en-US" sz="2800" b="1" dirty="0" smtClean="0">
                <a:solidFill>
                  <a:schemeClr val="tx2">
                    <a:lumMod val="50000"/>
                  </a:schemeClr>
                </a:solidFill>
                <a:latin typeface="Times New Roman" pitchFamily="18" charset="0"/>
                <a:cs typeface="Times New Roman" pitchFamily="18" charset="0"/>
              </a:rPr>
              <a:t>Kansas State University (KSU)</a:t>
            </a:r>
            <a:br>
              <a:rPr lang="en-US" altLang="en-US" sz="2800" b="1" dirty="0" smtClean="0">
                <a:solidFill>
                  <a:schemeClr val="tx2">
                    <a:lumMod val="50000"/>
                  </a:schemeClr>
                </a:solidFill>
                <a:latin typeface="Times New Roman" pitchFamily="18" charset="0"/>
                <a:cs typeface="Times New Roman" pitchFamily="18" charset="0"/>
              </a:rPr>
            </a:br>
            <a:r>
              <a:rPr lang="en-US" altLang="en-US" sz="2800" b="1" dirty="0" smtClean="0">
                <a:solidFill>
                  <a:schemeClr val="tx2">
                    <a:lumMod val="50000"/>
                  </a:schemeClr>
                </a:solidFill>
                <a:latin typeface="Times New Roman" pitchFamily="18" charset="0"/>
                <a:cs typeface="Times New Roman" pitchFamily="18" charset="0"/>
              </a:rPr>
              <a:t>&amp; University of Nebraska-Lincoln (UNL)</a:t>
            </a:r>
          </a:p>
        </p:txBody>
      </p:sp>
      <p:pic>
        <p:nvPicPr>
          <p:cNvPr id="160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40100" y="1654175"/>
            <a:ext cx="2638425" cy="19796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700213"/>
            <a:ext cx="2638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47838"/>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3860800"/>
            <a:ext cx="298132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3860800"/>
            <a:ext cx="18383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150" y="3836988"/>
            <a:ext cx="33242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C980651-93EC-4602-8109-968FB6BC6D44}" type="slidenum">
              <a:rPr lang="es-ES">
                <a:solidFill>
                  <a:prstClr val="black">
                    <a:tint val="75000"/>
                  </a:prstClr>
                </a:solidFill>
              </a:rPr>
              <a:pPr>
                <a:defRPr/>
              </a:pPr>
              <a:t>28</a:t>
            </a:fld>
            <a:endParaRPr lang="es-ES" dirty="0">
              <a:solidFill>
                <a:prstClr val="black">
                  <a:tint val="75000"/>
                </a:prstClr>
              </a:solidFill>
            </a:endParaRPr>
          </a:p>
        </p:txBody>
      </p:sp>
    </p:spTree>
    <p:extLst>
      <p:ext uri="{BB962C8B-B14F-4D97-AF65-F5344CB8AC3E}">
        <p14:creationId xmlns:p14="http://schemas.microsoft.com/office/powerpoint/2010/main" val="1725838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C:\Users\saw_sorheoh\Pictures\20101124\PICT13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628775"/>
            <a:ext cx="4679951"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1"/>
          <p:cNvSpPr>
            <a:spLocks noChangeArrowheads="1"/>
          </p:cNvSpPr>
          <p:nvPr/>
        </p:nvSpPr>
        <p:spPr bwMode="auto">
          <a:xfrm>
            <a:off x="250825" y="477838"/>
            <a:ext cx="871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000" b="1" smtClean="0">
                <a:solidFill>
                  <a:srgbClr val="002060"/>
                </a:solidFill>
                <a:latin typeface="Times New Roman" pitchFamily="18" charset="0"/>
                <a:cs typeface="Times New Roman" pitchFamily="18" charset="0"/>
              </a:rPr>
              <a:t>IAEA-ICTP Workshop on Dense Magnetized Plasmas and Plasma Diagnostics  </a:t>
            </a:r>
          </a:p>
          <a:p>
            <a:pPr eaLnBrk="1" fontAlgn="base" hangingPunct="1">
              <a:spcBef>
                <a:spcPct val="0"/>
              </a:spcBef>
              <a:spcAft>
                <a:spcPct val="0"/>
              </a:spcAft>
              <a:buFontTx/>
              <a:buNone/>
            </a:pPr>
            <a:r>
              <a:rPr lang="en-US" altLang="en-US" sz="2000" b="1" smtClean="0">
                <a:solidFill>
                  <a:srgbClr val="002060"/>
                </a:solidFill>
                <a:latin typeface="Times New Roman" pitchFamily="18" charset="0"/>
                <a:cs typeface="Times New Roman" pitchFamily="18" charset="0"/>
              </a:rPr>
              <a:t>Trieste Italy 15-26 November 2010.   </a:t>
            </a:r>
          </a:p>
        </p:txBody>
      </p:sp>
      <p:pic>
        <p:nvPicPr>
          <p:cNvPr id="162820"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1628775"/>
            <a:ext cx="4679950" cy="3511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E1AAE01-3424-4932-94BD-912AB50A6FBF}" type="slidenum">
              <a:rPr lang="es-ES">
                <a:solidFill>
                  <a:prstClr val="black">
                    <a:tint val="75000"/>
                  </a:prstClr>
                </a:solidFill>
              </a:rPr>
              <a:pPr>
                <a:defRPr/>
              </a:pPr>
              <a:t>29</a:t>
            </a:fld>
            <a:endParaRPr lang="es-ES" dirty="0">
              <a:solidFill>
                <a:prstClr val="black">
                  <a:tint val="75000"/>
                </a:prstClr>
              </a:solidFill>
            </a:endParaRPr>
          </a:p>
        </p:txBody>
      </p:sp>
    </p:spTree>
    <p:extLst>
      <p:ext uri="{BB962C8B-B14F-4D97-AF65-F5344CB8AC3E}">
        <p14:creationId xmlns:p14="http://schemas.microsoft.com/office/powerpoint/2010/main" val="1331715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3025" y="58738"/>
            <a:ext cx="9036050" cy="1138237"/>
          </a:xfrm>
        </p:spPr>
        <p:txBody>
          <a:bodyPr rtlCol="0">
            <a:normAutofit fontScale="90000"/>
          </a:bodyPr>
          <a:lstStyle/>
          <a:p>
            <a:pPr eaLnBrk="1" fontAlgn="auto" hangingPunct="1">
              <a:spcAft>
                <a:spcPts val="0"/>
              </a:spcAft>
              <a:defRPr/>
            </a:pPr>
            <a:r>
              <a:rPr lang="en-US" altLang="en-US" sz="4000" b="1" smtClean="0">
                <a:solidFill>
                  <a:srgbClr val="002060"/>
                </a:solidFill>
                <a:latin typeface="Times New Roman" pitchFamily="18" charset="0"/>
                <a:cs typeface="Times New Roman" pitchFamily="18" charset="0"/>
              </a:rPr>
              <a:t>Appointment of Adjunct Professor Dr. Lee Sing – November 2007</a:t>
            </a:r>
            <a:endParaRPr lang="en-US" altLang="en-US" sz="4000" b="1" smtClean="0"/>
          </a:p>
        </p:txBody>
      </p:sp>
      <p:pic>
        <p:nvPicPr>
          <p:cNvPr id="147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84" t="19714" r="2756" b="23012"/>
          <a:stretch>
            <a:fillRect/>
          </a:stretch>
        </p:blipFill>
        <p:spPr>
          <a:xfrm>
            <a:off x="3878263" y="4322763"/>
            <a:ext cx="4654550" cy="1912937"/>
          </a:xfrm>
          <a:noFill/>
        </p:spPr>
      </p:pic>
      <p:pic>
        <p:nvPicPr>
          <p:cNvPr id="147460" name="Picture 4" descr="C:\Users\saw_sorheoh\Pictures\CPR\Professor Lee Sing (7).jpg"/>
          <p:cNvPicPr>
            <a:picLocks noChangeAspect="1" noChangeArrowheads="1"/>
          </p:cNvPicPr>
          <p:nvPr/>
        </p:nvPicPr>
        <p:blipFill>
          <a:blip r:embed="rId3">
            <a:extLst>
              <a:ext uri="{28A0092B-C50C-407E-A947-70E740481C1C}">
                <a14:useLocalDpi xmlns:a14="http://schemas.microsoft.com/office/drawing/2010/main" val="0"/>
              </a:ext>
            </a:extLst>
          </a:blip>
          <a:srcRect b="5669"/>
          <a:stretch>
            <a:fillRect/>
          </a:stretch>
        </p:blipFill>
        <p:spPr bwMode="auto">
          <a:xfrm>
            <a:off x="4518025" y="1268413"/>
            <a:ext cx="46259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C:\Users\saw_sorheoh\Pictures\CPR\Professor Lee Sing (10).jpg"/>
          <p:cNvPicPr>
            <a:picLocks noChangeAspect="1" noChangeArrowheads="1"/>
          </p:cNvPicPr>
          <p:nvPr/>
        </p:nvPicPr>
        <p:blipFill>
          <a:blip r:embed="rId4">
            <a:extLst>
              <a:ext uri="{28A0092B-C50C-407E-A947-70E740481C1C}">
                <a14:useLocalDpi xmlns:a14="http://schemas.microsoft.com/office/drawing/2010/main" val="0"/>
              </a:ext>
            </a:extLst>
          </a:blip>
          <a:srcRect l="7538" b="4948"/>
          <a:stretch>
            <a:fillRect/>
          </a:stretch>
        </p:blipFill>
        <p:spPr bwMode="auto">
          <a:xfrm>
            <a:off x="287338" y="1268413"/>
            <a:ext cx="42449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6" descr="C:\Users\saw_sorheoh\Pictures\CPR\Professor Lee Sing (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306888"/>
            <a:ext cx="28797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9F543AF-DBB5-4EC2-900A-0D56DFFC2E36}" type="slidenum">
              <a:rPr lang="es-ES">
                <a:solidFill>
                  <a:prstClr val="black">
                    <a:tint val="75000"/>
                  </a:prstClr>
                </a:solidFill>
              </a:rPr>
              <a:pPr>
                <a:defRPr/>
              </a:pPr>
              <a:t>3</a:t>
            </a:fld>
            <a:endParaRPr lang="es-ES" dirty="0">
              <a:solidFill>
                <a:prstClr val="black">
                  <a:tint val="75000"/>
                </a:prstClr>
              </a:solidFill>
            </a:endParaRPr>
          </a:p>
        </p:txBody>
      </p:sp>
    </p:spTree>
    <p:extLst>
      <p:ext uri="{BB962C8B-B14F-4D97-AF65-F5344CB8AC3E}">
        <p14:creationId xmlns:p14="http://schemas.microsoft.com/office/powerpoint/2010/main" val="3009316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en-US" altLang="en-US" sz="3200" b="1" dirty="0" smtClean="0">
                <a:solidFill>
                  <a:srgbClr val="002060"/>
                </a:solidFill>
                <a:latin typeface="Times New Roman" panose="02020603050405020304" pitchFamily="18" charset="0"/>
                <a:cs typeface="Times New Roman" panose="02020603050405020304" pitchFamily="18" charset="0"/>
              </a:rPr>
              <a:t>Seminar on Plasma Focus Experiments (SPFE 2010) 27 August </a:t>
            </a:r>
            <a:r>
              <a:rPr lang="en-US" altLang="en-US" sz="3200" dirty="0" smtClean="0">
                <a:solidFill>
                  <a:srgbClr val="002060"/>
                </a:solidFill>
                <a:latin typeface="Times New Roman" panose="02020603050405020304" pitchFamily="18" charset="0"/>
                <a:cs typeface="Times New Roman" panose="02020603050405020304" pitchFamily="18" charset="0"/>
              </a:rPr>
              <a:t/>
            </a:r>
            <a:br>
              <a:rPr lang="en-US" altLang="en-US" sz="3200" dirty="0" smtClean="0">
                <a:solidFill>
                  <a:srgbClr val="002060"/>
                </a:solidFill>
                <a:latin typeface="Times New Roman" panose="02020603050405020304" pitchFamily="18" charset="0"/>
                <a:cs typeface="Times New Roman" panose="02020603050405020304" pitchFamily="18" charset="0"/>
              </a:rPr>
            </a:br>
            <a:endParaRPr lang="en-US" altLang="en-US" sz="3200" dirty="0" smtClean="0">
              <a:solidFill>
                <a:srgbClr val="002060"/>
              </a:solidFill>
              <a:latin typeface="Times New Roman" panose="02020603050405020304" pitchFamily="18" charset="0"/>
              <a:cs typeface="Times New Roman" panose="02020603050405020304" pitchFamily="18" charset="0"/>
            </a:endParaRPr>
          </a:p>
        </p:txBody>
      </p:sp>
      <p:pic>
        <p:nvPicPr>
          <p:cNvPr id="163843" name="Content Placeholder 5" descr="C:\Documents and Settings\sucila\Local Settings\Temporary Internet Files\Content.Word\20111223142040928_000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76363" y="1600200"/>
            <a:ext cx="6391275" cy="4525963"/>
          </a:xfrm>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F6065D1-3808-4CB3-9483-3FDA222A2AE4}" type="slidenum">
              <a:rPr lang="es-ES">
                <a:solidFill>
                  <a:prstClr val="black">
                    <a:tint val="75000"/>
                  </a:prstClr>
                </a:solidFill>
              </a:rPr>
              <a:pPr>
                <a:defRPr/>
              </a:pPr>
              <a:t>30</a:t>
            </a:fld>
            <a:endParaRPr lang="es-ES" dirty="0">
              <a:solidFill>
                <a:prstClr val="black">
                  <a:tint val="75000"/>
                </a:prstClr>
              </a:solidFill>
            </a:endParaRPr>
          </a:p>
        </p:txBody>
      </p:sp>
    </p:spTree>
    <p:extLst>
      <p:ext uri="{BB962C8B-B14F-4D97-AF65-F5344CB8AC3E}">
        <p14:creationId xmlns:p14="http://schemas.microsoft.com/office/powerpoint/2010/main" val="3266580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descr="IMG_7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27175"/>
            <a:ext cx="80645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en-US" altLang="en-US" sz="3200" b="1" dirty="0" smtClean="0">
                <a:solidFill>
                  <a:srgbClr val="002060"/>
                </a:solidFill>
                <a:latin typeface="Times New Roman" panose="02020603050405020304" pitchFamily="18" charset="0"/>
                <a:cs typeface="Times New Roman" panose="02020603050405020304" pitchFamily="18" charset="0"/>
              </a:rPr>
              <a:t>Seminar on Plasma Focus Experiments (SPFE 2011) </a:t>
            </a:r>
            <a:br>
              <a:rPr lang="en-US" altLang="en-US" sz="3200" b="1" dirty="0" smtClean="0">
                <a:solidFill>
                  <a:srgbClr val="002060"/>
                </a:solidFill>
                <a:latin typeface="Times New Roman" panose="02020603050405020304" pitchFamily="18" charset="0"/>
                <a:cs typeface="Times New Roman" panose="02020603050405020304" pitchFamily="18" charset="0"/>
              </a:rPr>
            </a:br>
            <a:r>
              <a:rPr lang="en-US" altLang="en-US" sz="3200" b="1" dirty="0" smtClean="0">
                <a:solidFill>
                  <a:srgbClr val="002060"/>
                </a:solidFill>
                <a:latin typeface="Times New Roman" panose="02020603050405020304" pitchFamily="18" charset="0"/>
                <a:cs typeface="Times New Roman" panose="02020603050405020304" pitchFamily="18" charset="0"/>
              </a:rPr>
              <a:t>1 July </a:t>
            </a:r>
            <a:r>
              <a:rPr lang="en-US" altLang="en-US" sz="3200" dirty="0" smtClean="0">
                <a:solidFill>
                  <a:srgbClr val="002060"/>
                </a:solidFill>
                <a:latin typeface="Times New Roman" panose="02020603050405020304" pitchFamily="18" charset="0"/>
                <a:cs typeface="Times New Roman" panose="02020603050405020304" pitchFamily="18" charset="0"/>
              </a:rPr>
              <a:t/>
            </a:r>
            <a:br>
              <a:rPr lang="en-US" altLang="en-US" sz="3200" dirty="0" smtClean="0">
                <a:solidFill>
                  <a:srgbClr val="002060"/>
                </a:solidFill>
                <a:latin typeface="Times New Roman" panose="02020603050405020304" pitchFamily="18" charset="0"/>
                <a:cs typeface="Times New Roman" panose="02020603050405020304" pitchFamily="18" charset="0"/>
              </a:rPr>
            </a:br>
            <a:endParaRPr lang="en-US" altLang="en-US" sz="3200" dirty="0" smtClean="0">
              <a:solidFill>
                <a:srgbClr val="00206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F9FE16D-48D1-4F80-B735-57AD1FEF87BA}" type="slidenum">
              <a:rPr lang="es-ES">
                <a:solidFill>
                  <a:prstClr val="black">
                    <a:tint val="75000"/>
                  </a:prstClr>
                </a:solidFill>
              </a:rPr>
              <a:pPr>
                <a:defRPr/>
              </a:pPr>
              <a:t>31</a:t>
            </a:fld>
            <a:endParaRPr lang="es-ES" dirty="0">
              <a:solidFill>
                <a:prstClr val="black">
                  <a:tint val="75000"/>
                </a:prstClr>
              </a:solidFill>
            </a:endParaRPr>
          </a:p>
        </p:txBody>
      </p:sp>
    </p:spTree>
    <p:extLst>
      <p:ext uri="{BB962C8B-B14F-4D97-AF65-F5344CB8AC3E}">
        <p14:creationId xmlns:p14="http://schemas.microsoft.com/office/powerpoint/2010/main" val="2139962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Content Placeholder 2"/>
          <p:cNvSpPr>
            <a:spLocks noGrp="1"/>
          </p:cNvSpPr>
          <p:nvPr>
            <p:ph idx="1"/>
          </p:nvPr>
        </p:nvSpPr>
        <p:spPr/>
        <p:txBody>
          <a:bodyPr/>
          <a:lstStyle/>
          <a:p>
            <a:pPr eaLnBrk="1" hangingPunct="1"/>
            <a:endParaRPr lang="en-US" altLang="en-US" smtClean="0"/>
          </a:p>
        </p:txBody>
      </p:sp>
      <p:pic>
        <p:nvPicPr>
          <p:cNvPr id="166915" name="Picture 3" descr="Picture 210"/>
          <p:cNvPicPr>
            <a:picLocks noChangeAspect="1" noChangeArrowheads="1"/>
          </p:cNvPicPr>
          <p:nvPr/>
        </p:nvPicPr>
        <p:blipFill>
          <a:blip r:embed="rId2">
            <a:lum bright="20000"/>
            <a:extLst>
              <a:ext uri="{28A0092B-C50C-407E-A947-70E740481C1C}">
                <a14:useLocalDpi xmlns:a14="http://schemas.microsoft.com/office/drawing/2010/main" val="0"/>
              </a:ext>
            </a:extLst>
          </a:blip>
          <a:srcRect t="12187"/>
          <a:stretch>
            <a:fillRect/>
          </a:stretch>
        </p:blipFill>
        <p:spPr bwMode="auto">
          <a:xfrm>
            <a:off x="468313" y="1412875"/>
            <a:ext cx="82804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8686800" cy="1143000"/>
          </a:xfrm>
        </p:spPr>
        <p:txBody>
          <a:bodyPr rtlCol="0">
            <a:normAutofit fontScale="90000"/>
          </a:bodyPr>
          <a:lstStyle/>
          <a:p>
            <a:pPr eaLnBrk="1" fontAlgn="auto" hangingPunct="1">
              <a:spcAft>
                <a:spcPts val="0"/>
              </a:spcAft>
              <a:defRPr/>
            </a:pPr>
            <a:r>
              <a:rPr lang="en-US" altLang="en-US" sz="3200" b="1" dirty="0" smtClean="0">
                <a:solidFill>
                  <a:srgbClr val="002060"/>
                </a:solidFill>
                <a:latin typeface="Times New Roman" panose="02020603050405020304" pitchFamily="18" charset="0"/>
                <a:cs typeface="Times New Roman" panose="02020603050405020304" pitchFamily="18" charset="0"/>
              </a:rPr>
              <a:t>Seminar on Plasma Focus Experiments (SPFE 2012) 12 July</a:t>
            </a:r>
            <a:r>
              <a:rPr lang="en-US" altLang="en-US" sz="3200" dirty="0" smtClean="0">
                <a:solidFill>
                  <a:srgbClr val="002060"/>
                </a:solidFill>
                <a:latin typeface="Times New Roman" panose="02020603050405020304" pitchFamily="18" charset="0"/>
                <a:cs typeface="Times New Roman" panose="02020603050405020304" pitchFamily="18" charset="0"/>
              </a:rPr>
              <a:t/>
            </a:r>
            <a:br>
              <a:rPr lang="en-US" altLang="en-US" sz="3200" dirty="0" smtClean="0">
                <a:solidFill>
                  <a:srgbClr val="002060"/>
                </a:solidFill>
                <a:latin typeface="Times New Roman" panose="02020603050405020304" pitchFamily="18" charset="0"/>
                <a:cs typeface="Times New Roman" panose="02020603050405020304" pitchFamily="18" charset="0"/>
              </a:rPr>
            </a:br>
            <a:endParaRPr lang="en-US" altLang="en-US" sz="3200" dirty="0" smtClean="0">
              <a:solidFill>
                <a:srgbClr val="00206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B3C51F0-7BA0-40F4-9F9B-7CA9CE28438D}" type="slidenum">
              <a:rPr lang="es-ES">
                <a:solidFill>
                  <a:prstClr val="black">
                    <a:tint val="75000"/>
                  </a:prstClr>
                </a:solidFill>
              </a:rPr>
              <a:pPr>
                <a:defRPr/>
              </a:pPr>
              <a:t>32</a:t>
            </a:fld>
            <a:endParaRPr lang="es-ES" dirty="0">
              <a:solidFill>
                <a:prstClr val="black">
                  <a:tint val="75000"/>
                </a:prstClr>
              </a:solidFill>
            </a:endParaRPr>
          </a:p>
        </p:txBody>
      </p:sp>
    </p:spTree>
    <p:extLst>
      <p:ext uri="{BB962C8B-B14F-4D97-AF65-F5344CB8AC3E}">
        <p14:creationId xmlns:p14="http://schemas.microsoft.com/office/powerpoint/2010/main" val="2390504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altLang="en-US" sz="2800" b="1" dirty="0" smtClean="0">
                <a:solidFill>
                  <a:srgbClr val="002060"/>
                </a:solidFill>
                <a:latin typeface="Times New Roman" pitchFamily="18" charset="0"/>
                <a:cs typeface="Times New Roman" pitchFamily="18" charset="0"/>
              </a:rPr>
              <a:t>UTM-</a:t>
            </a:r>
            <a:r>
              <a:rPr lang="en-US" altLang="en-US" sz="2800" b="1" dirty="0" err="1" smtClean="0">
                <a:solidFill>
                  <a:srgbClr val="002060"/>
                </a:solidFill>
                <a:latin typeface="Times New Roman" pitchFamily="18" charset="0"/>
                <a:cs typeface="Times New Roman" pitchFamily="18" charset="0"/>
              </a:rPr>
              <a:t>Jazan</a:t>
            </a:r>
            <a:r>
              <a:rPr lang="en-US" altLang="en-US" sz="2800" b="1" dirty="0" smtClean="0">
                <a:solidFill>
                  <a:srgbClr val="002060"/>
                </a:solidFill>
                <a:latin typeface="Times New Roman" pitchFamily="18" charset="0"/>
                <a:cs typeface="Times New Roman" pitchFamily="18" charset="0"/>
              </a:rPr>
              <a:t> University Summer Programme at </a:t>
            </a:r>
            <a:r>
              <a:rPr lang="en-US" altLang="en-US" sz="2800" dirty="0" smtClean="0">
                <a:solidFill>
                  <a:srgbClr val="002060"/>
                </a:solidFill>
                <a:latin typeface="Times New Roman" pitchFamily="18" charset="0"/>
                <a:cs typeface="Times New Roman" pitchFamily="18" charset="0"/>
              </a:rPr>
              <a:t/>
            </a:r>
            <a:br>
              <a:rPr lang="en-US" altLang="en-US" sz="2800" dirty="0" smtClean="0">
                <a:solidFill>
                  <a:srgbClr val="002060"/>
                </a:solidFill>
                <a:latin typeface="Times New Roman" pitchFamily="18" charset="0"/>
                <a:cs typeface="Times New Roman" pitchFamily="18" charset="0"/>
              </a:rPr>
            </a:br>
            <a:r>
              <a:rPr lang="en-US" altLang="en-US" sz="2800" b="1" dirty="0" smtClean="0">
                <a:solidFill>
                  <a:srgbClr val="002060"/>
                </a:solidFill>
                <a:latin typeface="Times New Roman" pitchFamily="18" charset="0"/>
                <a:cs typeface="Times New Roman" pitchFamily="18" charset="0"/>
              </a:rPr>
              <a:t>INTI International University</a:t>
            </a:r>
            <a:r>
              <a:rPr lang="en-US" altLang="en-US" sz="2800" dirty="0" smtClean="0">
                <a:solidFill>
                  <a:srgbClr val="002060"/>
                </a:solidFill>
                <a:latin typeface="Times New Roman" pitchFamily="18" charset="0"/>
                <a:cs typeface="Times New Roman" pitchFamily="18" charset="0"/>
              </a:rPr>
              <a:t/>
            </a:r>
            <a:br>
              <a:rPr lang="en-US" altLang="en-US" sz="2800" dirty="0" smtClean="0">
                <a:solidFill>
                  <a:srgbClr val="002060"/>
                </a:solidFill>
                <a:latin typeface="Times New Roman" pitchFamily="18" charset="0"/>
                <a:cs typeface="Times New Roman" pitchFamily="18" charset="0"/>
              </a:rPr>
            </a:br>
            <a:r>
              <a:rPr lang="en-US" altLang="en-US" sz="2800" b="1" dirty="0" smtClean="0">
                <a:solidFill>
                  <a:srgbClr val="002060"/>
                </a:solidFill>
                <a:latin typeface="Times New Roman" pitchFamily="18" charset="0"/>
                <a:cs typeface="Times New Roman" pitchFamily="18" charset="0"/>
              </a:rPr>
              <a:t>8</a:t>
            </a:r>
            <a:r>
              <a:rPr lang="en-US" altLang="en-US" sz="2800" b="1" baseline="30000" dirty="0" smtClean="0">
                <a:solidFill>
                  <a:srgbClr val="002060"/>
                </a:solidFill>
                <a:latin typeface="Times New Roman" pitchFamily="18" charset="0"/>
                <a:cs typeface="Times New Roman" pitchFamily="18" charset="0"/>
              </a:rPr>
              <a:t>th</a:t>
            </a:r>
            <a:r>
              <a:rPr lang="en-US" altLang="en-US" sz="2800" b="1" dirty="0" smtClean="0">
                <a:solidFill>
                  <a:srgbClr val="002060"/>
                </a:solidFill>
                <a:latin typeface="Times New Roman" pitchFamily="18" charset="0"/>
                <a:cs typeface="Times New Roman" pitchFamily="18" charset="0"/>
              </a:rPr>
              <a:t>  – 12</a:t>
            </a:r>
            <a:r>
              <a:rPr lang="en-US" altLang="en-US" sz="2800" b="1" baseline="30000" dirty="0" smtClean="0">
                <a:solidFill>
                  <a:srgbClr val="002060"/>
                </a:solidFill>
                <a:latin typeface="Times New Roman" pitchFamily="18" charset="0"/>
                <a:cs typeface="Times New Roman" pitchFamily="18" charset="0"/>
              </a:rPr>
              <a:t>th</a:t>
            </a:r>
            <a:r>
              <a:rPr lang="en-US" altLang="en-US" sz="2800" b="1" dirty="0" smtClean="0">
                <a:solidFill>
                  <a:srgbClr val="002060"/>
                </a:solidFill>
                <a:latin typeface="Times New Roman" pitchFamily="18" charset="0"/>
                <a:cs typeface="Times New Roman" pitchFamily="18" charset="0"/>
              </a:rPr>
              <a:t>  July 2013</a:t>
            </a:r>
            <a:endParaRPr lang="en-US" altLang="en-US" sz="2800" dirty="0" smtClean="0">
              <a:solidFill>
                <a:srgbClr val="002060"/>
              </a:solidFill>
              <a:latin typeface="Times New Roman" pitchFamily="18" charset="0"/>
              <a:cs typeface="Times New Roman" pitchFamily="18" charset="0"/>
            </a:endParaRPr>
          </a:p>
        </p:txBody>
      </p:sp>
      <p:pic>
        <p:nvPicPr>
          <p:cNvPr id="168963" name="Content Placeholder 3" descr="F:\2013-final town Hall items\JU-all-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8" y="1474788"/>
            <a:ext cx="4352925" cy="2601912"/>
          </a:xfrm>
        </p:spPr>
      </p:pic>
      <p:pic>
        <p:nvPicPr>
          <p:cNvPr id="168964" name="Picture 4" descr="F:\2013-final town Hall items\JU Group Photo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84313"/>
            <a:ext cx="44640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4076700"/>
            <a:ext cx="45402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0DD1017-35BA-4910-9FAD-8B103DD10A38}" type="slidenum">
              <a:rPr lang="es-ES">
                <a:solidFill>
                  <a:prstClr val="black">
                    <a:tint val="75000"/>
                  </a:prstClr>
                </a:solidFill>
              </a:rPr>
              <a:pPr>
                <a:defRPr/>
              </a:pPr>
              <a:t>33</a:t>
            </a:fld>
            <a:endParaRPr lang="es-ES" dirty="0">
              <a:solidFill>
                <a:prstClr val="black">
                  <a:tint val="75000"/>
                </a:prstClr>
              </a:solidFill>
            </a:endParaRPr>
          </a:p>
        </p:txBody>
      </p:sp>
    </p:spTree>
    <p:extLst>
      <p:ext uri="{BB962C8B-B14F-4D97-AF65-F5344CB8AC3E}">
        <p14:creationId xmlns:p14="http://schemas.microsoft.com/office/powerpoint/2010/main" val="1857736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19113" y="203200"/>
            <a:ext cx="8229600" cy="993775"/>
          </a:xfrm>
        </p:spPr>
        <p:txBody>
          <a:bodyPr rtlCol="0">
            <a:normAutofit fontScale="90000"/>
          </a:bodyPr>
          <a:lstStyle/>
          <a:p>
            <a:pPr eaLnBrk="1" fontAlgn="auto" hangingPunct="1">
              <a:spcAft>
                <a:spcPts val="0"/>
              </a:spcAft>
              <a:defRPr/>
            </a:pPr>
            <a:r>
              <a:rPr lang="en-US" altLang="en-US" sz="3200" b="1" smtClean="0">
                <a:solidFill>
                  <a:srgbClr val="002060"/>
                </a:solidFill>
                <a:latin typeface="Times New Roman" pitchFamily="18" charset="0"/>
                <a:cs typeface="Times New Roman" pitchFamily="18" charset="0"/>
              </a:rPr>
              <a:t>Centre for Plasma Research Open Day</a:t>
            </a:r>
            <a:br>
              <a:rPr lang="en-US" altLang="en-US" sz="3200" b="1" smtClean="0">
                <a:solidFill>
                  <a:srgbClr val="002060"/>
                </a:solidFill>
                <a:latin typeface="Times New Roman" pitchFamily="18" charset="0"/>
                <a:cs typeface="Times New Roman" pitchFamily="18" charset="0"/>
              </a:rPr>
            </a:br>
            <a:r>
              <a:rPr lang="en-US" altLang="en-US" sz="3200" b="1" smtClean="0">
                <a:solidFill>
                  <a:srgbClr val="002060"/>
                </a:solidFill>
                <a:latin typeface="Times New Roman" pitchFamily="18" charset="0"/>
                <a:cs typeface="Times New Roman" pitchFamily="18" charset="0"/>
              </a:rPr>
              <a:t>17</a:t>
            </a:r>
            <a:r>
              <a:rPr lang="en-US" altLang="en-US" sz="3200" b="1" baseline="30000" smtClean="0">
                <a:solidFill>
                  <a:srgbClr val="002060"/>
                </a:solidFill>
                <a:latin typeface="Times New Roman" pitchFamily="18" charset="0"/>
                <a:cs typeface="Times New Roman" pitchFamily="18" charset="0"/>
              </a:rPr>
              <a:t>th</a:t>
            </a:r>
            <a:r>
              <a:rPr lang="en-US" altLang="en-US" sz="3200" b="1" smtClean="0">
                <a:solidFill>
                  <a:srgbClr val="002060"/>
                </a:solidFill>
                <a:latin typeface="Times New Roman" pitchFamily="18" charset="0"/>
                <a:cs typeface="Times New Roman" pitchFamily="18" charset="0"/>
              </a:rPr>
              <a:t> June 2014</a:t>
            </a:r>
          </a:p>
        </p:txBody>
      </p:sp>
      <p:grpSp>
        <p:nvGrpSpPr>
          <p:cNvPr id="173059" name="Group 3"/>
          <p:cNvGrpSpPr>
            <a:grpSpLocks/>
          </p:cNvGrpSpPr>
          <p:nvPr/>
        </p:nvGrpSpPr>
        <p:grpSpPr bwMode="auto">
          <a:xfrm>
            <a:off x="533400" y="1703388"/>
            <a:ext cx="7961313" cy="4029075"/>
            <a:chOff x="533401" y="2057400"/>
            <a:chExt cx="7960761" cy="4029077"/>
          </a:xfrm>
        </p:grpSpPr>
        <p:pic>
          <p:nvPicPr>
            <p:cNvPr id="5" name="Content Placeholder 9"/>
            <p:cNvPicPr>
              <a:picLocks noChangeAspect="1"/>
            </p:cNvPicPr>
            <p:nvPr/>
          </p:nvPicPr>
          <p:blipFill rotWithShape="1">
            <a:blip r:embed="rId2"/>
            <a:srcRect t="21728"/>
            <a:stretch/>
          </p:blipFill>
          <p:spPr>
            <a:xfrm>
              <a:off x="761985" y="2057400"/>
              <a:ext cx="3428762" cy="2370138"/>
            </a:xfrm>
            <a:prstGeom prst="rect">
              <a:avLst/>
            </a:prstGeom>
            <a:ln>
              <a:solidFill>
                <a:schemeClr val="bg1"/>
              </a:solidFill>
            </a:ln>
            <a:effectLst>
              <a:outerShdw blurRad="292100" dist="139700" dir="2700000" algn="tl" rotWithShape="0">
                <a:srgbClr val="333333">
                  <a:alpha val="65000"/>
                </a:srgbClr>
              </a:outerShdw>
            </a:effectLst>
          </p:spPr>
        </p:pic>
        <p:pic>
          <p:nvPicPr>
            <p:cNvPr id="6" name="Content Placeholder 6"/>
            <p:cNvPicPr>
              <a:picLocks noChangeAspect="1"/>
            </p:cNvPicPr>
            <p:nvPr/>
          </p:nvPicPr>
          <p:blipFill rotWithShape="1">
            <a:blip r:embed="rId3"/>
            <a:srcRect t="17392" b="13841"/>
            <a:stretch/>
          </p:blipFill>
          <p:spPr>
            <a:xfrm>
              <a:off x="4190747" y="2057400"/>
              <a:ext cx="4214521" cy="2446338"/>
            </a:xfrm>
            <a:prstGeom prst="rect">
              <a:avLst/>
            </a:prstGeom>
            <a:ln>
              <a:solidFill>
                <a:schemeClr val="bg1"/>
              </a:solidFill>
            </a:ln>
            <a:effectLst>
              <a:outerShdw blurRad="292100" dist="139700" dir="2700000" algn="tl" rotWithShape="0">
                <a:srgbClr val="333333">
                  <a:alpha val="65000"/>
                </a:srgbClr>
              </a:outerShdw>
            </a:effectLst>
          </p:spPr>
        </p:pic>
        <p:grpSp>
          <p:nvGrpSpPr>
            <p:cNvPr id="173065" name="Group 6"/>
            <p:cNvGrpSpPr>
              <a:grpSpLocks/>
            </p:cNvGrpSpPr>
            <p:nvPr/>
          </p:nvGrpSpPr>
          <p:grpSpPr bwMode="auto">
            <a:xfrm>
              <a:off x="533401" y="4360875"/>
              <a:ext cx="7960761" cy="1725602"/>
              <a:chOff x="527998" y="3971272"/>
              <a:chExt cx="7960761" cy="1725602"/>
            </a:xfrm>
          </p:grpSpPr>
          <p:pic>
            <p:nvPicPr>
              <p:cNvPr id="8" name="Content Placeholder 4"/>
              <p:cNvPicPr>
                <a:picLocks noChangeAspect="1"/>
              </p:cNvPicPr>
              <p:nvPr/>
            </p:nvPicPr>
            <p:blipFill>
              <a:blip r:embed="rId4"/>
              <a:stretch>
                <a:fillRect/>
              </a:stretch>
            </p:blipFill>
            <p:spPr>
              <a:xfrm rot="368905">
                <a:off x="527998" y="4076035"/>
                <a:ext cx="1911217" cy="1509714"/>
              </a:xfrm>
              <a:prstGeom prst="rect">
                <a:avLst/>
              </a:prstGeom>
              <a:ln>
                <a:solidFill>
                  <a:schemeClr val="bg1"/>
                </a:solidFill>
              </a:ln>
              <a:effectLst>
                <a:outerShdw blurRad="292100" dist="139700" dir="2700000" algn="tl" rotWithShape="0">
                  <a:srgbClr val="333333">
                    <a:alpha val="65000"/>
                  </a:srgbClr>
                </a:outerShdw>
              </a:effectLst>
            </p:spPr>
          </p:pic>
          <p:pic>
            <p:nvPicPr>
              <p:cNvPr id="9" name="Content Placeholder 5"/>
              <p:cNvPicPr>
                <a:picLocks noChangeAspect="1"/>
              </p:cNvPicPr>
              <p:nvPr/>
            </p:nvPicPr>
            <p:blipFill>
              <a:blip r:embed="rId5"/>
              <a:stretch>
                <a:fillRect/>
              </a:stretch>
            </p:blipFill>
            <p:spPr>
              <a:xfrm rot="21288840">
                <a:off x="2443978" y="4122073"/>
                <a:ext cx="1911217" cy="1508126"/>
              </a:xfrm>
              <a:prstGeom prst="rect">
                <a:avLst/>
              </a:prstGeom>
              <a:ln>
                <a:solidFill>
                  <a:schemeClr val="bg1"/>
                </a:solidFill>
              </a:ln>
              <a:effectLst>
                <a:outerShdw blurRad="292100" dist="139700" dir="2700000" algn="tl" rotWithShape="0">
                  <a:srgbClr val="333333">
                    <a:alpha val="65000"/>
                  </a:srgbClr>
                </a:outerShdw>
              </a:effectLst>
            </p:spPr>
          </p:pic>
          <p:pic>
            <p:nvPicPr>
              <p:cNvPr id="10" name="Content Placeholder 4"/>
              <p:cNvPicPr>
                <a:picLocks noChangeAspect="1"/>
              </p:cNvPicPr>
              <p:nvPr/>
            </p:nvPicPr>
            <p:blipFill>
              <a:blip r:embed="rId6"/>
              <a:stretch>
                <a:fillRect/>
              </a:stretch>
            </p:blipFill>
            <p:spPr>
              <a:xfrm rot="221782">
                <a:off x="4039305" y="4042698"/>
                <a:ext cx="2204885" cy="1654176"/>
              </a:xfrm>
              <a:prstGeom prst="rect">
                <a:avLst/>
              </a:prstGeom>
              <a:ln>
                <a:solidFill>
                  <a:schemeClr val="bg1"/>
                </a:solidFill>
              </a:ln>
              <a:effectLst>
                <a:outerShdw blurRad="292100" dist="139700" dir="2700000" algn="tl" rotWithShape="0">
                  <a:srgbClr val="333333">
                    <a:alpha val="65000"/>
                  </a:srgbClr>
                </a:outerShdw>
              </a:effectLst>
            </p:spPr>
          </p:pic>
          <p:pic>
            <p:nvPicPr>
              <p:cNvPr id="11" name="Content Placeholder 5"/>
              <p:cNvPicPr>
                <a:picLocks noChangeAspect="1"/>
              </p:cNvPicPr>
              <p:nvPr/>
            </p:nvPicPr>
            <p:blipFill>
              <a:blip r:embed="rId7"/>
              <a:stretch>
                <a:fillRect/>
              </a:stretch>
            </p:blipFill>
            <p:spPr>
              <a:xfrm rot="21262217">
                <a:off x="6279112" y="3971260"/>
                <a:ext cx="2209647" cy="1657351"/>
              </a:xfrm>
              <a:prstGeom prst="rect">
                <a:avLst/>
              </a:prstGeom>
              <a:ln>
                <a:solidFill>
                  <a:schemeClr val="bg1"/>
                </a:solidFill>
              </a:ln>
              <a:effectLst>
                <a:outerShdw blurRad="292100" dist="139700" dir="2700000" algn="tl" rotWithShape="0">
                  <a:srgbClr val="333333">
                    <a:alpha val="65000"/>
                  </a:srgbClr>
                </a:outerShdw>
              </a:effectLst>
            </p:spPr>
          </p:pic>
        </p:grpSp>
      </p:gr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9C229DC-8CE6-457D-BAE3-E0DCB2AC337E}" type="slidenum">
              <a:rPr lang="es-ES">
                <a:solidFill>
                  <a:prstClr val="black">
                    <a:tint val="75000"/>
                  </a:prstClr>
                </a:solidFill>
              </a:rPr>
              <a:pPr>
                <a:defRPr/>
              </a:pPr>
              <a:t>34</a:t>
            </a:fld>
            <a:endParaRPr lang="es-ES" dirty="0">
              <a:solidFill>
                <a:prstClr val="black">
                  <a:tint val="75000"/>
                </a:prstClr>
              </a:solidFill>
            </a:endParaRPr>
          </a:p>
        </p:txBody>
      </p:sp>
    </p:spTree>
    <p:extLst>
      <p:ext uri="{BB962C8B-B14F-4D97-AF65-F5344CB8AC3E}">
        <p14:creationId xmlns:p14="http://schemas.microsoft.com/office/powerpoint/2010/main" val="3741678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2" name="Group 3"/>
          <p:cNvGrpSpPr>
            <a:grpSpLocks/>
          </p:cNvGrpSpPr>
          <p:nvPr/>
        </p:nvGrpSpPr>
        <p:grpSpPr bwMode="auto">
          <a:xfrm>
            <a:off x="762000" y="1666875"/>
            <a:ext cx="7777163" cy="3581400"/>
            <a:chOff x="375600" y="1981200"/>
            <a:chExt cx="8353624" cy="4191002"/>
          </a:xfrm>
        </p:grpSpPr>
        <p:pic>
          <p:nvPicPr>
            <p:cNvPr id="5" name="Content Placeholder 4"/>
            <p:cNvPicPr>
              <a:picLocks noChangeAspect="1"/>
            </p:cNvPicPr>
            <p:nvPr/>
          </p:nvPicPr>
          <p:blipFill>
            <a:blip r:embed="rId2"/>
            <a:stretch>
              <a:fillRect/>
            </a:stretch>
          </p:blipFill>
          <p:spPr>
            <a:xfrm>
              <a:off x="2590615" y="4765913"/>
              <a:ext cx="1879096" cy="1406289"/>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ChangeAspect="1"/>
            </p:cNvPicPr>
            <p:nvPr/>
          </p:nvPicPr>
          <p:blipFill>
            <a:blip r:embed="rId3"/>
            <a:stretch>
              <a:fillRect/>
            </a:stretch>
          </p:blipFill>
          <p:spPr>
            <a:xfrm>
              <a:off x="6942207" y="1981200"/>
              <a:ext cx="1771670" cy="1328266"/>
            </a:xfrm>
            <a:prstGeom prst="rect">
              <a:avLst/>
            </a:prstGeom>
            <a:ln>
              <a:noFill/>
            </a:ln>
            <a:effectLst>
              <a:outerShdw blurRad="292100" dist="139700" dir="2700000" algn="tl" rotWithShape="0">
                <a:srgbClr val="333333">
                  <a:alpha val="65000"/>
                </a:srgbClr>
              </a:outerShdw>
            </a:effectLst>
          </p:spPr>
        </p:pic>
        <p:pic>
          <p:nvPicPr>
            <p:cNvPr id="174089" name="Picture 6" descr="C:\Users\intanm.abdullah\Desktop\SPFE 2014\COPF 2014(PHOTO)\IMG_1221.JPG"/>
            <p:cNvPicPr>
              <a:picLocks noChangeAspect="1" noChangeArrowheads="1"/>
            </p:cNvPicPr>
            <p:nvPr/>
          </p:nvPicPr>
          <p:blipFill>
            <a:blip r:embed="rId4">
              <a:extLst>
                <a:ext uri="{28A0092B-C50C-407E-A947-70E740481C1C}">
                  <a14:useLocalDpi xmlns:a14="http://schemas.microsoft.com/office/drawing/2010/main" val="0"/>
                </a:ext>
              </a:extLst>
            </a:blip>
            <a:srcRect l="6821" t="26768" r="2879" b="6902"/>
            <a:stretch>
              <a:fillRect/>
            </a:stretch>
          </p:blipFill>
          <p:spPr bwMode="auto">
            <a:xfrm>
              <a:off x="2319020" y="1981200"/>
              <a:ext cx="453898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0" name="Picture 3"/>
            <p:cNvPicPr>
              <a:picLocks noChangeAspect="1" noChangeArrowheads="1"/>
            </p:cNvPicPr>
            <p:nvPr/>
          </p:nvPicPr>
          <p:blipFill>
            <a:blip r:embed="rId5">
              <a:extLst>
                <a:ext uri="{28A0092B-C50C-407E-A947-70E740481C1C}">
                  <a14:useLocalDpi xmlns:a14="http://schemas.microsoft.com/office/drawing/2010/main" val="0"/>
                </a:ext>
              </a:extLst>
            </a:blip>
            <a:srcRect l="-2393" r="12500" b="14999"/>
            <a:stretch>
              <a:fillRect/>
            </a:stretch>
          </p:blipFill>
          <p:spPr bwMode="auto">
            <a:xfrm rot="5400000">
              <a:off x="6594690" y="4003271"/>
              <a:ext cx="2497725" cy="177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91" name="Picture 4"/>
            <p:cNvPicPr>
              <a:picLocks noChangeAspect="1" noChangeArrowheads="1"/>
            </p:cNvPicPr>
            <p:nvPr/>
          </p:nvPicPr>
          <p:blipFill>
            <a:blip r:embed="rId6">
              <a:extLst>
                <a:ext uri="{28A0092B-C50C-407E-A947-70E740481C1C}">
                  <a14:useLocalDpi xmlns:a14="http://schemas.microsoft.com/office/drawing/2010/main" val="0"/>
                </a:ext>
              </a:extLst>
            </a:blip>
            <a:srcRect l="11520" r="25026"/>
            <a:stretch>
              <a:fillRect/>
            </a:stretch>
          </p:blipFill>
          <p:spPr bwMode="auto">
            <a:xfrm rot="5400000">
              <a:off x="525194" y="4378377"/>
              <a:ext cx="1644231" cy="194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92" name="Picture 2"/>
            <p:cNvPicPr>
              <a:picLocks noChangeAspect="1" noChangeArrowheads="1"/>
            </p:cNvPicPr>
            <p:nvPr/>
          </p:nvPicPr>
          <p:blipFill>
            <a:blip r:embed="rId7">
              <a:extLst>
                <a:ext uri="{28A0092B-C50C-407E-A947-70E740481C1C}">
                  <a14:useLocalDpi xmlns:a14="http://schemas.microsoft.com/office/drawing/2010/main" val="0"/>
                </a:ext>
              </a:extLst>
            </a:blip>
            <a:srcRect l="5898" t="3201" r="5164" b="8904"/>
            <a:stretch>
              <a:fillRect/>
            </a:stretch>
          </p:blipFill>
          <p:spPr bwMode="auto">
            <a:xfrm rot="5400000">
              <a:off x="119070" y="2368176"/>
              <a:ext cx="2401505" cy="177995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93" name="Picture 7"/>
            <p:cNvPicPr>
              <a:picLocks noChangeAspect="1" noChangeArrowheads="1"/>
            </p:cNvPicPr>
            <p:nvPr/>
          </p:nvPicPr>
          <p:blipFill>
            <a:blip r:embed="rId8">
              <a:extLst>
                <a:ext uri="{28A0092B-C50C-407E-A947-70E740481C1C}">
                  <a14:useLocalDpi xmlns:a14="http://schemas.microsoft.com/office/drawing/2010/main" val="0"/>
                </a:ext>
              </a:extLst>
            </a:blip>
            <a:srcRect r="41605"/>
            <a:stretch>
              <a:fillRect/>
            </a:stretch>
          </p:blipFill>
          <p:spPr bwMode="auto">
            <a:xfrm rot="5400000">
              <a:off x="4980267" y="4519032"/>
              <a:ext cx="1443844" cy="185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itle 1"/>
          <p:cNvSpPr txBox="1">
            <a:spLocks/>
          </p:cNvSpPr>
          <p:nvPr/>
        </p:nvSpPr>
        <p:spPr bwMode="auto">
          <a:xfrm>
            <a:off x="0" y="274638"/>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200" b="1" dirty="0" smtClean="0">
                <a:solidFill>
                  <a:srgbClr val="002060"/>
                </a:solidFill>
                <a:latin typeface="Times New Roman" panose="02020603050405020304" pitchFamily="18" charset="0"/>
                <a:cs typeface="Times New Roman" panose="02020603050405020304" pitchFamily="18" charset="0"/>
              </a:rPr>
              <a:t>Conference on Plasma Focus Experiments (SPFE 2014) </a:t>
            </a:r>
          </a:p>
          <a:p>
            <a:pPr eaLnBrk="1" fontAlgn="auto" hangingPunct="1">
              <a:spcAft>
                <a:spcPts val="0"/>
              </a:spcAft>
              <a:defRPr/>
            </a:pPr>
            <a:r>
              <a:rPr lang="en-US" altLang="en-US" sz="3200" b="1" dirty="0" smtClean="0">
                <a:solidFill>
                  <a:srgbClr val="002060"/>
                </a:solidFill>
                <a:latin typeface="Times New Roman" panose="02020603050405020304" pitchFamily="18" charset="0"/>
                <a:cs typeface="Times New Roman" panose="02020603050405020304" pitchFamily="18" charset="0"/>
              </a:rPr>
              <a:t>20 June </a:t>
            </a:r>
            <a:r>
              <a:rPr lang="en-US" altLang="en-US" sz="3200" dirty="0" smtClean="0">
                <a:solidFill>
                  <a:srgbClr val="002060"/>
                </a:solidFill>
                <a:latin typeface="Times New Roman" panose="02020603050405020304" pitchFamily="18" charset="0"/>
                <a:cs typeface="Times New Roman" panose="02020603050405020304" pitchFamily="18" charset="0"/>
              </a:rPr>
              <a:t/>
            </a:r>
            <a:br>
              <a:rPr lang="en-US" altLang="en-US" sz="3200" dirty="0" smtClean="0">
                <a:solidFill>
                  <a:srgbClr val="002060"/>
                </a:solidFill>
                <a:latin typeface="Times New Roman" panose="02020603050405020304" pitchFamily="18" charset="0"/>
                <a:cs typeface="Times New Roman" panose="02020603050405020304" pitchFamily="18" charset="0"/>
              </a:rPr>
            </a:br>
            <a:endParaRPr lang="en-US" altLang="en-US" sz="3200" dirty="0" smtClean="0">
              <a:solidFill>
                <a:srgbClr val="00206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8A2189A5-215E-4689-AF33-2F20AC48299C}" type="slidenum">
              <a:rPr lang="es-ES">
                <a:solidFill>
                  <a:prstClr val="black">
                    <a:tint val="75000"/>
                  </a:prstClr>
                </a:solidFill>
              </a:rPr>
              <a:pPr>
                <a:defRPr/>
              </a:pPr>
              <a:t>35</a:t>
            </a:fld>
            <a:endParaRPr lang="es-ES" dirty="0">
              <a:solidFill>
                <a:prstClr val="black">
                  <a:tint val="75000"/>
                </a:prstClr>
              </a:solidFill>
            </a:endParaRPr>
          </a:p>
        </p:txBody>
      </p:sp>
    </p:spTree>
    <p:extLst>
      <p:ext uri="{BB962C8B-B14F-4D97-AF65-F5344CB8AC3E}">
        <p14:creationId xmlns:p14="http://schemas.microsoft.com/office/powerpoint/2010/main" val="1344088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Content Placeholder 9"/>
          <p:cNvSpPr>
            <a:spLocks noGrp="1"/>
          </p:cNvSpPr>
          <p:nvPr>
            <p:ph idx="1"/>
          </p:nvPr>
        </p:nvSpPr>
        <p:spPr/>
        <p:txBody>
          <a:bodyPr/>
          <a:lstStyle/>
          <a:p>
            <a:endParaRPr lang="en-US" altLang="en-US" b="1" smtClean="0">
              <a:solidFill>
                <a:srgbClr val="C00000"/>
              </a:solidFill>
            </a:endParaRPr>
          </a:p>
          <a:p>
            <a:endParaRPr lang="en-US" altLang="en-US" smtClean="0"/>
          </a:p>
          <a:p>
            <a:endParaRPr lang="en-US" altLang="en-US" smtClean="0"/>
          </a:p>
        </p:txBody>
      </p:sp>
      <p:sp>
        <p:nvSpPr>
          <p:cNvPr id="7" name="Footer Placeholder 4"/>
          <p:cNvSpPr>
            <a:spLocks noGrp="1"/>
          </p:cNvSpPr>
          <p:nvPr>
            <p:ph type="ftr" sz="quarter" idx="11"/>
          </p:nvPr>
        </p:nvSpPr>
        <p:spPr/>
        <p:txBody>
          <a:bodyPr/>
          <a:lstStyle/>
          <a:p>
            <a:pPr>
              <a:defRPr/>
            </a:pPr>
            <a:r>
              <a:rPr lang="en-US" smtClean="0">
                <a:solidFill>
                  <a:prstClr val="black">
                    <a:tint val="75000"/>
                  </a:prstClr>
                </a:solidFill>
              </a:rPr>
              <a:t>Conference of Plasma Focus </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normAutofit/>
          </a:bodyPr>
          <a:lstStyle/>
          <a:p>
            <a:pPr>
              <a:defRPr/>
            </a:pPr>
            <a:fld id="{B3C915C1-0EA8-469B-991A-8C9E396FE49D}" type="slidenum">
              <a:rPr lang="en-US">
                <a:solidFill>
                  <a:prstClr val="black">
                    <a:tint val="75000"/>
                  </a:prstClr>
                </a:solidFill>
              </a:rPr>
              <a:pPr>
                <a:defRPr/>
              </a:pPr>
              <a:t>36</a:t>
            </a:fld>
            <a:endParaRPr lang="en-US">
              <a:solidFill>
                <a:prstClr val="black">
                  <a:tint val="75000"/>
                </a:prstClr>
              </a:solidFill>
            </a:endParaRPr>
          </a:p>
        </p:txBody>
      </p:sp>
      <p:sp>
        <p:nvSpPr>
          <p:cNvPr id="175109"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smtClean="0">
                <a:solidFill>
                  <a:srgbClr val="775F55"/>
                </a:solidFill>
                <a:latin typeface="Arial" pitchFamily="34" charset="0"/>
              </a:rPr>
              <a:t>11/3/2015</a:t>
            </a:r>
          </a:p>
        </p:txBody>
      </p:sp>
      <p:grpSp>
        <p:nvGrpSpPr>
          <p:cNvPr id="175110" name="Group 1"/>
          <p:cNvGrpSpPr>
            <a:grpSpLocks/>
          </p:cNvGrpSpPr>
          <p:nvPr/>
        </p:nvGrpSpPr>
        <p:grpSpPr bwMode="auto">
          <a:xfrm>
            <a:off x="574675" y="601663"/>
            <a:ext cx="8101013" cy="4987925"/>
            <a:chOff x="381002" y="1291725"/>
            <a:chExt cx="8395572" cy="4943365"/>
          </a:xfrm>
        </p:grpSpPr>
        <p:pic>
          <p:nvPicPr>
            <p:cNvPr id="1751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2" y="1291725"/>
              <a:ext cx="6324599" cy="494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3542">
              <a:off x="2139557" y="3313765"/>
              <a:ext cx="2236683" cy="167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7774">
              <a:off x="6773544" y="4703259"/>
              <a:ext cx="2003030"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411041"/>
              <a:ext cx="2015038" cy="154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7927">
              <a:off x="6852453" y="1500931"/>
              <a:ext cx="174985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51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575" y="4429125"/>
            <a:ext cx="4325938"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71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173038"/>
            <a:ext cx="9144000" cy="1143000"/>
          </a:xfrm>
        </p:spPr>
        <p:txBody>
          <a:bodyPr rtlCol="0">
            <a:normAutofit fontScale="90000"/>
          </a:bodyPr>
          <a:lstStyle/>
          <a:p>
            <a:pPr eaLnBrk="1" fontAlgn="auto" hangingPunct="1">
              <a:spcAft>
                <a:spcPts val="0"/>
              </a:spcAft>
              <a:defRPr/>
            </a:pPr>
            <a:r>
              <a:rPr lang="en-US" altLang="en-US" sz="2800" b="1" dirty="0" smtClean="0">
                <a:solidFill>
                  <a:srgbClr val="002060"/>
                </a:solidFill>
                <a:latin typeface="Times New Roman" pitchFamily="18" charset="0"/>
                <a:cs typeface="Times New Roman" pitchFamily="18" charset="0"/>
              </a:rPr>
              <a:t>1</a:t>
            </a:r>
            <a:r>
              <a:rPr lang="en-US" altLang="en-US" sz="2800" b="1" baseline="30000" dirty="0" smtClean="0">
                <a:solidFill>
                  <a:srgbClr val="002060"/>
                </a:solidFill>
                <a:latin typeface="Times New Roman" pitchFamily="18" charset="0"/>
                <a:cs typeface="Times New Roman" pitchFamily="18" charset="0"/>
              </a:rPr>
              <a:t>st</a:t>
            </a:r>
            <a:r>
              <a:rPr lang="en-US" altLang="en-US" sz="2800" b="1" dirty="0" smtClean="0">
                <a:solidFill>
                  <a:srgbClr val="002060"/>
                </a:solidFill>
                <a:latin typeface="Times New Roman" pitchFamily="18" charset="0"/>
                <a:cs typeface="Times New Roman" pitchFamily="18" charset="0"/>
              </a:rPr>
              <a:t> Research Presentation on Plasma Focus Experiments &amp; New Applications with MNA &amp; UTM 20</a:t>
            </a:r>
            <a:r>
              <a:rPr lang="en-US" altLang="en-US" sz="2800" b="1" baseline="30000" dirty="0" smtClean="0">
                <a:solidFill>
                  <a:srgbClr val="002060"/>
                </a:solidFill>
                <a:latin typeface="Times New Roman" pitchFamily="18" charset="0"/>
                <a:cs typeface="Times New Roman" pitchFamily="18" charset="0"/>
              </a:rPr>
              <a:t>th</a:t>
            </a:r>
            <a:r>
              <a:rPr lang="en-US" altLang="en-US" sz="2800" b="1" dirty="0" smtClean="0">
                <a:solidFill>
                  <a:srgbClr val="002060"/>
                </a:solidFill>
                <a:latin typeface="Times New Roman" pitchFamily="18" charset="0"/>
                <a:cs typeface="Times New Roman" pitchFamily="18" charset="0"/>
              </a:rPr>
              <a:t> November 2014</a:t>
            </a:r>
            <a:r>
              <a:rPr lang="en-US" altLang="en-US" sz="2800" dirty="0" smtClean="0">
                <a:solidFill>
                  <a:srgbClr val="002060"/>
                </a:solidFill>
                <a:latin typeface="Times New Roman" pitchFamily="18" charset="0"/>
                <a:cs typeface="Times New Roman" pitchFamily="18" charset="0"/>
              </a:rPr>
              <a:t/>
            </a:r>
            <a:br>
              <a:rPr lang="en-US" altLang="en-US" sz="2800" dirty="0" smtClean="0">
                <a:solidFill>
                  <a:srgbClr val="002060"/>
                </a:solidFill>
                <a:latin typeface="Times New Roman" pitchFamily="18" charset="0"/>
                <a:cs typeface="Times New Roman" pitchFamily="18" charset="0"/>
              </a:rPr>
            </a:br>
            <a:endParaRPr lang="en-US" altLang="en-US" sz="2800" dirty="0" smtClean="0">
              <a:solidFill>
                <a:srgbClr val="002060"/>
              </a:solidFill>
              <a:latin typeface="Times New Roman" pitchFamily="18" charset="0"/>
              <a:cs typeface="Times New Roman" pitchFamily="18" charset="0"/>
            </a:endParaRPr>
          </a:p>
        </p:txBody>
      </p:sp>
      <p:pic>
        <p:nvPicPr>
          <p:cNvPr id="176131" name="Content Placeholder 4" descr="C:\Users\intanm.abdullah\Desktop\CPR\CPR Presentation Photos 201114\141661243505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848225" y="2471738"/>
            <a:ext cx="4319588" cy="3694112"/>
          </a:xfrm>
        </p:spPr>
      </p:pic>
      <p:pic>
        <p:nvPicPr>
          <p:cNvPr id="176132" name="Picture 3" descr="C:\Users\intanm.abdullah\Desktop\CPR\CPR Presentation Photos 201114\14164655263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1196975"/>
            <a:ext cx="5011737"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672541F-C5F0-49CD-AB8D-A2804EBEB2A9}" type="slidenum">
              <a:rPr lang="es-ES">
                <a:solidFill>
                  <a:prstClr val="black">
                    <a:tint val="75000"/>
                  </a:prstClr>
                </a:solidFill>
              </a:rPr>
              <a:pPr>
                <a:defRPr/>
              </a:pPr>
              <a:t>37</a:t>
            </a:fld>
            <a:endParaRPr lang="es-ES" dirty="0">
              <a:solidFill>
                <a:prstClr val="black">
                  <a:tint val="75000"/>
                </a:prstClr>
              </a:solidFill>
            </a:endParaRPr>
          </a:p>
        </p:txBody>
      </p:sp>
      <p:pic>
        <p:nvPicPr>
          <p:cNvPr id="176136" name="Picture 8"/>
          <p:cNvPicPr>
            <a:picLocks noChangeAspect="1" noChangeArrowheads="1"/>
          </p:cNvPicPr>
          <p:nvPr/>
        </p:nvPicPr>
        <p:blipFill>
          <a:blip r:embed="rId4">
            <a:extLst>
              <a:ext uri="{28A0092B-C50C-407E-A947-70E740481C1C}">
                <a14:useLocalDpi xmlns:a14="http://schemas.microsoft.com/office/drawing/2010/main" val="0"/>
              </a:ext>
            </a:extLst>
          </a:blip>
          <a:srcRect l="793" t="4242" r="-793" b="27666"/>
          <a:stretch>
            <a:fillRect/>
          </a:stretch>
        </p:blipFill>
        <p:spPr bwMode="auto">
          <a:xfrm>
            <a:off x="2116138" y="4652963"/>
            <a:ext cx="2960687"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7" name="Picture 9" descr="C:\Users\saw_sorheoh\AppData\Local\Microsoft\Windows\Temporary Internet Files\Content.Outlook\DS2CV9K3\14164655223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288" y="1196975"/>
            <a:ext cx="1382712"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196975"/>
            <a:ext cx="14112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181100"/>
            <a:ext cx="13938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229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K</a:t>
            </a:r>
            <a:r>
              <a:rPr lang="en-US" dirty="0" smtClean="0">
                <a:latin typeface="Times New Roman" panose="02020603050405020304" pitchFamily="18" charset="0"/>
                <a:cs typeface="Times New Roman" panose="02020603050405020304" pitchFamily="18" charset="0"/>
              </a:rPr>
              <a:t>ey projects and collaboration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1447800"/>
            <a:ext cx="8229600" cy="4525963"/>
          </a:xfrm>
        </p:spPr>
        <p:txBody>
          <a:bodyPr/>
          <a:lstStyle/>
          <a:p>
            <a:r>
              <a:rPr lang="en-US" sz="2800" dirty="0" smtClean="0">
                <a:latin typeface="Times New Roman" panose="02020603050405020304" pitchFamily="18" charset="0"/>
                <a:cs typeface="Times New Roman" panose="02020603050405020304" pitchFamily="18" charset="0"/>
              </a:rPr>
              <a:t>IAEA CRP - Investigation of Fusion-Relevant Pulses from Plasma Focus Devices-Scaling and Properties - 15 countries</a:t>
            </a:r>
          </a:p>
          <a:p>
            <a:r>
              <a:rPr lang="en-US" sz="2800" dirty="0" smtClean="0">
                <a:latin typeface="Times New Roman" panose="02020603050405020304" pitchFamily="18" charset="0"/>
                <a:cs typeface="Times New Roman" panose="02020603050405020304" pitchFamily="18" charset="0"/>
              </a:rPr>
              <a:t>MOE-FRGS - Development and construction of a Dual Mode 160 kJ Plasma Focus for Advanced Materials - NTU</a:t>
            </a:r>
          </a:p>
          <a:p>
            <a:r>
              <a:rPr lang="en-US" sz="2800" dirty="0" smtClean="0">
                <a:latin typeface="Times New Roman" panose="02020603050405020304" pitchFamily="18" charset="0"/>
                <a:cs typeface="Times New Roman" panose="02020603050405020304" pitchFamily="18" charset="0"/>
              </a:rPr>
              <a:t>INTI IU MG -</a:t>
            </a:r>
            <a:r>
              <a:rPr lang="en-US" sz="2800" dirty="0" err="1" smtClean="0">
                <a:latin typeface="Times New Roman" panose="02020603050405020304" pitchFamily="18" charset="0"/>
                <a:cs typeface="Times New Roman" panose="02020603050405020304" pitchFamily="18" charset="0"/>
              </a:rPr>
              <a:t>Optimisation</a:t>
            </a:r>
            <a:r>
              <a:rPr lang="en-US" sz="2800" dirty="0" smtClean="0">
                <a:latin typeface="Times New Roman" panose="02020603050405020304" pitchFamily="18" charset="0"/>
                <a:cs typeface="Times New Roman" panose="02020603050405020304" pitchFamily="18" charset="0"/>
              </a:rPr>
              <a:t> of radiations yields from Plasma focus using Lee Model Code </a:t>
            </a:r>
            <a:r>
              <a:rPr lang="en-US" sz="2800" dirty="0" smtClean="0">
                <a:latin typeface="Times New Roman" panose="02020603050405020304" pitchFamily="18" charset="0"/>
                <a:cs typeface="Times New Roman" panose="02020603050405020304" pitchFamily="18" charset="0"/>
              </a:rPr>
              <a:t>–NTU, UTM, SAEC, KU </a:t>
            </a:r>
            <a:r>
              <a:rPr lang="en-US" sz="2800" dirty="0" err="1" smtClean="0">
                <a:latin typeface="Times New Roman" panose="02020603050405020304" pitchFamily="18" charset="0"/>
                <a:cs typeface="Times New Roman" panose="02020603050405020304" pitchFamily="18" charset="0"/>
              </a:rPr>
              <a:t>etc</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4) Radiative Collapse – SAEC, Bochum U, Czech TU, ICDMP, UTM</a:t>
            </a:r>
          </a:p>
          <a:p>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38</a:t>
            </a:fld>
            <a:endParaRPr lang="es-ES" dirty="0">
              <a:solidFill>
                <a:prstClr val="black">
                  <a:tint val="75000"/>
                </a:prstClr>
              </a:solidFill>
            </a:endParaRPr>
          </a:p>
        </p:txBody>
      </p:sp>
    </p:spTree>
    <p:extLst>
      <p:ext uri="{BB962C8B-B14F-4D97-AF65-F5344CB8AC3E}">
        <p14:creationId xmlns:p14="http://schemas.microsoft.com/office/powerpoint/2010/main" val="3778211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anose="02020603050405020304" pitchFamily="18" charset="0"/>
                <a:cs typeface="Times New Roman" panose="02020603050405020304" pitchFamily="18" charset="0"/>
              </a:rPr>
              <a:t>IAEA CRP - Investigation of Fusion-Relevant Pulses from Plasma Focus Devices-Scaling and Properties - 15 countries</a:t>
            </a:r>
            <a:br>
              <a:rPr lang="en-US" sz="2400" dirty="0" smtClean="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39</a:t>
            </a:fld>
            <a:endParaRPr lang="es-ES" dirty="0">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1"/>
            <a:ext cx="3505200" cy="225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143376" y="1524000"/>
            <a:ext cx="347662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275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0" y="188913"/>
            <a:ext cx="9144000" cy="1143000"/>
          </a:xfrm>
        </p:spPr>
        <p:txBody>
          <a:bodyPr/>
          <a:lstStyle/>
          <a:p>
            <a:pPr eaLnBrk="1" hangingPunct="1"/>
            <a:r>
              <a:rPr lang="en-US" altLang="en-US" sz="3200" b="1" smtClean="0">
                <a:solidFill>
                  <a:srgbClr val="002060"/>
                </a:solidFill>
                <a:latin typeface="Times New Roman" pitchFamily="18" charset="0"/>
                <a:cs typeface="Times New Roman" pitchFamily="18" charset="0"/>
              </a:rPr>
              <a:t>Launching of the Universal Plasma Focus Laboratory</a:t>
            </a:r>
            <a:endParaRPr lang="en-US" altLang="en-US" smtClean="0">
              <a:solidFill>
                <a:srgbClr val="002060"/>
              </a:solidFill>
            </a:endParaRPr>
          </a:p>
        </p:txBody>
      </p:sp>
      <p:pic>
        <p:nvPicPr>
          <p:cNvPr id="149507" name="Picture 9"/>
          <p:cNvPicPr>
            <a:picLocks noChangeAspect="1" noChangeArrowheads="1"/>
          </p:cNvPicPr>
          <p:nvPr/>
        </p:nvPicPr>
        <p:blipFill>
          <a:blip r:embed="rId2">
            <a:extLst>
              <a:ext uri="{28A0092B-C50C-407E-A947-70E740481C1C}">
                <a14:useLocalDpi xmlns:a14="http://schemas.microsoft.com/office/drawing/2010/main" val="0"/>
              </a:ext>
            </a:extLst>
          </a:blip>
          <a:srcRect t="26910"/>
          <a:stretch>
            <a:fillRect/>
          </a:stretch>
        </p:blipFill>
        <p:spPr bwMode="auto">
          <a:xfrm>
            <a:off x="1042988" y="1341438"/>
            <a:ext cx="72818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2FF84B0-8F75-4686-94D6-8A477C18E4D3}" type="slidenum">
              <a:rPr lang="es-ES">
                <a:solidFill>
                  <a:prstClr val="black">
                    <a:tint val="75000"/>
                  </a:prstClr>
                </a:solidFill>
              </a:rPr>
              <a:pPr>
                <a:defRPr/>
              </a:pPr>
              <a:t>4</a:t>
            </a:fld>
            <a:endParaRPr lang="es-ES" dirty="0">
              <a:solidFill>
                <a:prstClr val="black">
                  <a:tint val="75000"/>
                </a:prstClr>
              </a:solidFill>
            </a:endParaRPr>
          </a:p>
        </p:txBody>
      </p:sp>
    </p:spTree>
    <p:extLst>
      <p:ext uri="{BB962C8B-B14F-4D97-AF65-F5344CB8AC3E}">
        <p14:creationId xmlns:p14="http://schemas.microsoft.com/office/powerpoint/2010/main" val="1330951733"/>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
            <a:ext cx="66103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38400"/>
            <a:ext cx="656272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40</a:t>
            </a:fld>
            <a:endParaRPr lang="es-ES" dirty="0">
              <a:solidFill>
                <a:prstClr val="black">
                  <a:tint val="75000"/>
                </a:prstClr>
              </a:solidFill>
            </a:endParaRPr>
          </a:p>
        </p:txBody>
      </p:sp>
    </p:spTree>
    <p:extLst>
      <p:ext uri="{BB962C8B-B14F-4D97-AF65-F5344CB8AC3E}">
        <p14:creationId xmlns:p14="http://schemas.microsoft.com/office/powerpoint/2010/main" val="10703905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52400"/>
            <a:ext cx="653415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966913"/>
            <a:ext cx="65627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41</a:t>
            </a:fld>
            <a:endParaRPr lang="es-ES" dirty="0">
              <a:solidFill>
                <a:prstClr val="black">
                  <a:tint val="75000"/>
                </a:prstClr>
              </a:solidFill>
            </a:endParaRPr>
          </a:p>
        </p:txBody>
      </p:sp>
    </p:spTree>
    <p:extLst>
      <p:ext uri="{BB962C8B-B14F-4D97-AF65-F5344CB8AC3E}">
        <p14:creationId xmlns:p14="http://schemas.microsoft.com/office/powerpoint/2010/main" val="1433545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Times New Roman" panose="02020603050405020304" pitchFamily="18" charset="0"/>
                <a:cs typeface="Times New Roman" panose="02020603050405020304" pitchFamily="18" charset="0"/>
              </a:rPr>
              <a:t>Newly formed collaboration on Radiative Collapse</a:t>
            </a:r>
            <a:r>
              <a:rPr lang="en-US" sz="2400" dirty="0" smtClean="0">
                <a:latin typeface="Times New Roman" panose="02020603050405020304" pitchFamily="18" charset="0"/>
                <a:cs typeface="Times New Roman" panose="02020603050405020304" pitchFamily="18" charset="0"/>
              </a:rPr>
              <a:t>- Malaysia, Australia, Singapore, Syria , Germany, Czech Republic, Poland: Paper accepted to be published in IEEE TPS 2016</a:t>
            </a:r>
            <a:endParaRPr lang="en-MY" sz="24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42</a:t>
            </a:fld>
            <a:endParaRPr lang="es-ES" dirty="0">
              <a:solidFill>
                <a:prstClr val="black">
                  <a:tint val="75000"/>
                </a:prst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43331"/>
            <a:ext cx="8229600" cy="423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967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Radiative Collapse in Plasma Focus</a:t>
            </a:r>
            <a:endParaRPr lang="en-MY"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43</a:t>
            </a:fld>
            <a:endParaRPr lang="es-ES" dirty="0">
              <a:solidFill>
                <a:prstClr val="black">
                  <a:tint val="75000"/>
                </a:prst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681" y="2148442"/>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686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44</a:t>
            </a:fld>
            <a:endParaRPr lang="es-ES" dirty="0">
              <a:solidFill>
                <a:prstClr val="black">
                  <a:tint val="75000"/>
                </a:prstClr>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681" y="2148442"/>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9696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Observed Radiative </a:t>
            </a:r>
            <a:r>
              <a:rPr lang="en-US" sz="4000" dirty="0" smtClean="0"/>
              <a:t>collapse in INTI PF</a:t>
            </a:r>
            <a:endParaRPr lang="en-MY" sz="4000"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45</a:t>
            </a:fld>
            <a:endParaRPr lang="es-ES" dirty="0">
              <a:solidFill>
                <a:prstClr val="black">
                  <a:tint val="75000"/>
                </a:prst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416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Radiative collapse in INTI PF</a:t>
            </a:r>
            <a:endParaRPr lang="en-MY"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447800"/>
            <a:ext cx="8610600" cy="4953000"/>
          </a:xfrm>
        </p:spPr>
        <p:txBody>
          <a:bodyPr/>
          <a:lstStyle/>
          <a:p>
            <a:r>
              <a:rPr lang="en-US" b="1" dirty="0">
                <a:latin typeface="Times New Roman" panose="02020603050405020304" pitchFamily="18" charset="0"/>
                <a:cs typeface="Times New Roman" panose="02020603050405020304" pitchFamily="18" charset="0"/>
              </a:rPr>
              <a:t>This intense compression, reaches 3.7 × 10</a:t>
            </a:r>
            <a:r>
              <a:rPr lang="en-US" b="1" baseline="30000" dirty="0">
                <a:latin typeface="Times New Roman" panose="02020603050405020304" pitchFamily="18" charset="0"/>
                <a:cs typeface="Times New Roman" panose="02020603050405020304" pitchFamily="18" charset="0"/>
              </a:rPr>
              <a:t>26 </a:t>
            </a:r>
            <a:r>
              <a:rPr lang="en-US" b="1" dirty="0">
                <a:latin typeface="Times New Roman" panose="02020603050405020304" pitchFamily="18" charset="0"/>
                <a:cs typeface="Times New Roman" panose="02020603050405020304" pitchFamily="18" charset="0"/>
              </a:rPr>
              <a:t>ions m</a:t>
            </a:r>
            <a:r>
              <a:rPr lang="en-US" b="1" baseline="30000" dirty="0">
                <a:latin typeface="Times New Roman" panose="02020603050405020304" pitchFamily="18" charset="0"/>
                <a:cs typeface="Times New Roman" panose="02020603050405020304" pitchFamily="18" charset="0"/>
              </a:rPr>
              <a:t>-3</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15 </a:t>
            </a:r>
            <a:r>
              <a:rPr lang="en-US" b="1" dirty="0">
                <a:latin typeface="Times New Roman" panose="02020603050405020304" pitchFamily="18" charset="0"/>
                <a:cs typeface="Times New Roman" panose="02020603050405020304" pitchFamily="18" charset="0"/>
              </a:rPr>
              <a:t>times atmospheric density </a:t>
            </a:r>
            <a:r>
              <a:rPr lang="en-US" b="1" dirty="0" smtClean="0">
                <a:latin typeface="Times New Roman" panose="02020603050405020304" pitchFamily="18" charset="0"/>
                <a:cs typeface="Times New Roman" panose="02020603050405020304" pitchFamily="18" charset="0"/>
              </a:rPr>
              <a:t>(ambient: &lt; 1/1000 atmosphere)</a:t>
            </a:r>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30 </a:t>
            </a:r>
            <a:r>
              <a:rPr lang="en-US" b="1" dirty="0">
                <a:latin typeface="Times New Roman" panose="02020603050405020304" pitchFamily="18" charset="0"/>
                <a:cs typeface="Times New Roman" panose="02020603050405020304" pitchFamily="18" charset="0"/>
              </a:rPr>
              <a:t>J are radiated away in </a:t>
            </a:r>
            <a:r>
              <a:rPr lang="en-US" b="1" dirty="0" smtClean="0">
                <a:latin typeface="Times New Roman" panose="02020603050405020304" pitchFamily="18" charset="0"/>
                <a:cs typeface="Times New Roman" panose="02020603050405020304" pitchFamily="18" charset="0"/>
              </a:rPr>
              <a:t>ps.</a:t>
            </a:r>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Peak </a:t>
            </a:r>
            <a:r>
              <a:rPr lang="en-US" b="1" dirty="0">
                <a:latin typeface="Times New Roman" panose="02020603050405020304" pitchFamily="18" charset="0"/>
                <a:cs typeface="Times New Roman" panose="02020603050405020304" pitchFamily="18" charset="0"/>
              </a:rPr>
              <a:t>radiation power:- </a:t>
            </a:r>
            <a:r>
              <a:rPr lang="en-US" b="1" dirty="0" smtClean="0">
                <a:latin typeface="Times New Roman" panose="02020603050405020304" pitchFamily="18" charset="0"/>
                <a:cs typeface="Times New Roman" panose="02020603050405020304" pitchFamily="18" charset="0"/>
              </a:rPr>
              <a:t>4 </a:t>
            </a:r>
            <a:r>
              <a:rPr lang="en-US" b="1" dirty="0">
                <a:latin typeface="Times New Roman" panose="02020603050405020304" pitchFamily="18" charset="0"/>
                <a:cs typeface="Times New Roman" panose="02020603050405020304" pitchFamily="18" charset="0"/>
              </a:rPr>
              <a:t>× 10</a:t>
            </a:r>
            <a:r>
              <a:rPr lang="en-US" b="1" baseline="30000" dirty="0">
                <a:latin typeface="Times New Roman" panose="02020603050405020304" pitchFamily="18" charset="0"/>
                <a:cs typeface="Times New Roman" panose="02020603050405020304" pitchFamily="18" charset="0"/>
              </a:rPr>
              <a:t>12</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W (</a:t>
            </a:r>
            <a:r>
              <a:rPr lang="en-US" b="1" dirty="0" smtClean="0">
                <a:latin typeface="Times New Roman" panose="02020603050405020304" pitchFamily="18" charset="0"/>
                <a:cs typeface="Times New Roman" panose="02020603050405020304" pitchFamily="18" charset="0"/>
              </a:rPr>
              <a:t>4 TW). </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energy density </a:t>
            </a:r>
            <a:r>
              <a:rPr lang="en-US" b="1" dirty="0" smtClean="0">
                <a:latin typeface="Times New Roman" panose="02020603050405020304" pitchFamily="18" charset="0"/>
                <a:cs typeface="Times New Roman" panose="02020603050405020304" pitchFamily="18" charset="0"/>
              </a:rPr>
              <a:t>reaches 4 </a:t>
            </a:r>
            <a:r>
              <a:rPr lang="en-US" b="1" dirty="0">
                <a:latin typeface="Times New Roman" panose="02020603050405020304" pitchFamily="18" charset="0"/>
                <a:cs typeface="Times New Roman" panose="02020603050405020304" pitchFamily="18" charset="0"/>
              </a:rPr>
              <a:t>× 10</a:t>
            </a:r>
            <a:r>
              <a:rPr lang="en-US" b="1" baseline="30000" dirty="0">
                <a:latin typeface="Times New Roman" panose="02020603050405020304" pitchFamily="18" charset="0"/>
                <a:cs typeface="Times New Roman" panose="02020603050405020304" pitchFamily="18" charset="0"/>
              </a:rPr>
              <a:t>13</a:t>
            </a:r>
            <a:r>
              <a:rPr lang="en-US" b="1" dirty="0">
                <a:latin typeface="Times New Roman" panose="02020603050405020304" pitchFamily="18" charset="0"/>
                <a:cs typeface="Times New Roman" panose="02020603050405020304" pitchFamily="18" charset="0"/>
              </a:rPr>
              <a:t> J </a:t>
            </a:r>
            <a:r>
              <a:rPr lang="en-US" b="1" dirty="0" smtClean="0">
                <a:latin typeface="Times New Roman" panose="02020603050405020304" pitchFamily="18" charset="0"/>
                <a:cs typeface="Times New Roman" panose="02020603050405020304" pitchFamily="18" charset="0"/>
              </a:rPr>
              <a:t>m</a:t>
            </a:r>
            <a:r>
              <a:rPr lang="en-US" b="1" baseline="30000" dirty="0" smtClean="0">
                <a:latin typeface="Times New Roman" panose="02020603050405020304" pitchFamily="18" charset="0"/>
                <a:cs typeface="Times New Roman" panose="02020603050405020304" pitchFamily="18" charset="0"/>
              </a:rPr>
              <a:t>-3 </a:t>
            </a:r>
            <a:r>
              <a:rPr lang="en-US" b="1" dirty="0" smtClean="0">
                <a:latin typeface="Times New Roman" panose="02020603050405020304" pitchFamily="18" charset="0"/>
                <a:cs typeface="Times New Roman" panose="02020603050405020304" pitchFamily="18" charset="0"/>
              </a:rPr>
              <a:t>(40 </a:t>
            </a:r>
            <a:r>
              <a:rPr lang="en-US" b="1" dirty="0">
                <a:latin typeface="Times New Roman" panose="02020603050405020304" pitchFamily="18" charset="0"/>
                <a:cs typeface="Times New Roman" panose="02020603050405020304" pitchFamily="18" charset="0"/>
              </a:rPr>
              <a:t>kJ </a:t>
            </a:r>
            <a:r>
              <a:rPr lang="en-US" b="1" dirty="0" smtClean="0">
                <a:latin typeface="Times New Roman" panose="02020603050405020304" pitchFamily="18" charset="0"/>
                <a:cs typeface="Times New Roman" panose="02020603050405020304" pitchFamily="18" charset="0"/>
              </a:rPr>
              <a:t>mm</a:t>
            </a:r>
            <a:r>
              <a:rPr lang="en-US" b="1" baseline="30000" dirty="0" smtClean="0">
                <a:latin typeface="Times New Roman" panose="02020603050405020304" pitchFamily="18" charset="0"/>
                <a:cs typeface="Times New Roman" panose="02020603050405020304" pitchFamily="18" charset="0"/>
              </a:rPr>
              <a:t>-3</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Even </a:t>
            </a:r>
            <a:r>
              <a:rPr lang="en-US" b="1" dirty="0">
                <a:latin typeface="Times New Roman" panose="02020603050405020304" pitchFamily="18" charset="0"/>
                <a:cs typeface="Times New Roman" panose="02020603050405020304" pitchFamily="18" charset="0"/>
              </a:rPr>
              <a:t>in this small </a:t>
            </a:r>
            <a:r>
              <a:rPr lang="en-US" b="1" dirty="0" smtClean="0">
                <a:latin typeface="Times New Roman" panose="02020603050405020304" pitchFamily="18" charset="0"/>
                <a:cs typeface="Times New Roman" panose="02020603050405020304" pitchFamily="18" charset="0"/>
              </a:rPr>
              <a:t>PF </a:t>
            </a:r>
            <a:r>
              <a:rPr lang="en-US" b="1" dirty="0">
                <a:latin typeface="Times New Roman" panose="02020603050405020304" pitchFamily="18" charset="0"/>
                <a:cs typeface="Times New Roman" panose="02020603050405020304" pitchFamily="18" charset="0"/>
              </a:rPr>
              <a:t>intense HED is achieved with immense radiation power</a:t>
            </a:r>
            <a:r>
              <a:rPr lang="en-US" b="1" dirty="0" smtClean="0">
                <a:latin typeface="Times New Roman" panose="02020603050405020304" pitchFamily="18" charset="0"/>
                <a:cs typeface="Times New Roman" panose="02020603050405020304" pitchFamily="18" charset="0"/>
              </a:rPr>
              <a:t>.</a:t>
            </a:r>
          </a:p>
          <a:p>
            <a:endParaRPr lang="en-MY"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46</a:t>
            </a:fld>
            <a:endParaRPr lang="es-ES" dirty="0">
              <a:solidFill>
                <a:prstClr val="black">
                  <a:tint val="75000"/>
                </a:prstClr>
              </a:solidFill>
            </a:endParaRPr>
          </a:p>
        </p:txBody>
      </p:sp>
    </p:spTree>
    <p:extLst>
      <p:ext uri="{BB962C8B-B14F-4D97-AF65-F5344CB8AC3E}">
        <p14:creationId xmlns:p14="http://schemas.microsoft.com/office/powerpoint/2010/main" val="1799156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5"/>
            <a:ext cx="8229600" cy="1143000"/>
          </a:xfrm>
        </p:spPr>
        <p:txBody>
          <a:bodyPr>
            <a:normAutofit/>
          </a:bodyPr>
          <a:lstStyle/>
          <a:p>
            <a:r>
              <a:rPr lang="en-US" sz="2800" dirty="0">
                <a:latin typeface="Times New Roman"/>
                <a:ea typeface="Times New Roman"/>
              </a:rPr>
              <a:t>FFM electrodes and main collector Assembly of </a:t>
            </a:r>
            <a:r>
              <a:rPr lang="en-US" sz="2800" dirty="0" err="1">
                <a:latin typeface="Times New Roman"/>
                <a:ea typeface="Times New Roman"/>
              </a:rPr>
              <a:t>DuPF</a:t>
            </a:r>
            <a:r>
              <a:rPr lang="en-US" sz="2800" dirty="0">
                <a:latin typeface="Times New Roman"/>
                <a:ea typeface="Times New Roman"/>
              </a:rPr>
              <a:t> with 170 kg weight</a:t>
            </a:r>
            <a:endParaRPr lang="en-MY" sz="28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217462"/>
            <a:ext cx="7325916" cy="54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232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a:ea typeface="Times New Roman"/>
              </a:rPr>
              <a:t> Design Drawings- SFM </a:t>
            </a:r>
            <a:r>
              <a:rPr lang="en-US" sz="3200" dirty="0">
                <a:latin typeface="Times New Roman"/>
                <a:ea typeface="Times New Roman"/>
              </a:rPr>
              <a:t>electrodes and main collector Assembly of </a:t>
            </a:r>
            <a:r>
              <a:rPr lang="en-US" sz="3200" dirty="0" err="1">
                <a:latin typeface="Times New Roman"/>
                <a:ea typeface="Times New Roman"/>
              </a:rPr>
              <a:t>DuPF</a:t>
            </a:r>
            <a:r>
              <a:rPr lang="en-US" sz="3200" dirty="0">
                <a:latin typeface="Times New Roman"/>
                <a:ea typeface="Times New Roman"/>
              </a:rPr>
              <a:t> with 197 kg weight</a:t>
            </a:r>
            <a:endParaRPr lang="en-MY" sz="32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383592"/>
            <a:ext cx="7620000" cy="516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2541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latin typeface="Times New Roman" panose="02020603050405020304" pitchFamily="18" charset="0"/>
                <a:cs typeface="Times New Roman" panose="02020603050405020304" pitchFamily="18" charset="0"/>
              </a:rPr>
              <a:t>Dual PF – 160 kJ</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635646"/>
            <a:ext cx="6248399" cy="484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49</a:t>
            </a:fld>
            <a:endParaRPr lang="es-ES" dirty="0">
              <a:solidFill>
                <a:prstClr val="black">
                  <a:tint val="75000"/>
                </a:prstClr>
              </a:solidFill>
            </a:endParaRPr>
          </a:p>
        </p:txBody>
      </p:sp>
    </p:spTree>
    <p:extLst>
      <p:ext uri="{BB962C8B-B14F-4D97-AF65-F5344CB8AC3E}">
        <p14:creationId xmlns:p14="http://schemas.microsoft.com/office/powerpoint/2010/main" val="225380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r>
              <a:rPr lang="en-US" altLang="en-US" sz="3600" b="1" smtClean="0">
                <a:solidFill>
                  <a:srgbClr val="002060"/>
                </a:solidFill>
                <a:latin typeface="Times New Roman" pitchFamily="18" charset="0"/>
                <a:cs typeface="Times New Roman" pitchFamily="18" charset="0"/>
              </a:rPr>
              <a:t>INTI PF from NIE-NTU Singapore</a:t>
            </a:r>
          </a:p>
        </p:txBody>
      </p:sp>
      <p:pic>
        <p:nvPicPr>
          <p:cNvPr id="154627" name="Picture 2" descr="E:\Desktop-12-10-10\pictures\Plasma Lab 12_Jan_2009 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8863" y="3644900"/>
            <a:ext cx="3186112" cy="2389188"/>
          </a:xfrm>
          <a:noFill/>
        </p:spPr>
      </p:pic>
      <p:pic>
        <p:nvPicPr>
          <p:cNvPr id="154628" name="Picture 3" descr="E:\Desktop-12-10-10\pictures\Plasma Lab 12_Jan_2009 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1341438"/>
            <a:ext cx="170497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4" descr="E:\Desktop-12-10-10\pictures\Plasma Lab 12_Jan_2009 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013" y="1331913"/>
            <a:ext cx="17319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5" descr="C:\Users\saw_sorheoh\AppData\Local\Microsoft\Windows\Temporary Internet Files\Content.Outlook\DS2CV9K3\PFF-Test Fire Group -200906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 y="1341438"/>
            <a:ext cx="63373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TextBox 1"/>
          <p:cNvSpPr txBox="1">
            <a:spLocks noChangeArrowheads="1"/>
          </p:cNvSpPr>
          <p:nvPr/>
        </p:nvSpPr>
        <p:spPr bwMode="auto">
          <a:xfrm>
            <a:off x="179388" y="1484313"/>
            <a:ext cx="590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smtClean="0">
                <a:solidFill>
                  <a:srgbClr val="002060"/>
                </a:solidFill>
                <a:latin typeface="Times New Roman" pitchFamily="18" charset="0"/>
                <a:cs typeface="Times New Roman" pitchFamily="18" charset="0"/>
              </a:rPr>
              <a:t>Group Photo taken after successful 1</a:t>
            </a:r>
            <a:r>
              <a:rPr lang="en-US" altLang="en-US" sz="1800" b="1" baseline="30000" smtClean="0">
                <a:solidFill>
                  <a:srgbClr val="002060"/>
                </a:solidFill>
                <a:latin typeface="Times New Roman" pitchFamily="18" charset="0"/>
                <a:cs typeface="Times New Roman" pitchFamily="18" charset="0"/>
              </a:rPr>
              <a:t>st</a:t>
            </a:r>
            <a:r>
              <a:rPr lang="en-US" altLang="en-US" sz="1800" b="1" smtClean="0">
                <a:solidFill>
                  <a:srgbClr val="002060"/>
                </a:solidFill>
                <a:latin typeface="Times New Roman" pitchFamily="18" charset="0"/>
                <a:cs typeface="Times New Roman" pitchFamily="18" charset="0"/>
              </a:rPr>
              <a:t> shot – 23 June 2009</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6714868-91F8-4B3C-AE10-3D59BC1F386A}" type="slidenum">
              <a:rPr lang="es-ES">
                <a:solidFill>
                  <a:prstClr val="black">
                    <a:tint val="75000"/>
                  </a:prstClr>
                </a:solidFill>
              </a:rPr>
              <a:pPr>
                <a:defRPr/>
              </a:pPr>
              <a:t>5</a:t>
            </a:fld>
            <a:endParaRPr lang="es-ES" dirty="0">
              <a:solidFill>
                <a:prstClr val="black">
                  <a:tint val="75000"/>
                </a:prstClr>
              </a:solidFill>
            </a:endParaRPr>
          </a:p>
        </p:txBody>
      </p:sp>
    </p:spTree>
    <p:extLst>
      <p:ext uri="{BB962C8B-B14F-4D97-AF65-F5344CB8AC3E}">
        <p14:creationId xmlns:p14="http://schemas.microsoft.com/office/powerpoint/2010/main" val="31755558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Advanced Materials Unit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High Temperature Superconductors</a:t>
            </a:r>
          </a:p>
          <a:p>
            <a:r>
              <a:rPr lang="en-US" dirty="0" smtClean="0">
                <a:latin typeface="Times New Roman" panose="02020603050405020304" pitchFamily="18" charset="0"/>
                <a:cs typeface="Times New Roman" panose="02020603050405020304" pitchFamily="18" charset="0"/>
              </a:rPr>
              <a:t>Hardening of Materials</a:t>
            </a:r>
          </a:p>
          <a:p>
            <a:r>
              <a:rPr lang="en-US" dirty="0" smtClean="0">
                <a:latin typeface="Times New Roman" panose="02020603050405020304" pitchFamily="18" charset="0"/>
                <a:cs typeface="Times New Roman" panose="02020603050405020304" pitchFamily="18" charset="0"/>
              </a:rPr>
              <a:t>Synthesis of Advanced Materials</a:t>
            </a:r>
          </a:p>
          <a:p>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50</a:t>
            </a:fld>
            <a:endParaRPr lang="es-ES" dirty="0">
              <a:solidFill>
                <a:prstClr val="black">
                  <a:tint val="75000"/>
                </a:prstClr>
              </a:solidFill>
            </a:endParaRPr>
          </a:p>
        </p:txBody>
      </p:sp>
    </p:spTree>
    <p:extLst>
      <p:ext uri="{BB962C8B-B14F-4D97-AF65-F5344CB8AC3E}">
        <p14:creationId xmlns:p14="http://schemas.microsoft.com/office/powerpoint/2010/main" val="2963101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819275" y="1438275"/>
            <a:ext cx="54102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51</a:t>
            </a:fld>
            <a:endParaRPr lang="es-ES" dirty="0">
              <a:solidFill>
                <a:prstClr val="black">
                  <a:tint val="75000"/>
                </a:prstClr>
              </a:solidFill>
            </a:endParaRPr>
          </a:p>
        </p:txBody>
      </p:sp>
    </p:spTree>
    <p:extLst>
      <p:ext uri="{BB962C8B-B14F-4D97-AF65-F5344CB8AC3E}">
        <p14:creationId xmlns:p14="http://schemas.microsoft.com/office/powerpoint/2010/main" val="1438088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DuPF</a:t>
            </a:r>
            <a:r>
              <a:rPr lang="en-US" dirty="0" smtClean="0">
                <a:latin typeface="Times New Roman" panose="02020603050405020304" pitchFamily="18" charset="0"/>
                <a:cs typeface="Times New Roman" panose="02020603050405020304" pitchFamily="18" charset="0"/>
              </a:rPr>
              <a:t> Paper</a:t>
            </a:r>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52</a:t>
            </a:fld>
            <a:endParaRPr lang="es-ES" dirty="0">
              <a:solidFill>
                <a:prstClr val="black">
                  <a:tint val="75000"/>
                </a:prstClr>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187846"/>
            <a:ext cx="5257800" cy="527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7430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Scaling laws papers</a:t>
            </a:r>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53</a:t>
            </a:fld>
            <a:endParaRPr lang="es-ES" dirty="0">
              <a:solidFill>
                <a:prstClr val="black">
                  <a:tint val="75000"/>
                </a:prstClr>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3064"/>
            <a:ext cx="8229600" cy="448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230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Optimisation</a:t>
            </a:r>
            <a:r>
              <a:rPr lang="en-US" dirty="0" smtClean="0">
                <a:latin typeface="Times New Roman" panose="02020603050405020304" pitchFamily="18" charset="0"/>
                <a:cs typeface="Times New Roman" panose="02020603050405020304" pitchFamily="18" charset="0"/>
              </a:rPr>
              <a:t> papers</a:t>
            </a:r>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54</a:t>
            </a:fld>
            <a:endParaRPr lang="es-ES" dirty="0">
              <a:solidFill>
                <a:prstClr val="black">
                  <a:tint val="75000"/>
                </a:prstClr>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3731" y="1600200"/>
            <a:ext cx="631653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4376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Times New Roman" panose="02020603050405020304" pitchFamily="18" charset="0"/>
                <a:cs typeface="Times New Roman" panose="02020603050405020304" pitchFamily="18" charset="0"/>
              </a:rPr>
              <a:t>Radiative Collapse Papers- Warsaw, Prague</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55</a:t>
            </a:fld>
            <a:endParaRPr lang="es-ES" dirty="0">
              <a:solidFill>
                <a:prstClr val="black">
                  <a:tint val="75000"/>
                </a:prst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7" y="1219200"/>
            <a:ext cx="5048250" cy="35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81400"/>
            <a:ext cx="47244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527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latin typeface="Times New Roman" panose="02020603050405020304" pitchFamily="18" charset="0"/>
                <a:cs typeface="Times New Roman" panose="02020603050405020304" pitchFamily="18" charset="0"/>
              </a:rPr>
              <a:t>Way forward</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err="1" smtClean="0">
                <a:latin typeface="Times New Roman" panose="02020603050405020304" pitchFamily="18" charset="0"/>
                <a:cs typeface="Times New Roman" panose="02020603050405020304" pitchFamily="18" charset="0"/>
              </a:rPr>
              <a:t>DuPF</a:t>
            </a:r>
            <a:r>
              <a:rPr lang="en-US" dirty="0" smtClean="0">
                <a:latin typeface="Times New Roman" panose="02020603050405020304" pitchFamily="18" charset="0"/>
                <a:cs typeface="Times New Roman" panose="02020603050405020304" pitchFamily="18" charset="0"/>
              </a:rPr>
              <a:t>: SFM </a:t>
            </a:r>
            <a:r>
              <a:rPr lang="en-US" dirty="0">
                <a:latin typeface="Times New Roman" panose="02020603050405020304" pitchFamily="18" charset="0"/>
                <a:cs typeface="Times New Roman" panose="02020603050405020304" pitchFamily="18" charset="0"/>
              </a:rPr>
              <a:t>research on </a:t>
            </a:r>
            <a:r>
              <a:rPr lang="en-US" dirty="0" smtClean="0">
                <a:latin typeface="Times New Roman" panose="02020603050405020304" pitchFamily="18" charset="0"/>
                <a:cs typeface="Times New Roman" panose="02020603050405020304" pitchFamily="18" charset="0"/>
              </a:rPr>
              <a:t>materials, FIB &amp; FPS</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High </a:t>
            </a:r>
            <a:r>
              <a:rPr lang="en-US" dirty="0">
                <a:latin typeface="Times New Roman" panose="02020603050405020304" pitchFamily="18" charset="0"/>
                <a:cs typeface="Times New Roman" panose="02020603050405020304" pitchFamily="18" charset="0"/>
              </a:rPr>
              <a:t>Energy Density using Radiative Collapse</a:t>
            </a:r>
          </a:p>
          <a:p>
            <a:r>
              <a:rPr lang="en-US" dirty="0" smtClean="0">
                <a:latin typeface="Times New Roman" panose="02020603050405020304" pitchFamily="18" charset="0"/>
                <a:cs typeface="Times New Roman" panose="02020603050405020304" pitchFamily="18" charset="0"/>
              </a:rPr>
              <a:t>High </a:t>
            </a:r>
            <a:r>
              <a:rPr lang="en-US" dirty="0">
                <a:latin typeface="Times New Roman" panose="02020603050405020304" pitchFamily="18" charset="0"/>
                <a:cs typeface="Times New Roman" panose="02020603050405020304" pitchFamily="18" charset="0"/>
              </a:rPr>
              <a:t>Temperature Superconductor &amp; Other Advanced </a:t>
            </a:r>
            <a:r>
              <a:rPr lang="en-US" dirty="0" smtClean="0">
                <a:latin typeface="Times New Roman" panose="02020603050405020304" pitchFamily="18" charset="0"/>
                <a:cs typeface="Times New Roman" panose="02020603050405020304" pitchFamily="18" charset="0"/>
              </a:rPr>
              <a:t>Materials</a:t>
            </a:r>
          </a:p>
          <a:p>
            <a:r>
              <a:rPr lang="en-US" dirty="0" smtClean="0">
                <a:latin typeface="Times New Roman" panose="02020603050405020304" pitchFamily="18" charset="0"/>
                <a:cs typeface="Times New Roman" panose="02020603050405020304" pitchFamily="18" charset="0"/>
              </a:rPr>
              <a:t>Advanced </a:t>
            </a:r>
            <a:r>
              <a:rPr lang="en-US" dirty="0">
                <a:latin typeface="Times New Roman" panose="02020603050405020304" pitchFamily="18" charset="0"/>
                <a:cs typeface="Times New Roman" panose="02020603050405020304" pitchFamily="18" charset="0"/>
              </a:rPr>
              <a:t>materials research in PF HED environment </a:t>
            </a:r>
            <a:r>
              <a:rPr lang="en-US" dirty="0" smtClean="0">
                <a:latin typeface="Times New Roman" panose="02020603050405020304" pitchFamily="18" charset="0"/>
                <a:cs typeface="Times New Roman" panose="02020603050405020304" pitchFamily="18" charset="0"/>
              </a:rPr>
              <a:t>linked to </a:t>
            </a:r>
            <a:r>
              <a:rPr lang="en-US" dirty="0">
                <a:latin typeface="Times New Roman" panose="02020603050405020304" pitchFamily="18" charset="0"/>
                <a:cs typeface="Times New Roman" panose="02020603050405020304" pitchFamily="18" charset="0"/>
              </a:rPr>
              <a:t>our advanced materials laboratory</a:t>
            </a:r>
          </a:p>
          <a:p>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56</a:t>
            </a:fld>
            <a:endParaRPr lang="es-ES" dirty="0">
              <a:solidFill>
                <a:prstClr val="black">
                  <a:tint val="75000"/>
                </a:prstClr>
              </a:solidFill>
            </a:endParaRPr>
          </a:p>
        </p:txBody>
      </p:sp>
    </p:spTree>
    <p:extLst>
      <p:ext uri="{BB962C8B-B14F-4D97-AF65-F5344CB8AC3E}">
        <p14:creationId xmlns:p14="http://schemas.microsoft.com/office/powerpoint/2010/main" val="9883593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err="1" smtClean="0">
                <a:latin typeface="Times New Roman" panose="02020603050405020304" pitchFamily="18" charset="0"/>
                <a:cs typeface="Times New Roman" panose="02020603050405020304" pitchFamily="18" charset="0"/>
              </a:rPr>
              <a:t>DuPF</a:t>
            </a:r>
            <a:r>
              <a:rPr lang="en-US" dirty="0" smtClean="0">
                <a:latin typeface="Times New Roman" panose="02020603050405020304" pitchFamily="18" charset="0"/>
                <a:cs typeface="Times New Roman" panose="02020603050405020304" pitchFamily="18" charset="0"/>
              </a:rPr>
              <a:t> with SFM Configuration</a:t>
            </a:r>
            <a:endParaRPr lang="en-MY" dirty="0">
              <a:latin typeface="Times New Roman" panose="02020603050405020304" pitchFamily="18" charset="0"/>
              <a:cs typeface="Times New Roman" panose="02020603050405020304" pitchFamily="18" charset="0"/>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182463" cy="531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57</a:t>
            </a:fld>
            <a:endParaRPr lang="es-ES" dirty="0">
              <a:solidFill>
                <a:prstClr val="black">
                  <a:tint val="75000"/>
                </a:prstClr>
              </a:solidFill>
            </a:endParaRPr>
          </a:p>
        </p:txBody>
      </p:sp>
    </p:spTree>
    <p:extLst>
      <p:ext uri="{BB962C8B-B14F-4D97-AF65-F5344CB8AC3E}">
        <p14:creationId xmlns:p14="http://schemas.microsoft.com/office/powerpoint/2010/main" val="502691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itle 1"/>
          <p:cNvSpPr>
            <a:spLocks noGrp="1"/>
          </p:cNvSpPr>
          <p:nvPr>
            <p:ph type="title"/>
          </p:nvPr>
        </p:nvSpPr>
        <p:spPr>
          <a:xfrm>
            <a:off x="1141413" y="381000"/>
            <a:ext cx="6861175" cy="609600"/>
          </a:xfrm>
        </p:spPr>
        <p:txBody>
          <a:bodyPr/>
          <a:lstStyle/>
          <a:p>
            <a:pPr algn="ctr" eaLnBrk="1" hangingPunct="1"/>
            <a:r>
              <a:rPr lang="en-US" altLang="en-US" sz="3200" smtClean="0">
                <a:ln>
                  <a:noFill/>
                </a:ln>
                <a:solidFill>
                  <a:srgbClr val="FF0000"/>
                </a:solidFill>
                <a:latin typeface="Times New Roman" pitchFamily="18" charset="0"/>
                <a:cs typeface="Times New Roman" pitchFamily="18" charset="0"/>
              </a:rPr>
              <a:t>160kJ DuPF, 2D View</a:t>
            </a:r>
            <a:endParaRPr lang="en-US" altLang="en-US" sz="3200" smtClean="0">
              <a:ln>
                <a:noFill/>
              </a:ln>
              <a:solidFill>
                <a:srgbClr val="FF0000"/>
              </a:solidFill>
            </a:endParaRPr>
          </a:p>
        </p:txBody>
      </p:sp>
      <p:sp>
        <p:nvSpPr>
          <p:cNvPr id="130050" name="Content Placeholder 2"/>
          <p:cNvSpPr>
            <a:spLocks noGrp="1"/>
          </p:cNvSpPr>
          <p:nvPr>
            <p:ph idx="1"/>
          </p:nvPr>
        </p:nvSpPr>
        <p:spPr/>
        <p:txBody>
          <a:bodyPr/>
          <a:lstStyle/>
          <a:p>
            <a:pPr eaLnBrk="1" hangingPunct="1"/>
            <a:endParaRPr lang="en-US" altLang="en-US" smtClean="0"/>
          </a:p>
        </p:txBody>
      </p:sp>
      <p:sp>
        <p:nvSpPr>
          <p:cNvPr id="130053"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100" smtClean="0">
                <a:solidFill>
                  <a:srgbClr val="FFFFFF"/>
                </a:solidFill>
                <a:latin typeface="Times New Roman" pitchFamily="18" charset="0"/>
                <a:cs typeface="Times New Roman" pitchFamily="18" charset="0"/>
              </a:rPr>
              <a:t>11/3/2015</a:t>
            </a:r>
            <a:endParaRPr lang="en-US" altLang="en-US" sz="1000" smtClean="0">
              <a:solidFill>
                <a:srgbClr val="FFFFFF"/>
              </a:solidFill>
              <a:latin typeface="Times New Roman" pitchFamily="18" charset="0"/>
              <a:cs typeface="Times New Roman" pitchFamily="18" charset="0"/>
            </a:endParaRPr>
          </a:p>
        </p:txBody>
      </p:sp>
      <p:sp>
        <p:nvSpPr>
          <p:cNvPr id="130054"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r>
              <a:rPr lang="en-US" altLang="en-US" sz="1000" smtClean="0">
                <a:solidFill>
                  <a:srgbClr val="FFFFFF"/>
                </a:solidFill>
                <a:latin typeface="Arial" pitchFamily="34" charset="0"/>
              </a:rPr>
              <a:t>Conference of Plasma Focus </a:t>
            </a:r>
            <a:endParaRPr lang="en-US" altLang="en-US" sz="1000" smtClean="0">
              <a:solidFill>
                <a:srgbClr val="FFFFFF"/>
              </a:solidFill>
              <a:latin typeface="Times New Roman" pitchFamily="18" charset="0"/>
              <a:cs typeface="Times New Roman" pitchFamily="18" charset="0"/>
            </a:endParaRPr>
          </a:p>
        </p:txBody>
      </p:sp>
      <p:sp>
        <p:nvSpPr>
          <p:cNvPr id="1300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800"/>
              </a:spcBef>
              <a:buClr>
                <a:schemeClr val="accent1"/>
              </a:buClr>
              <a:buSzPct val="100000"/>
              <a:buFont typeface="Arial" pitchFamily="34" charset="0"/>
              <a:buChar char="•"/>
              <a:defRPr sz="2400">
                <a:solidFill>
                  <a:schemeClr val="tx1"/>
                </a:solidFill>
                <a:latin typeface="Century Gothic" pitchFamily="34" charset="0"/>
              </a:defRPr>
            </a:lvl1pPr>
            <a:lvl2pPr marL="742950" indent="-285750" eaLnBrk="0" hangingPunct="0">
              <a:lnSpc>
                <a:spcPct val="90000"/>
              </a:lnSpc>
              <a:spcBef>
                <a:spcPts val="1200"/>
              </a:spcBef>
              <a:buClr>
                <a:schemeClr val="accent1"/>
              </a:buClr>
              <a:buSzPct val="100000"/>
              <a:buFont typeface="Arial" pitchFamily="34" charset="0"/>
              <a:buChar char="•"/>
              <a:defRPr sz="2000">
                <a:solidFill>
                  <a:schemeClr val="tx1"/>
                </a:solidFill>
                <a:latin typeface="Century Gothic" pitchFamily="34" charset="0"/>
              </a:defRPr>
            </a:lvl2pPr>
            <a:lvl3pPr marL="11430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3pPr>
            <a:lvl4pPr marL="16002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4pPr>
            <a:lvl5pPr marL="2057400" indent="-228600" eaLnBrk="0" hangingPunct="0">
              <a:lnSpc>
                <a:spcPct val="90000"/>
              </a:lnSpc>
              <a:spcBef>
                <a:spcPts val="600"/>
              </a:spcBef>
              <a:buClr>
                <a:schemeClr val="accent1"/>
              </a:buClr>
              <a:buSzPct val="100000"/>
              <a:buFont typeface="Arial" pitchFamily="34" charset="0"/>
              <a:buChar char="•"/>
              <a:defRPr>
                <a:solidFill>
                  <a:schemeClr val="tx1"/>
                </a:solidFill>
                <a:latin typeface="Century Gothic" pitchFamily="34" charset="0"/>
              </a:defRPr>
            </a:lvl5pPr>
            <a:lvl6pPr marL="25146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6pPr>
            <a:lvl7pPr marL="29718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7pPr>
            <a:lvl8pPr marL="34290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8pPr>
            <a:lvl9pPr marL="3886200" indent="-228600" eaLnBrk="0" fontAlgn="base" hangingPunct="0">
              <a:lnSpc>
                <a:spcPct val="90000"/>
              </a:lnSpc>
              <a:spcBef>
                <a:spcPts val="600"/>
              </a:spcBef>
              <a:spcAft>
                <a:spcPct val="0"/>
              </a:spcAft>
              <a:buClr>
                <a:schemeClr val="accent1"/>
              </a:buClr>
              <a:buSzPct val="100000"/>
              <a:buFont typeface="Arial" pitchFamily="34" charset="0"/>
              <a:buChar char="•"/>
              <a:defRPr>
                <a:solidFill>
                  <a:schemeClr val="tx1"/>
                </a:solidFill>
                <a:latin typeface="Century Gothic" pitchFamily="34" charset="0"/>
              </a:defRPr>
            </a:lvl9pPr>
          </a:lstStyle>
          <a:p>
            <a:pPr eaLnBrk="1" hangingPunct="1">
              <a:lnSpc>
                <a:spcPct val="100000"/>
              </a:lnSpc>
              <a:spcBef>
                <a:spcPct val="0"/>
              </a:spcBef>
              <a:buClrTx/>
              <a:buSzTx/>
              <a:buFontTx/>
              <a:buNone/>
            </a:pPr>
            <a:fld id="{0363E5BF-9D77-4AA2-8BFD-9EECF7B383C0}" type="slidenum">
              <a:rPr lang="en-US" altLang="en-US" sz="1100" smtClean="0">
                <a:solidFill>
                  <a:srgbClr val="FFFFFF"/>
                </a:solidFill>
                <a:latin typeface="Times New Roman" pitchFamily="18" charset="0"/>
                <a:cs typeface="Times New Roman" pitchFamily="18" charset="0"/>
              </a:rPr>
              <a:pPr eaLnBrk="1" hangingPunct="1">
                <a:lnSpc>
                  <a:spcPct val="100000"/>
                </a:lnSpc>
                <a:spcBef>
                  <a:spcPct val="0"/>
                </a:spcBef>
                <a:buClrTx/>
                <a:buSzTx/>
                <a:buFontTx/>
                <a:buNone/>
              </a:pPr>
              <a:t>58</a:t>
            </a:fld>
            <a:endParaRPr lang="en-US" altLang="en-US" sz="1000" smtClean="0">
              <a:solidFill>
                <a:srgbClr val="FFFFFF"/>
              </a:solidFill>
              <a:latin typeface="Times New Roman" pitchFamily="18" charset="0"/>
              <a:cs typeface="Times New Roman" pitchFamily="18" charset="0"/>
            </a:endParaRPr>
          </a:p>
        </p:txBody>
      </p:sp>
      <p:pic>
        <p:nvPicPr>
          <p:cNvPr id="24578" name="Picture 2" descr="E:\160 kJ PF Drawings\Electrodes\Assem PF 160 Electerodes with Chambe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32" y="302302"/>
            <a:ext cx="8164016" cy="6079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21010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68362"/>
          </a:xfrm>
        </p:spPr>
        <p:txBody>
          <a:bodyPr/>
          <a:lstStyle/>
          <a:p>
            <a:r>
              <a:rPr lang="en-US" dirty="0" smtClean="0">
                <a:latin typeface="Times New Roman" panose="02020603050405020304" pitchFamily="18" charset="0"/>
                <a:cs typeface="Times New Roman" panose="02020603050405020304" pitchFamily="18" charset="0"/>
              </a:rPr>
              <a:t>Introduction      </a:t>
            </a:r>
            <a:r>
              <a:rPr lang="en-US" sz="3200" dirty="0" smtClean="0">
                <a:latin typeface="Times New Roman" panose="02020603050405020304" pitchFamily="18" charset="0"/>
                <a:cs typeface="Times New Roman" panose="02020603050405020304" pitchFamily="18" charset="0"/>
              </a:rPr>
              <a:t>2/2</a:t>
            </a:r>
            <a:endParaRPr lang="en-MY"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914400"/>
            <a:ext cx="8229600" cy="4525963"/>
          </a:xfrm>
        </p:spPr>
        <p:txBody>
          <a:bodyPr>
            <a:normAutofit fontScale="70000" lnSpcReduction="20000"/>
          </a:bodyPr>
          <a:lstStyle/>
          <a:p>
            <a:r>
              <a:rPr lang="en-US" dirty="0">
                <a:latin typeface="Times New Roman" panose="02020603050405020304" pitchFamily="18" charset="0"/>
                <a:cs typeface="Times New Roman" panose="02020603050405020304" pitchFamily="18" charset="0"/>
              </a:rPr>
              <a:t>Since then many series of L</a:t>
            </a:r>
            <a:r>
              <a:rPr lang="en-US" dirty="0" smtClean="0">
                <a:latin typeface="Times New Roman" panose="02020603050405020304" pitchFamily="18" charset="0"/>
                <a:cs typeface="Times New Roman" panose="02020603050405020304" pitchFamily="18" charset="0"/>
              </a:rPr>
              <a:t>aboratory Experiments have been conducting using INTI PF.</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Many series of Numerical Experiments </a:t>
            </a:r>
            <a:r>
              <a:rPr lang="en-US" dirty="0">
                <a:latin typeface="Times New Roman" panose="02020603050405020304" pitchFamily="18" charset="0"/>
                <a:cs typeface="Times New Roman" panose="02020603050405020304" pitchFamily="18" charset="0"/>
              </a:rPr>
              <a:t>using UPFLF have since been successfully carried out on INTI PF and plasma focus machines in Argentina, Germany, USA, Chile, Malaysia, Singapore, Russia, China, Pakistan, India, Estonia, Italy, Iran, Syria and the International Centre for Dense </a:t>
            </a:r>
            <a:r>
              <a:rPr lang="en-US" dirty="0" err="1">
                <a:latin typeface="Times New Roman" panose="02020603050405020304" pitchFamily="18" charset="0"/>
                <a:cs typeface="Times New Roman" panose="02020603050405020304" pitchFamily="18" charset="0"/>
              </a:rPr>
              <a:t>Magnetised</a:t>
            </a:r>
            <a:r>
              <a:rPr lang="en-US" dirty="0">
                <a:latin typeface="Times New Roman" panose="02020603050405020304" pitchFamily="18" charset="0"/>
                <a:cs typeface="Times New Roman" panose="02020603050405020304" pitchFamily="18" charset="0"/>
              </a:rPr>
              <a:t> Plasmas (ICDMP), Poland. </a:t>
            </a:r>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has resulted in </a:t>
            </a:r>
            <a:r>
              <a:rPr lang="en-US" dirty="0" smtClean="0"/>
              <a:t>in </a:t>
            </a:r>
            <a:r>
              <a:rPr lang="en-US" dirty="0"/>
              <a:t>more than 170 papers,  including </a:t>
            </a:r>
            <a:r>
              <a:rPr lang="en-US" dirty="0" smtClean="0"/>
              <a:t> 84 </a:t>
            </a:r>
            <a:r>
              <a:rPr lang="en-US" dirty="0"/>
              <a:t>published papers most in top level </a:t>
            </a:r>
            <a:r>
              <a:rPr lang="en-US" dirty="0" smtClean="0">
                <a:latin typeface="Times New Roman" panose="02020603050405020304" pitchFamily="18" charset="0"/>
                <a:cs typeface="Times New Roman" panose="02020603050405020304" pitchFamily="18" charset="0"/>
              </a:rPr>
              <a:t>ISI </a:t>
            </a:r>
            <a:r>
              <a:rPr lang="en-US" dirty="0">
                <a:latin typeface="Times New Roman" panose="02020603050405020304" pitchFamily="18" charset="0"/>
                <a:cs typeface="Times New Roman" panose="02020603050405020304" pitchFamily="18" charset="0"/>
              </a:rPr>
              <a:t>physics journals such as Applied Phys Lett, Phys of Plasmas, IEEE Trans Plasma </a:t>
            </a:r>
            <a:r>
              <a:rPr lang="en-US" dirty="0" err="1">
                <a:latin typeface="Times New Roman" panose="02020603050405020304" pitchFamily="18" charset="0"/>
                <a:cs typeface="Times New Roman" panose="02020603050405020304" pitchFamily="18" charset="0"/>
              </a:rPr>
              <a:t>Sci</a:t>
            </a:r>
            <a:r>
              <a:rPr lang="en-US" dirty="0">
                <a:latin typeface="Times New Roman" panose="02020603050405020304" pitchFamily="18" charset="0"/>
                <a:cs typeface="Times New Roman" panose="02020603050405020304" pitchFamily="18" charset="0"/>
              </a:rPr>
              <a:t>, J Fusion Energy, J Applied Phys, and 53 plenary/keynote/ review lectures at international conferences.  </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11/3/2015</a:t>
            </a:r>
            <a:endParaRPr lang="es-E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CDC7C9C-5558-4027-81B9-4C00E959E26A}" type="slidenum">
              <a:rPr lang="es-ES" smtClean="0">
                <a:solidFill>
                  <a:prstClr val="black">
                    <a:tint val="75000"/>
                  </a:prstClr>
                </a:solidFill>
              </a:rPr>
              <a:pPr>
                <a:defRPr/>
              </a:pPr>
              <a:t>6</a:t>
            </a:fld>
            <a:endParaRPr lang="es-ES" dirty="0">
              <a:solidFill>
                <a:prstClr val="black">
                  <a:tint val="75000"/>
                </a:prstClr>
              </a:solidFill>
            </a:endParaRPr>
          </a:p>
        </p:txBody>
      </p:sp>
    </p:spTree>
    <p:extLst>
      <p:ext uri="{BB962C8B-B14F-4D97-AF65-F5344CB8AC3E}">
        <p14:creationId xmlns:p14="http://schemas.microsoft.com/office/powerpoint/2010/main" val="298538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altLang="en-US" smtClean="0">
                <a:latin typeface="Times New Roman" pitchFamily="18" charset="0"/>
                <a:cs typeface="Times New Roman" pitchFamily="18" charset="0"/>
              </a:rPr>
              <a:t>CPR Research Facilities</a:t>
            </a:r>
          </a:p>
        </p:txBody>
      </p:sp>
      <p:sp>
        <p:nvSpPr>
          <p:cNvPr id="114691" name="Content Placeholder 2"/>
          <p:cNvSpPr>
            <a:spLocks noGrp="1"/>
          </p:cNvSpPr>
          <p:nvPr>
            <p:ph idx="1"/>
          </p:nvPr>
        </p:nvSpPr>
        <p:spPr/>
        <p:txBody>
          <a:bodyPr/>
          <a:lstStyle/>
          <a:p>
            <a:pPr eaLnBrk="1" hangingPunct="1"/>
            <a:r>
              <a:rPr lang="en-US" altLang="en-US" sz="2400" smtClean="0">
                <a:latin typeface="Times New Roman" pitchFamily="18" charset="0"/>
                <a:cs typeface="Times New Roman" pitchFamily="18" charset="0"/>
              </a:rPr>
              <a:t>Universal Plasma Focus Laboratory Facility at Centre for Plasma Research INTI International University</a:t>
            </a:r>
          </a:p>
          <a:p>
            <a:pPr eaLnBrk="1" hangingPunct="1"/>
            <a:endParaRPr lang="en-US" altLang="en-US" sz="2400" smtClean="0">
              <a:latin typeface="Times New Roman" pitchFamily="18" charset="0"/>
              <a:cs typeface="Times New Roman" pitchFamily="18" charset="0"/>
            </a:endParaRPr>
          </a:p>
          <a:p>
            <a:pPr eaLnBrk="1" hangingPunct="1"/>
            <a:r>
              <a:rPr lang="en-US" altLang="en-US" sz="2400" smtClean="0">
                <a:latin typeface="Times New Roman" pitchFamily="18" charset="0"/>
                <a:cs typeface="Times New Roman" pitchFamily="18" charset="0"/>
              </a:rPr>
              <a:t>3kJ INTI Plasma Focus Machine (a UNU/ICTP Plasma Focus Facility) – donated by Nanyang Technological University Singapore</a:t>
            </a:r>
          </a:p>
          <a:p>
            <a:pPr lvl="1" eaLnBrk="1" hangingPunct="1"/>
            <a:r>
              <a:rPr lang="en-US" altLang="en-US" sz="2000" smtClean="0">
                <a:latin typeface="Times New Roman" pitchFamily="18" charset="0"/>
                <a:cs typeface="Times New Roman" pitchFamily="18" charset="0"/>
              </a:rPr>
              <a:t>Current Measurement System</a:t>
            </a:r>
          </a:p>
          <a:p>
            <a:pPr lvl="1" eaLnBrk="1" hangingPunct="1"/>
            <a:r>
              <a:rPr lang="en-US" altLang="en-US" sz="2000" smtClean="0">
                <a:latin typeface="Times New Roman" pitchFamily="18" charset="0"/>
                <a:cs typeface="Times New Roman" pitchFamily="18" charset="0"/>
              </a:rPr>
              <a:t>Voltage Measurement System</a:t>
            </a:r>
          </a:p>
          <a:p>
            <a:pPr lvl="1" eaLnBrk="1" hangingPunct="1"/>
            <a:r>
              <a:rPr lang="en-US" altLang="en-US" sz="2000" smtClean="0">
                <a:latin typeface="Times New Roman" pitchFamily="18" charset="0"/>
                <a:cs typeface="Times New Roman" pitchFamily="18" charset="0"/>
              </a:rPr>
              <a:t>Magnetic field Measurement System</a:t>
            </a:r>
          </a:p>
          <a:p>
            <a:pPr lvl="1" eaLnBrk="1" hangingPunct="1"/>
            <a:r>
              <a:rPr lang="en-US" altLang="en-US" sz="2000" smtClean="0">
                <a:latin typeface="Times New Roman" pitchFamily="18" charset="0"/>
                <a:cs typeface="Times New Roman" pitchFamily="18" charset="0"/>
              </a:rPr>
              <a:t>SXR Measurement System</a:t>
            </a:r>
          </a:p>
          <a:p>
            <a:pPr lvl="1" eaLnBrk="1" hangingPunct="1"/>
            <a:r>
              <a:rPr lang="en-US" altLang="en-US" sz="2000" smtClean="0">
                <a:latin typeface="Times New Roman" pitchFamily="18" charset="0"/>
                <a:cs typeface="Times New Roman" pitchFamily="18" charset="0"/>
              </a:rPr>
              <a:t>Faraday cup Measurement System</a:t>
            </a:r>
          </a:p>
          <a:p>
            <a:pPr lvl="1" eaLnBrk="1" hangingPunct="1"/>
            <a:r>
              <a:rPr lang="en-US" altLang="en-US" sz="2000" smtClean="0">
                <a:latin typeface="Times New Roman" pitchFamily="18" charset="0"/>
                <a:cs typeface="Times New Roman" pitchFamily="18" charset="0"/>
              </a:rPr>
              <a:t>Time of Flight (TOF) Measurement System</a:t>
            </a:r>
            <a:endParaRPr lang="en-US" altLang="en-US" sz="2400" smtClean="0">
              <a:latin typeface="Times New Roman" pitchFamily="18" charset="0"/>
              <a:cs typeface="Times New Roman" pitchFamily="18" charset="0"/>
            </a:endParaRP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2183203-D7AF-422F-BB5A-47D3E5818CB4}" type="slidenum">
              <a:rPr lang="es-ES">
                <a:solidFill>
                  <a:prstClr val="black">
                    <a:tint val="75000"/>
                  </a:prstClr>
                </a:solidFill>
              </a:rPr>
              <a:pPr>
                <a:defRPr/>
              </a:pPr>
              <a:t>7</a:t>
            </a:fld>
            <a:endParaRPr lang="es-ES" dirty="0">
              <a:solidFill>
                <a:prstClr val="black">
                  <a:tint val="75000"/>
                </a:prstClr>
              </a:solidFill>
            </a:endParaRPr>
          </a:p>
        </p:txBody>
      </p:sp>
    </p:spTree>
    <p:extLst>
      <p:ext uri="{BB962C8B-B14F-4D97-AF65-F5344CB8AC3E}">
        <p14:creationId xmlns:p14="http://schemas.microsoft.com/office/powerpoint/2010/main" val="1750989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0" y="0"/>
            <a:ext cx="9144000" cy="6858000"/>
          </a:xfrm>
        </p:spPr>
        <p:txBody>
          <a:bodyPr/>
          <a:lstStyle/>
          <a:p>
            <a:pPr algn="l"/>
            <a:r>
              <a:rPr lang="en-MY" altLang="en-US" sz="1600" smtClean="0">
                <a:latin typeface="Times New Roman" pitchFamily="18" charset="0"/>
                <a:cs typeface="Times New Roman" pitchFamily="18" charset="0"/>
              </a:rPr>
              <a:t/>
            </a:r>
            <a:br>
              <a:rPr lang="en-MY" altLang="en-US" sz="1600" smtClean="0">
                <a:latin typeface="Times New Roman" pitchFamily="18" charset="0"/>
                <a:cs typeface="Times New Roman" pitchFamily="18" charset="0"/>
              </a:rPr>
            </a:br>
            <a:r>
              <a:rPr lang="en-MY" altLang="en-US" sz="1600" smtClean="0">
                <a:latin typeface="Times New Roman" pitchFamily="18" charset="0"/>
                <a:cs typeface="Times New Roman" pitchFamily="18" charset="0"/>
              </a:rPr>
              <a:t/>
            </a:r>
            <a:br>
              <a:rPr lang="en-MY" altLang="en-US" sz="1600" smtClean="0">
                <a:latin typeface="Times New Roman" pitchFamily="18" charset="0"/>
                <a:cs typeface="Times New Roman" pitchFamily="18" charset="0"/>
              </a:rPr>
            </a:br>
            <a:r>
              <a:rPr lang="en-MY" altLang="en-US" sz="1600" smtClean="0">
                <a:latin typeface="Times New Roman" pitchFamily="18" charset="0"/>
                <a:cs typeface="Times New Roman" pitchFamily="18" charset="0"/>
              </a:rPr>
              <a:t/>
            </a:r>
            <a:br>
              <a:rPr lang="en-MY" altLang="en-US" sz="1600" smtClean="0">
                <a:latin typeface="Times New Roman" pitchFamily="18" charset="0"/>
                <a:cs typeface="Times New Roman" pitchFamily="18" charset="0"/>
              </a:rPr>
            </a:br>
            <a:r>
              <a:rPr lang="en-US" altLang="en-US" sz="1600" b="1" smtClean="0">
                <a:latin typeface="Times New Roman" pitchFamily="18" charset="0"/>
                <a:cs typeface="Times New Roman" pitchFamily="18" charset="0"/>
              </a:rPr>
              <a:t> </a:t>
            </a:r>
            <a:r>
              <a:rPr lang="en-MY" altLang="en-US" sz="1600" smtClean="0">
                <a:latin typeface="Times New Roman" pitchFamily="18" charset="0"/>
                <a:cs typeface="Times New Roman" pitchFamily="18" charset="0"/>
              </a:rPr>
              <a:t/>
            </a:r>
            <a:br>
              <a:rPr lang="en-MY" altLang="en-US" sz="1600" smtClean="0">
                <a:latin typeface="Times New Roman" pitchFamily="18" charset="0"/>
                <a:cs typeface="Times New Roman" pitchFamily="18" charset="0"/>
              </a:rPr>
            </a:br>
            <a:r>
              <a:rPr lang="en-MY" altLang="en-US" sz="1600" smtClean="0">
                <a:latin typeface="Times New Roman" pitchFamily="18" charset="0"/>
                <a:cs typeface="Times New Roman" pitchFamily="18" charset="0"/>
              </a:rPr>
              <a:t/>
            </a:r>
            <a:br>
              <a:rPr lang="en-MY" altLang="en-US" sz="1600" smtClean="0">
                <a:latin typeface="Times New Roman" pitchFamily="18" charset="0"/>
                <a:cs typeface="Times New Roman" pitchFamily="18" charset="0"/>
              </a:rPr>
            </a:br>
            <a:r>
              <a:rPr lang="en-US" altLang="en-US" sz="3200" smtClean="0"/>
              <a:t> </a:t>
            </a:r>
            <a:r>
              <a:rPr lang="en-MY" altLang="en-US" sz="3200" smtClean="0"/>
              <a:t/>
            </a:r>
            <a:br>
              <a:rPr lang="en-MY" altLang="en-US" sz="3200" smtClean="0"/>
            </a:br>
            <a:r>
              <a:rPr lang="en-MY" altLang="en-US" sz="1200" smtClean="0">
                <a:latin typeface="Times New Roman" pitchFamily="18" charset="0"/>
                <a:cs typeface="Times New Roman" pitchFamily="18" charset="0"/>
              </a:rPr>
              <a:t>Illustrate R C in </a:t>
            </a:r>
            <a:r>
              <a:rPr lang="en-US" altLang="en-US" sz="1200" smtClean="0">
                <a:latin typeface="Times New Roman" pitchFamily="18" charset="0"/>
                <a:cs typeface="Times New Roman" pitchFamily="18" charset="0"/>
              </a:rPr>
              <a:t>D,Ne,Ar</a:t>
            </a:r>
            <a:endParaRPr lang="en-MY" altLang="en-US" sz="1200" smtClean="0">
              <a:latin typeface="Times New Roman" pitchFamily="18" charset="0"/>
              <a:cs typeface="Times New Roman" pitchFamily="18" charset="0"/>
            </a:endParaRPr>
          </a:p>
        </p:txBody>
      </p:sp>
      <p:pic>
        <p:nvPicPr>
          <p:cNvPr id="1157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0613" y="2205038"/>
            <a:ext cx="6315075" cy="4252912"/>
          </a:xfrm>
          <a:solidFill>
            <a:srgbClr val="FFFF99"/>
          </a:solidFill>
        </p:spPr>
      </p:pic>
      <p:sp>
        <p:nvSpPr>
          <p:cNvPr id="115716" name="Rectangle 4"/>
          <p:cNvSpPr>
            <a:spLocks noChangeArrowheads="1"/>
          </p:cNvSpPr>
          <p:nvPr/>
        </p:nvSpPr>
        <p:spPr bwMode="auto">
          <a:xfrm>
            <a:off x="838200" y="381000"/>
            <a:ext cx="7696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smtClean="0">
                <a:solidFill>
                  <a:prstClr val="black"/>
                </a:solidFill>
                <a:latin typeface="Times New Roman" pitchFamily="18" charset="0"/>
                <a:cs typeface="Times New Roman" pitchFamily="18" charset="0"/>
              </a:rPr>
              <a:t>Universal Plasma Focus Laboratory Facility</a:t>
            </a:r>
            <a:br>
              <a:rPr lang="en-US" altLang="en-US" sz="1800" b="1" smtClean="0">
                <a:solidFill>
                  <a:prstClr val="black"/>
                </a:solidFill>
                <a:latin typeface="Times New Roman" pitchFamily="18" charset="0"/>
                <a:cs typeface="Times New Roman" pitchFamily="18" charset="0"/>
              </a:rPr>
            </a:br>
            <a:r>
              <a:rPr lang="en-US" altLang="en-US" sz="1800" b="1" smtClean="0">
                <a:solidFill>
                  <a:prstClr val="black"/>
                </a:solidFill>
                <a:latin typeface="Times New Roman" pitchFamily="18" charset="0"/>
                <a:cs typeface="Times New Roman" pitchFamily="18" charset="0"/>
              </a:rPr>
              <a:t>Most powerful simulation </a:t>
            </a:r>
            <a:r>
              <a:rPr lang="en-US" altLang="en-US" sz="1800" smtClean="0">
                <a:solidFill>
                  <a:prstClr val="black"/>
                </a:solidFill>
                <a:latin typeface="Times New Roman" pitchFamily="18" charset="0"/>
                <a:cs typeface="Times New Roman" pitchFamily="18" charset="0"/>
              </a:rPr>
              <a:t>model</a:t>
            </a:r>
            <a:r>
              <a:rPr lang="en-US" altLang="en-US" sz="1800" b="1" smtClean="0">
                <a:solidFill>
                  <a:prstClr val="black"/>
                </a:solidFill>
                <a:latin typeface="Times New Roman" pitchFamily="18" charset="0"/>
                <a:cs typeface="Times New Roman" pitchFamily="18" charset="0"/>
              </a:rPr>
              <a:t> </a:t>
            </a:r>
            <a:r>
              <a:rPr lang="en-US" altLang="en-US" sz="1800" smtClean="0">
                <a:solidFill>
                  <a:prstClr val="black"/>
                </a:solidFill>
                <a:latin typeface="Times New Roman" pitchFamily="18" charset="0"/>
                <a:cs typeface="Times New Roman" pitchFamily="18" charset="0"/>
              </a:rPr>
              <a:t>for PF, </a:t>
            </a:r>
            <a:r>
              <a:rPr lang="en-US" altLang="en-US" sz="1800" b="1" smtClean="0">
                <a:solidFill>
                  <a:prstClr val="black"/>
                </a:solidFill>
                <a:latin typeface="Times New Roman" pitchFamily="18" charset="0"/>
                <a:cs typeface="Times New Roman" pitchFamily="18" charset="0"/>
              </a:rPr>
              <a:t>most widely used </a:t>
            </a:r>
            <a:r>
              <a:rPr lang="en-US" altLang="en-US" sz="1400" b="1" smtClean="0">
                <a:solidFill>
                  <a:prstClr val="black"/>
                </a:solidFill>
                <a:latin typeface="Times New Roman" pitchFamily="18" charset="0"/>
                <a:cs typeface="Times New Roman" pitchFamily="18" charset="0"/>
              </a:rPr>
              <a:t>internationally.</a:t>
            </a:r>
            <a:r>
              <a:rPr lang="en-US" altLang="en-US" sz="1400" smtClean="0">
                <a:solidFill>
                  <a:prstClr val="black"/>
                </a:solidFill>
                <a:latin typeface="Times New Roman" pitchFamily="18" charset="0"/>
                <a:cs typeface="Times New Roman" pitchFamily="18" charset="0"/>
              </a:rPr>
              <a:t> </a:t>
            </a:r>
          </a:p>
          <a:p>
            <a:pPr eaLnBrk="1" fontAlgn="base" hangingPunct="1">
              <a:spcBef>
                <a:spcPct val="0"/>
              </a:spcBef>
              <a:spcAft>
                <a:spcPct val="0"/>
              </a:spcAft>
              <a:buFontTx/>
              <a:buNone/>
            </a:pPr>
            <a:r>
              <a:rPr lang="en-US" altLang="en-US" sz="1400" smtClean="0">
                <a:solidFill>
                  <a:prstClr val="black"/>
                </a:solidFill>
                <a:latin typeface="Times New Roman" pitchFamily="18" charset="0"/>
                <a:cs typeface="Times New Roman" pitchFamily="18" charset="0"/>
              </a:rPr>
              <a:t>200 scientists trained in 9 international workshops. </a:t>
            </a:r>
          </a:p>
          <a:p>
            <a:pPr eaLnBrk="1" fontAlgn="base" hangingPunct="1">
              <a:spcBef>
                <a:spcPct val="0"/>
              </a:spcBef>
              <a:spcAft>
                <a:spcPct val="0"/>
              </a:spcAft>
              <a:buFontTx/>
              <a:buNone/>
            </a:pPr>
            <a:r>
              <a:rPr lang="en-US" altLang="en-US" sz="1400" b="1" smtClean="0">
                <a:solidFill>
                  <a:prstClr val="black"/>
                </a:solidFill>
                <a:latin typeface="Times New Roman" pitchFamily="18" charset="0"/>
                <a:cs typeface="Times New Roman" pitchFamily="18" charset="0"/>
              </a:rPr>
              <a:t>Frontier Papers</a:t>
            </a:r>
            <a:r>
              <a:rPr lang="en-US" altLang="en-US" sz="1400" smtClean="0">
                <a:solidFill>
                  <a:prstClr val="black"/>
                </a:solidFill>
                <a:latin typeface="Times New Roman" pitchFamily="18" charset="0"/>
                <a:cs typeface="Times New Roman" pitchFamily="18" charset="0"/>
              </a:rPr>
              <a:t>: PF limitation effects </a:t>
            </a:r>
            <a:r>
              <a:rPr lang="en-US" altLang="en-US" sz="1400" b="1" smtClean="0">
                <a:solidFill>
                  <a:prstClr val="black"/>
                </a:solidFill>
                <a:latin typeface="Times New Roman" pitchFamily="18" charset="0"/>
                <a:cs typeface="Times New Roman" pitchFamily="18" charset="0"/>
              </a:rPr>
              <a:t>Appl. Phys. Lett. 92, 021503 (2008)</a:t>
            </a:r>
            <a:r>
              <a:rPr lang="en-MY" altLang="en-US" sz="1400" smtClean="0">
                <a:solidFill>
                  <a:prstClr val="black"/>
                </a:solidFill>
                <a:latin typeface="Times New Roman" pitchFamily="18" charset="0"/>
                <a:cs typeface="Times New Roman" pitchFamily="18" charset="0"/>
              </a:rPr>
              <a:t/>
            </a:r>
            <a:br>
              <a:rPr lang="en-MY" altLang="en-US" sz="1400" smtClean="0">
                <a:solidFill>
                  <a:prstClr val="black"/>
                </a:solidFill>
                <a:latin typeface="Times New Roman" pitchFamily="18" charset="0"/>
                <a:cs typeface="Times New Roman" pitchFamily="18" charset="0"/>
              </a:rPr>
            </a:br>
            <a:r>
              <a:rPr lang="en-US" altLang="en-US" sz="1400" b="1" smtClean="0">
                <a:solidFill>
                  <a:prstClr val="black"/>
                </a:solidFill>
                <a:latin typeface="Times New Roman" pitchFamily="18" charset="0"/>
                <a:cs typeface="Times New Roman" pitchFamily="18" charset="0"/>
              </a:rPr>
              <a:t> 	     </a:t>
            </a:r>
            <a:r>
              <a:rPr lang="en-US" altLang="en-US" sz="1400" smtClean="0">
                <a:solidFill>
                  <a:prstClr val="black"/>
                </a:solidFill>
                <a:latin typeface="Times New Roman" pitchFamily="18" charset="0"/>
                <a:cs typeface="Times New Roman" pitchFamily="18" charset="0"/>
              </a:rPr>
              <a:t> Global PF scaling laws</a:t>
            </a:r>
            <a:r>
              <a:rPr lang="en-US" altLang="en-US" sz="1400" b="1" smtClean="0">
                <a:solidFill>
                  <a:prstClr val="black"/>
                </a:solidFill>
                <a:latin typeface="Times New Roman" pitchFamily="18" charset="0"/>
                <a:cs typeface="Times New Roman" pitchFamily="18" charset="0"/>
              </a:rPr>
              <a:t> J Fusion Energy 27 292-295</a:t>
            </a:r>
            <a:r>
              <a:rPr lang="en-US" altLang="en-US" sz="1400" smtClean="0">
                <a:solidFill>
                  <a:prstClr val="black"/>
                </a:solidFill>
                <a:latin typeface="Times New Roman" pitchFamily="18" charset="0"/>
                <a:cs typeface="Times New Roman" pitchFamily="18" charset="0"/>
              </a:rPr>
              <a:t> </a:t>
            </a:r>
            <a:r>
              <a:rPr lang="en-US" altLang="en-US" sz="1400" b="1" smtClean="0">
                <a:solidFill>
                  <a:prstClr val="black"/>
                </a:solidFill>
                <a:latin typeface="Times New Roman" pitchFamily="18" charset="0"/>
                <a:cs typeface="Times New Roman" pitchFamily="18" charset="0"/>
              </a:rPr>
              <a:t>(2008), </a:t>
            </a:r>
            <a:r>
              <a:rPr lang="en-MY" altLang="en-US" sz="1400" b="1" smtClean="0">
                <a:solidFill>
                  <a:prstClr val="black"/>
                </a:solidFill>
                <a:latin typeface="Times New Roman" pitchFamily="18" charset="0"/>
                <a:cs typeface="Times New Roman" pitchFamily="18" charset="0"/>
              </a:rPr>
              <a:t>Phys</a:t>
            </a:r>
            <a:r>
              <a:rPr lang="en-US" altLang="en-US" sz="1400" b="1" smtClean="0">
                <a:solidFill>
                  <a:prstClr val="black"/>
                </a:solidFill>
                <a:latin typeface="Times New Roman" pitchFamily="18" charset="0"/>
                <a:cs typeface="Times New Roman" pitchFamily="18" charset="0"/>
              </a:rPr>
              <a:t> Plasmas (2012, 13)</a:t>
            </a:r>
            <a:r>
              <a:rPr lang="en-MY" altLang="en-US" sz="1400" smtClean="0">
                <a:solidFill>
                  <a:prstClr val="black"/>
                </a:solidFill>
                <a:latin typeface="Times New Roman" pitchFamily="18" charset="0"/>
                <a:cs typeface="Times New Roman" pitchFamily="18" charset="0"/>
              </a:rPr>
              <a:t/>
            </a:r>
            <a:br>
              <a:rPr lang="en-MY" altLang="en-US" sz="1400" smtClean="0">
                <a:solidFill>
                  <a:prstClr val="black"/>
                </a:solidFill>
                <a:latin typeface="Times New Roman" pitchFamily="18" charset="0"/>
                <a:cs typeface="Times New Roman" pitchFamily="18" charset="0"/>
              </a:rPr>
            </a:br>
            <a:r>
              <a:rPr lang="en-MY" altLang="en-US" sz="1400" smtClean="0">
                <a:solidFill>
                  <a:prstClr val="black"/>
                </a:solidFill>
                <a:latin typeface="Times New Roman" pitchFamily="18" charset="0"/>
                <a:cs typeface="Times New Roman" pitchFamily="18" charset="0"/>
              </a:rPr>
              <a:t>	      </a:t>
            </a:r>
            <a:r>
              <a:rPr lang="en-US" altLang="en-US" sz="1400" smtClean="0">
                <a:solidFill>
                  <a:prstClr val="black"/>
                </a:solidFill>
                <a:latin typeface="Times New Roman" pitchFamily="18" charset="0"/>
                <a:cs typeface="Times New Roman" pitchFamily="18" charset="0"/>
              </a:rPr>
              <a:t>Overcoming existing scaling deficiencies -</a:t>
            </a:r>
            <a:r>
              <a:rPr lang="en-US" altLang="en-US" sz="1400" b="1" smtClean="0">
                <a:solidFill>
                  <a:prstClr val="black"/>
                </a:solidFill>
                <a:latin typeface="Times New Roman" pitchFamily="18" charset="0"/>
                <a:cs typeface="Times New Roman" pitchFamily="18" charset="0"/>
              </a:rPr>
              <a:t> Appl Phys Letts - 95, 51503(2009)</a:t>
            </a:r>
            <a:r>
              <a:rPr lang="en-MY" altLang="en-US" sz="1400" smtClean="0">
                <a:solidFill>
                  <a:prstClr val="black"/>
                </a:solidFill>
                <a:latin typeface="Times New Roman" pitchFamily="18" charset="0"/>
                <a:cs typeface="Times New Roman" pitchFamily="18" charset="0"/>
              </a:rPr>
              <a:t/>
            </a:r>
            <a:br>
              <a:rPr lang="en-MY" altLang="en-US" sz="1400" smtClean="0">
                <a:solidFill>
                  <a:prstClr val="black"/>
                </a:solidFill>
                <a:latin typeface="Times New Roman" pitchFamily="18" charset="0"/>
                <a:cs typeface="Times New Roman" pitchFamily="18" charset="0"/>
              </a:rPr>
            </a:br>
            <a:r>
              <a:rPr lang="en-MY" altLang="en-US" sz="1400" smtClean="0">
                <a:solidFill>
                  <a:prstClr val="black"/>
                </a:solidFill>
                <a:latin typeface="Times New Roman" pitchFamily="18" charset="0"/>
                <a:cs typeface="Times New Roman" pitchFamily="18" charset="0"/>
              </a:rPr>
              <a:t>	     </a:t>
            </a:r>
            <a:r>
              <a:rPr lang="en-US" altLang="en-US" sz="1400" b="1" smtClean="0">
                <a:solidFill>
                  <a:prstClr val="black"/>
                </a:solidFill>
                <a:latin typeface="Times New Roman" pitchFamily="18" charset="0"/>
                <a:cs typeface="Times New Roman" pitchFamily="18" charset="0"/>
              </a:rPr>
              <a:t>Radiative Cooling and Collapse-</a:t>
            </a:r>
            <a:r>
              <a:rPr lang="en-MY" altLang="en-US" sz="1400" b="1" smtClean="0">
                <a:solidFill>
                  <a:prstClr val="black"/>
                </a:solidFill>
                <a:latin typeface="Times New Roman" pitchFamily="18" charset="0"/>
                <a:cs typeface="Times New Roman" pitchFamily="18" charset="0"/>
              </a:rPr>
              <a:t>J Fusion Energ (2013), Phys Plasmas (2015)</a:t>
            </a:r>
            <a:br>
              <a:rPr lang="en-MY" altLang="en-US" sz="1400" b="1" smtClean="0">
                <a:solidFill>
                  <a:prstClr val="black"/>
                </a:solidFill>
                <a:latin typeface="Times New Roman" pitchFamily="18" charset="0"/>
                <a:cs typeface="Times New Roman" pitchFamily="18" charset="0"/>
              </a:rPr>
            </a:br>
            <a:r>
              <a:rPr lang="en-MY" altLang="en-US" sz="1200" smtClean="0">
                <a:solidFill>
                  <a:prstClr val="black"/>
                </a:solidFill>
                <a:latin typeface="Times New Roman" pitchFamily="18" charset="0"/>
                <a:cs typeface="Times New Roman" pitchFamily="18" charset="0"/>
              </a:rPr>
              <a:t>                </a:t>
            </a:r>
          </a:p>
        </p:txBody>
      </p:sp>
      <p:pic>
        <p:nvPicPr>
          <p:cNvPr id="1157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205038"/>
            <a:ext cx="1744663"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3213100"/>
            <a:ext cx="171926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3" y="4221163"/>
            <a:ext cx="1703388"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5229225"/>
            <a:ext cx="1706563"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6FE83B0-87AB-4D2F-999A-B6D48246FCF0}" type="slidenum">
              <a:rPr lang="es-ES">
                <a:solidFill>
                  <a:prstClr val="black">
                    <a:tint val="75000"/>
                  </a:prstClr>
                </a:solidFill>
              </a:rPr>
              <a:pPr>
                <a:defRPr/>
              </a:pPr>
              <a:t>8</a:t>
            </a:fld>
            <a:endParaRPr lang="es-ES" dirty="0">
              <a:solidFill>
                <a:prstClr val="black">
                  <a:tint val="75000"/>
                </a:prstClr>
              </a:solidFill>
            </a:endParaRPr>
          </a:p>
        </p:txBody>
      </p:sp>
    </p:spTree>
    <p:extLst>
      <p:ext uri="{BB962C8B-B14F-4D97-AF65-F5344CB8AC3E}">
        <p14:creationId xmlns:p14="http://schemas.microsoft.com/office/powerpoint/2010/main" val="740392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708275"/>
            <a:ext cx="2551113"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125538"/>
            <a:ext cx="17732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2" name="Title 1"/>
          <p:cNvSpPr>
            <a:spLocks noGrp="1"/>
          </p:cNvSpPr>
          <p:nvPr>
            <p:ph type="title"/>
          </p:nvPr>
        </p:nvSpPr>
        <p:spPr/>
        <p:txBody>
          <a:bodyPr/>
          <a:lstStyle/>
          <a:p>
            <a:pPr>
              <a:defRPr/>
            </a:pPr>
            <a:r>
              <a:rPr lang="en-US" altLang="en-US" dirty="0" smtClean="0">
                <a:solidFill>
                  <a:schemeClr val="tx2">
                    <a:lumMod val="50000"/>
                  </a:schemeClr>
                </a:solidFill>
                <a:latin typeface="Times New Roman" pitchFamily="18" charset="0"/>
                <a:cs typeface="Times New Roman" pitchFamily="18" charset="0"/>
              </a:rPr>
              <a:t>INTI PF – 3kJ  </a:t>
            </a:r>
            <a:endParaRPr lang="en-MY" altLang="en-US" dirty="0" smtClean="0">
              <a:solidFill>
                <a:schemeClr val="tx2">
                  <a:lumMod val="50000"/>
                </a:schemeClr>
              </a:solidFill>
              <a:latin typeface="Times New Roman" pitchFamily="18" charset="0"/>
              <a:cs typeface="Times New Roman" pitchFamily="18" charset="0"/>
            </a:endParaRPr>
          </a:p>
        </p:txBody>
      </p:sp>
      <p:pic>
        <p:nvPicPr>
          <p:cNvPr id="116741"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462588" y="1952625"/>
            <a:ext cx="3706812" cy="3276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371600"/>
            <a:ext cx="2971800" cy="386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quarter" idx="10"/>
          </p:nvPr>
        </p:nvSpPr>
        <p:spPr/>
        <p:txBody>
          <a:bodyPr/>
          <a:lstStyle/>
          <a:p>
            <a:pPr>
              <a:defRPr/>
            </a:pPr>
            <a:r>
              <a:rPr lang="en-US" smtClean="0">
                <a:solidFill>
                  <a:prstClr val="black">
                    <a:tint val="75000"/>
                  </a:prstClr>
                </a:solidFill>
              </a:rPr>
              <a:t>11/3/2015</a:t>
            </a:r>
            <a:endParaRPr lang="es-E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s-ES" smtClean="0">
                <a:solidFill>
                  <a:prstClr val="black">
                    <a:tint val="75000"/>
                  </a:prstClr>
                </a:solidFill>
              </a:rPr>
              <a:t>Conference of Plasma Focus </a:t>
            </a:r>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55963C2-BF77-4DF0-B1DB-A791FA6D8119}" type="slidenum">
              <a:rPr lang="es-ES">
                <a:solidFill>
                  <a:prstClr val="black">
                    <a:tint val="75000"/>
                  </a:prstClr>
                </a:solidFill>
              </a:rPr>
              <a:pPr>
                <a:defRPr/>
              </a:pPr>
              <a:t>9</a:t>
            </a:fld>
            <a:endParaRPr lang="es-ES" dirty="0">
              <a:solidFill>
                <a:prstClr val="black">
                  <a:tint val="75000"/>
                </a:prstClr>
              </a:solidFill>
            </a:endParaRPr>
          </a:p>
        </p:txBody>
      </p:sp>
    </p:spTree>
    <p:extLst>
      <p:ext uri="{BB962C8B-B14F-4D97-AF65-F5344CB8AC3E}">
        <p14:creationId xmlns:p14="http://schemas.microsoft.com/office/powerpoint/2010/main" val="3993276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2678</TotalTime>
  <Words>1541</Words>
  <Application>Microsoft Office PowerPoint</Application>
  <PresentationFormat>On-screen Show (4:3)</PresentationFormat>
  <Paragraphs>309</Paragraphs>
  <Slides>58</Slides>
  <Notes>1</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1_Office Theme</vt:lpstr>
      <vt:lpstr>Custom Design</vt:lpstr>
      <vt:lpstr>CPR’s Research Projects &amp; Collaborations – Way Forward </vt:lpstr>
      <vt:lpstr>Introduction        1/2</vt:lpstr>
      <vt:lpstr>Appointment of Adjunct Professor Dr. Lee Sing – November 2007</vt:lpstr>
      <vt:lpstr>Launching of the Universal Plasma Focus Laboratory</vt:lpstr>
      <vt:lpstr>INTI PF from NIE-NTU Singapore</vt:lpstr>
      <vt:lpstr>Introduction      2/2</vt:lpstr>
      <vt:lpstr>CPR Research Facilities</vt:lpstr>
      <vt:lpstr>        Illustrate R C in D,Ne,Ar</vt:lpstr>
      <vt:lpstr>INTI PF – 3kJ  </vt:lpstr>
      <vt:lpstr>Diagnostics Systems</vt:lpstr>
      <vt:lpstr>INTI PF FC Drawing</vt:lpstr>
      <vt:lpstr>INTI PF FC Construction</vt:lpstr>
      <vt:lpstr>Photomultiplier-Scintillator System for INTI PF</vt:lpstr>
      <vt:lpstr>Photomultiplier-Scintillator  System for INTI PF</vt:lpstr>
      <vt:lpstr>New Research Facilities </vt:lpstr>
      <vt:lpstr>INTI PF2 – Nitriding Application</vt:lpstr>
      <vt:lpstr>New concept: SFM vs FFM: PF operated near time-matched-FFM</vt:lpstr>
      <vt:lpstr>PF operated at higher pressure- SFM</vt:lpstr>
      <vt:lpstr>DuPF- PF operating in dual mode</vt:lpstr>
      <vt:lpstr>FFM electrodes and main collector Assembly of DuPF with 170 kg weight</vt:lpstr>
      <vt:lpstr> Design Drawings- SFM electrodes and main collector Assembly of DuPF with 197 kg weight</vt:lpstr>
      <vt:lpstr> International Collaboration </vt:lpstr>
      <vt:lpstr> International Collaborating Partners  </vt:lpstr>
      <vt:lpstr>Founder: International Conference on Plasma Computation/Sciences &amp; Applications</vt:lpstr>
      <vt:lpstr>International Workshop on Plasma Computations &amp; Applications (IWPDA 2008) (INTI UC &amp; UM)</vt:lpstr>
      <vt:lpstr>Initiate:   Numerical  Workshop on Plasma Focus Computation</vt:lpstr>
      <vt:lpstr>Regional Collaboration</vt:lpstr>
      <vt:lpstr>Kansas State University (KSU) &amp; University of Nebraska-Lincoln (UNL)</vt:lpstr>
      <vt:lpstr>PowerPoint Presentation</vt:lpstr>
      <vt:lpstr>Seminar on Plasma Focus Experiments (SPFE 2010) 27 August  </vt:lpstr>
      <vt:lpstr>Seminar on Plasma Focus Experiments (SPFE 2011)  1 July  </vt:lpstr>
      <vt:lpstr>Seminar on Plasma Focus Experiments (SPFE 2012) 12 July </vt:lpstr>
      <vt:lpstr>UTM-Jazan University Summer Programme at  INTI International University 8th  – 12th  July 2013</vt:lpstr>
      <vt:lpstr>Centre for Plasma Research Open Day 17th June 2014</vt:lpstr>
      <vt:lpstr>PowerPoint Presentation</vt:lpstr>
      <vt:lpstr>PowerPoint Presentation</vt:lpstr>
      <vt:lpstr>1st Research Presentation on Plasma Focus Experiments &amp; New Applications with MNA &amp; UTM 20th November 2014 </vt:lpstr>
      <vt:lpstr>Key projects and collaboration</vt:lpstr>
      <vt:lpstr>IAEA CRP - Investigation of Fusion-Relevant Pulses from Plasma Focus Devices-Scaling and Properties - 15 countries </vt:lpstr>
      <vt:lpstr>PowerPoint Presentation</vt:lpstr>
      <vt:lpstr>PowerPoint Presentation</vt:lpstr>
      <vt:lpstr>Newly formed collaboration on Radiative Collapse- Malaysia, Australia, Singapore, Syria , Germany, Czech Republic, Poland: Paper accepted to be published in IEEE TPS 2016</vt:lpstr>
      <vt:lpstr>Radiative Collapse in Plasma Focus</vt:lpstr>
      <vt:lpstr>PowerPoint Presentation</vt:lpstr>
      <vt:lpstr>Observed Radiative collapse in INTI PF</vt:lpstr>
      <vt:lpstr>Radiative collapse in INTI PF</vt:lpstr>
      <vt:lpstr>FFM electrodes and main collector Assembly of DuPF with 170 kg weight</vt:lpstr>
      <vt:lpstr> Design Drawings- SFM electrodes and main collector Assembly of DuPF with 197 kg weight</vt:lpstr>
      <vt:lpstr>Dual PF – 160 kJ</vt:lpstr>
      <vt:lpstr>Advanced Materials Unit</vt:lpstr>
      <vt:lpstr>PowerPoint Presentation</vt:lpstr>
      <vt:lpstr>DuPF Paper</vt:lpstr>
      <vt:lpstr>Scaling laws papers</vt:lpstr>
      <vt:lpstr>Optimisation papers</vt:lpstr>
      <vt:lpstr>Radiative Collapse Papers- Warsaw, Prague</vt:lpstr>
      <vt:lpstr> Way forward </vt:lpstr>
      <vt:lpstr>DuPF with SFM Configuration</vt:lpstr>
      <vt:lpstr>160kJ DuPF, 2D 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Plasma Focus  – Concept, Design &amp; Installation</dc:title>
  <dc:creator>Saw Sor Heoh, Prof. Dr.</dc:creator>
  <cp:lastModifiedBy>Sing</cp:lastModifiedBy>
  <cp:revision>64</cp:revision>
  <dcterms:created xsi:type="dcterms:W3CDTF">2015-10-31T05:26:27Z</dcterms:created>
  <dcterms:modified xsi:type="dcterms:W3CDTF">2015-11-04T09:07:15Z</dcterms:modified>
</cp:coreProperties>
</file>